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5"/>
  </p:sldMasterIdLst>
  <p:notesMasterIdLst>
    <p:notesMasterId r:id="rId36"/>
  </p:notesMasterIdLst>
  <p:handoutMasterIdLst>
    <p:handoutMasterId r:id="rId37"/>
  </p:handoutMasterIdLst>
  <p:sldIdLst>
    <p:sldId id="263" r:id="rId6"/>
    <p:sldId id="266" r:id="rId7"/>
    <p:sldId id="267" r:id="rId8"/>
    <p:sldId id="268" r:id="rId9"/>
    <p:sldId id="269" r:id="rId10"/>
    <p:sldId id="270" r:id="rId11"/>
    <p:sldId id="326" r:id="rId12"/>
    <p:sldId id="328" r:id="rId13"/>
    <p:sldId id="324" r:id="rId14"/>
    <p:sldId id="281" r:id="rId15"/>
    <p:sldId id="287" r:id="rId16"/>
    <p:sldId id="288" r:id="rId17"/>
    <p:sldId id="316" r:id="rId18"/>
    <p:sldId id="290" r:id="rId19"/>
    <p:sldId id="294" r:id="rId20"/>
    <p:sldId id="295" r:id="rId21"/>
    <p:sldId id="296" r:id="rId22"/>
    <p:sldId id="321" r:id="rId23"/>
    <p:sldId id="322" r:id="rId24"/>
    <p:sldId id="305" r:id="rId25"/>
    <p:sldId id="323" r:id="rId26"/>
    <p:sldId id="325" r:id="rId27"/>
    <p:sldId id="307" r:id="rId28"/>
    <p:sldId id="309" r:id="rId29"/>
    <p:sldId id="317" r:id="rId30"/>
    <p:sldId id="318" r:id="rId31"/>
    <p:sldId id="319" r:id="rId32"/>
    <p:sldId id="320" r:id="rId33"/>
    <p:sldId id="330" r:id="rId34"/>
    <p:sldId id="275" r:id="rId3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9B7B"/>
    <a:srgbClr val="FF9900"/>
    <a:srgbClr val="CCECFF"/>
    <a:srgbClr val="FF9933"/>
    <a:srgbClr val="000000"/>
    <a:srgbClr val="F59C10"/>
    <a:srgbClr val="FF6600"/>
    <a:srgbClr val="F8BA57"/>
    <a:srgbClr val="B43844"/>
    <a:srgbClr val="75B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5411" autoAdjust="0"/>
  </p:normalViewPr>
  <p:slideViewPr>
    <p:cSldViewPr snapToGrid="0">
      <p:cViewPr varScale="1">
        <p:scale>
          <a:sx n="89" d="100"/>
          <a:sy n="89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 snapToGrid="0">
      <p:cViewPr varScale="1">
        <p:scale>
          <a:sx n="69" d="100"/>
          <a:sy n="69" d="100"/>
        </p:scale>
        <p:origin x="3291" y="7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% chevreaux engraissés par élevage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 d'élevages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moins 25%</c:v>
                </c:pt>
                <c:pt idx="1">
                  <c:v>25 à 49%</c:v>
                </c:pt>
                <c:pt idx="2">
                  <c:v>50 à 99%</c:v>
                </c:pt>
                <c:pt idx="3">
                  <c:v>100%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0.16</c:v>
                </c:pt>
                <c:pt idx="1">
                  <c:v>0.2</c:v>
                </c:pt>
                <c:pt idx="2">
                  <c:v>0.22</c:v>
                </c:pt>
                <c:pt idx="3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 des élevages selon la combinaison des types de chevreaux non destinés à la reproduction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Feuil1!$A$2:$A$8</c:f>
              <c:strCache>
                <c:ptCount val="7"/>
                <c:pt idx="0">
                  <c:v>100% chevreaux légers</c:v>
                </c:pt>
                <c:pt idx="1">
                  <c:v>chevreaux 8 jours + Chevreaux lourds</c:v>
                </c:pt>
                <c:pt idx="2">
                  <c:v>chevreaux 8 jours + Chevreaux légers</c:v>
                </c:pt>
                <c:pt idx="3">
                  <c:v>chevreaux 8 jours + chevreaux très lourds</c:v>
                </c:pt>
                <c:pt idx="4">
                  <c:v>chevreaux légers + chevreaux lourds </c:v>
                </c:pt>
                <c:pt idx="5">
                  <c:v>100% chevreaux lourds</c:v>
                </c:pt>
                <c:pt idx="6">
                  <c:v>autres combinaisons</c:v>
                </c:pt>
              </c:strCache>
            </c:strRef>
          </c:cat>
          <c:val>
            <c:numRef>
              <c:f>Feuil1!$B$2:$B$8</c:f>
              <c:numCache>
                <c:formatCode>0.00</c:formatCode>
                <c:ptCount val="7"/>
                <c:pt idx="0">
                  <c:v>0.22727272727272727</c:v>
                </c:pt>
                <c:pt idx="1">
                  <c:v>0.22727272727272727</c:v>
                </c:pt>
                <c:pt idx="2">
                  <c:v>0.11363636363636363</c:v>
                </c:pt>
                <c:pt idx="3">
                  <c:v>0.11363636363636363</c:v>
                </c:pt>
                <c:pt idx="4">
                  <c:v>0.11363636363636363</c:v>
                </c:pt>
                <c:pt idx="5">
                  <c:v>6.8181818181818177E-2</c:v>
                </c:pt>
                <c:pt idx="6">
                  <c:v>0.13636363636363635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78709030602374E-2"/>
          <c:y val="0.79347679154707562"/>
          <c:w val="0.96268483955840267"/>
          <c:h val="0.19135304883377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>
                <a:solidFill>
                  <a:schemeClr val="tx1"/>
                </a:solidFill>
              </a:rPr>
              <a:t>% élevages selon le circuit de commercialisation</a:t>
            </a:r>
            <a:endParaRPr lang="fr-FR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Nombre d'élevages</c:v>
                </c:pt>
              </c:strCache>
            </c:strRef>
          </c:tx>
          <c:spPr>
            <a:solidFill>
              <a:srgbClr val="FF99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Vente restaurateur</c:v>
                </c:pt>
                <c:pt idx="1">
                  <c:v>Vente boucher</c:v>
                </c:pt>
                <c:pt idx="2">
                  <c:v>Filière longue</c:v>
                </c:pt>
                <c:pt idx="3">
                  <c:v>Vente particuliers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0.04</c:v>
                </c:pt>
                <c:pt idx="1">
                  <c:v>0.14000000000000001</c:v>
                </c:pt>
                <c:pt idx="2">
                  <c:v>0.49</c:v>
                </c:pt>
                <c:pt idx="3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20056320"/>
        <c:axId val="-920050880"/>
      </c:barChart>
      <c:valAx>
        <c:axId val="-9200508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920056320"/>
        <c:crosses val="autoZero"/>
        <c:crossBetween val="between"/>
      </c:valAx>
      <c:catAx>
        <c:axId val="-920056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20050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6.7255456140908415E-2"/>
                  <c:y val="1.64405023951229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Feuil1!$A$2:$A$6</c:f>
              <c:strCache>
                <c:ptCount val="5"/>
                <c:pt idx="0">
                  <c:v>Poudre de lait</c:v>
                </c:pt>
                <c:pt idx="1">
                  <c:v>Lait post colostral</c:v>
                </c:pt>
                <c:pt idx="2">
                  <c:v>Sous la mère</c:v>
                </c:pt>
                <c:pt idx="3">
                  <c:v>Lait de chèvre</c:v>
                </c:pt>
                <c:pt idx="4">
                  <c:v>Autres lait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0.37</c:v>
                </c:pt>
                <c:pt idx="1">
                  <c:v>0.27</c:v>
                </c:pt>
                <c:pt idx="2">
                  <c:v>0.2</c:v>
                </c:pt>
                <c:pt idx="3">
                  <c:v>0.15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57504-956D-47F0-A2E9-C3D564C8C55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43D361E0-0DD1-4D2C-8EC1-EDF8A515A96C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200" dirty="0" smtClean="0"/>
            <a:t>Diversifier la gamme, répondre à la demande</a:t>
          </a:r>
          <a:endParaRPr lang="fr-FR" sz="1200" dirty="0"/>
        </a:p>
      </dgm:t>
    </dgm:pt>
    <dgm:pt modelId="{D1BD8613-CAC6-4E7F-AF65-5FB20E4708D1}" type="parTrans" cxnId="{0FECF84C-82D6-4BC7-BC96-5725273D4257}">
      <dgm:prSet/>
      <dgm:spPr/>
      <dgm:t>
        <a:bodyPr/>
        <a:lstStyle/>
        <a:p>
          <a:endParaRPr lang="fr-FR"/>
        </a:p>
      </dgm:t>
    </dgm:pt>
    <dgm:pt modelId="{1B2DEC88-4428-4723-A6A3-0FEF68EA75B8}" type="sibTrans" cxnId="{0FECF84C-82D6-4BC7-BC96-5725273D4257}">
      <dgm:prSet/>
      <dgm:spPr/>
      <dgm:t>
        <a:bodyPr/>
        <a:lstStyle/>
        <a:p>
          <a:r>
            <a:rPr lang="fr-FR" dirty="0" smtClean="0"/>
            <a:t>Mieux valoriser le produit</a:t>
          </a:r>
          <a:endParaRPr lang="fr-FR" dirty="0"/>
        </a:p>
      </dgm:t>
    </dgm:pt>
    <dgm:pt modelId="{54EEC846-9BBA-4F76-8B66-5E70175C40C0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1200" dirty="0" smtClean="0"/>
            <a:t>Valoriser le lait non commercialisable, </a:t>
          </a:r>
          <a:endParaRPr lang="fr-FR" sz="1200" dirty="0"/>
        </a:p>
      </dgm:t>
    </dgm:pt>
    <dgm:pt modelId="{46A24EEA-9545-4ED7-B6A6-F09796902F80}" type="parTrans" cxnId="{04EF6FEC-EF32-479E-B0D3-31698BC01762}">
      <dgm:prSet/>
      <dgm:spPr/>
      <dgm:t>
        <a:bodyPr/>
        <a:lstStyle/>
        <a:p>
          <a:endParaRPr lang="fr-FR"/>
        </a:p>
      </dgm:t>
    </dgm:pt>
    <dgm:pt modelId="{5A4B4B3B-B11D-4745-9E6B-9A02CF86B5C0}" type="sibTrans" cxnId="{04EF6FEC-EF32-479E-B0D3-31698BC01762}">
      <dgm:prSet/>
      <dgm:spPr>
        <a:solidFill>
          <a:srgbClr val="A69B7B"/>
        </a:solidFill>
      </dgm:spPr>
      <dgm:t>
        <a:bodyPr/>
        <a:lstStyle/>
        <a:p>
          <a:r>
            <a:rPr lang="fr-FR" dirty="0" smtClean="0"/>
            <a:t>Ne plus considérer la viande comme un sous produit</a:t>
          </a:r>
          <a:endParaRPr lang="fr-FR" dirty="0"/>
        </a:p>
      </dgm:t>
    </dgm:pt>
    <dgm:pt modelId="{82B34376-FD02-41D7-A1D9-B1E0F8219466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600" dirty="0" smtClean="0"/>
            <a:t>Ethique</a:t>
          </a:r>
          <a:endParaRPr lang="fr-FR" sz="1600" dirty="0"/>
        </a:p>
      </dgm:t>
    </dgm:pt>
    <dgm:pt modelId="{8EF88C07-C105-43B7-8A1E-4F1B9A0CB9F6}" type="parTrans" cxnId="{6B12F1CA-5C2C-4D43-89AD-E6F5CFF3A02D}">
      <dgm:prSet/>
      <dgm:spPr/>
      <dgm:t>
        <a:bodyPr/>
        <a:lstStyle/>
        <a:p>
          <a:endParaRPr lang="fr-FR"/>
        </a:p>
      </dgm:t>
    </dgm:pt>
    <dgm:pt modelId="{668D781A-5D21-417D-96A4-02EA5B21AB27}" type="sibTrans" cxnId="{6B12F1CA-5C2C-4D43-89AD-E6F5CFF3A02D}">
      <dgm:prSet/>
      <dgm:spPr>
        <a:solidFill>
          <a:srgbClr val="00B050"/>
        </a:solidFill>
      </dgm:spPr>
      <dgm:t>
        <a:bodyPr/>
        <a:lstStyle/>
        <a:p>
          <a:r>
            <a:rPr lang="fr-FR" dirty="0" smtClean="0"/>
            <a:t>Ne pas saturer la fromagerie, report de lait au printemps, </a:t>
          </a:r>
          <a:endParaRPr lang="fr-FR" dirty="0"/>
        </a:p>
      </dgm:t>
    </dgm:pt>
    <dgm:pt modelId="{12157CBC-2E2E-472D-A0C6-622CE50C04A8}">
      <dgm:prSet/>
      <dgm:spPr>
        <a:solidFill>
          <a:srgbClr val="0070C0"/>
        </a:solidFill>
      </dgm:spPr>
      <dgm:t>
        <a:bodyPr/>
        <a:lstStyle/>
        <a:p>
          <a:r>
            <a:rPr lang="fr-FR" dirty="0" smtClean="0"/>
            <a:t>Bâtiments existants,</a:t>
          </a:r>
        </a:p>
        <a:p>
          <a:r>
            <a:rPr lang="fr-FR" dirty="0" smtClean="0"/>
            <a:t>Proximité abattoir, du temps disponible</a:t>
          </a:r>
          <a:endParaRPr lang="fr-FR" dirty="0"/>
        </a:p>
      </dgm:t>
    </dgm:pt>
    <dgm:pt modelId="{5899BF3E-6A83-4BA6-9779-92ED5AB0BDDC}" type="parTrans" cxnId="{30AF1F1C-4EC4-4905-91DC-183CA8489EFE}">
      <dgm:prSet/>
      <dgm:spPr/>
      <dgm:t>
        <a:bodyPr/>
        <a:lstStyle/>
        <a:p>
          <a:endParaRPr lang="fr-FR"/>
        </a:p>
      </dgm:t>
    </dgm:pt>
    <dgm:pt modelId="{420C826F-DDD7-4E6D-BDBC-BF83833C8F15}" type="sibTrans" cxnId="{30AF1F1C-4EC4-4905-91DC-183CA8489EFE}">
      <dgm:prSet custT="1"/>
      <dgm:spPr>
        <a:solidFill>
          <a:srgbClr val="00B050"/>
        </a:solidFill>
      </dgm:spPr>
      <dgm:t>
        <a:bodyPr/>
        <a:lstStyle/>
        <a:p>
          <a:r>
            <a:rPr lang="fr-FR" sz="1400" dirty="0" smtClean="0"/>
            <a:t>Par obligation, pas de collecte</a:t>
          </a:r>
          <a:endParaRPr lang="fr-FR" sz="1400" dirty="0"/>
        </a:p>
      </dgm:t>
    </dgm:pt>
    <dgm:pt modelId="{80BB1521-0FAA-44B5-B9B5-7FE7F71E8732}">
      <dgm:prSet custT="1"/>
      <dgm:spPr>
        <a:solidFill>
          <a:srgbClr val="A69B7B"/>
        </a:solidFill>
      </dgm:spPr>
      <dgm:t>
        <a:bodyPr/>
        <a:lstStyle/>
        <a:p>
          <a:r>
            <a:rPr lang="fr-FR" sz="1200" dirty="0" smtClean="0"/>
            <a:t>Par tradition, déjà le marché</a:t>
          </a:r>
          <a:endParaRPr lang="fr-FR" sz="1200" dirty="0"/>
        </a:p>
      </dgm:t>
    </dgm:pt>
    <dgm:pt modelId="{EB1434CB-3BD7-4C2B-B41A-7BFC288870BB}" type="parTrans" cxnId="{B4310AB5-B1B3-4B1B-A08B-E6024F51DE9C}">
      <dgm:prSet/>
      <dgm:spPr/>
      <dgm:t>
        <a:bodyPr/>
        <a:lstStyle/>
        <a:p>
          <a:endParaRPr lang="fr-FR"/>
        </a:p>
      </dgm:t>
    </dgm:pt>
    <dgm:pt modelId="{4AB92A29-3741-417B-899A-17729D0732EF}" type="sibTrans" cxnId="{B4310AB5-B1B3-4B1B-A08B-E6024F51DE9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Faire fonctionner la louve, amortir le bâtiment chevrettes...</a:t>
          </a:r>
          <a:endParaRPr lang="fr-FR" dirty="0"/>
        </a:p>
      </dgm:t>
    </dgm:pt>
    <dgm:pt modelId="{A43E1B82-7D05-4615-945E-1C8D6BBF4BD9}" type="pres">
      <dgm:prSet presAssocID="{2EB57504-956D-47F0-A2E9-C3D564C8C55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319CBEC-C02E-4446-8B76-75561CA7C229}" type="pres">
      <dgm:prSet presAssocID="{43D361E0-0DD1-4D2C-8EC1-EDF8A515A96C}" presName="composite" presStyleCnt="0"/>
      <dgm:spPr/>
    </dgm:pt>
    <dgm:pt modelId="{5C1DB60A-489C-4119-940A-F60602E69F2A}" type="pres">
      <dgm:prSet presAssocID="{43D361E0-0DD1-4D2C-8EC1-EDF8A515A96C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26B772-2A12-4A5C-B2E3-C56A73C6A4C0}" type="pres">
      <dgm:prSet presAssocID="{43D361E0-0DD1-4D2C-8EC1-EDF8A515A96C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001D8D-5C4D-41D1-982D-AA93A26E41F1}" type="pres">
      <dgm:prSet presAssocID="{43D361E0-0DD1-4D2C-8EC1-EDF8A515A96C}" presName="BalanceSpacing" presStyleCnt="0"/>
      <dgm:spPr/>
    </dgm:pt>
    <dgm:pt modelId="{6E0ADE6A-86CE-41E6-8B61-AD3DA71EDC08}" type="pres">
      <dgm:prSet presAssocID="{43D361E0-0DD1-4D2C-8EC1-EDF8A515A96C}" presName="BalanceSpacing1" presStyleCnt="0"/>
      <dgm:spPr/>
    </dgm:pt>
    <dgm:pt modelId="{6F19CC7A-C964-44A6-AD1D-109DF966E8F6}" type="pres">
      <dgm:prSet presAssocID="{1B2DEC88-4428-4723-A6A3-0FEF68EA75B8}" presName="Accent1Text" presStyleLbl="node1" presStyleIdx="1" presStyleCnt="10"/>
      <dgm:spPr/>
      <dgm:t>
        <a:bodyPr/>
        <a:lstStyle/>
        <a:p>
          <a:endParaRPr lang="fr-FR"/>
        </a:p>
      </dgm:t>
    </dgm:pt>
    <dgm:pt modelId="{9A2CFA74-72D0-415C-BE3C-F747831751FC}" type="pres">
      <dgm:prSet presAssocID="{1B2DEC88-4428-4723-A6A3-0FEF68EA75B8}" presName="spaceBetweenRectangles" presStyleCnt="0"/>
      <dgm:spPr/>
    </dgm:pt>
    <dgm:pt modelId="{309A7807-1BD3-4111-A5D5-5AF04A61C1C1}" type="pres">
      <dgm:prSet presAssocID="{54EEC846-9BBA-4F76-8B66-5E70175C40C0}" presName="composite" presStyleCnt="0"/>
      <dgm:spPr/>
    </dgm:pt>
    <dgm:pt modelId="{139338AD-9D06-4662-B6A0-7BE539B06613}" type="pres">
      <dgm:prSet presAssocID="{54EEC846-9BBA-4F76-8B66-5E70175C40C0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EEE279-66CA-4184-8138-8DE050F8D177}" type="pres">
      <dgm:prSet presAssocID="{54EEC846-9BBA-4F76-8B66-5E70175C40C0}" presName="Childtext1" presStyleLbl="revTx" presStyleIdx="1" presStyleCnt="5" custLinFactNeighborX="-47812" custLinFactNeighborY="-98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502200-C048-4835-9CEE-6F27F4655A31}" type="pres">
      <dgm:prSet presAssocID="{54EEC846-9BBA-4F76-8B66-5E70175C40C0}" presName="BalanceSpacing" presStyleCnt="0"/>
      <dgm:spPr/>
    </dgm:pt>
    <dgm:pt modelId="{AAF29B47-DFBE-4420-B64F-D1B9462395D0}" type="pres">
      <dgm:prSet presAssocID="{54EEC846-9BBA-4F76-8B66-5E70175C40C0}" presName="BalanceSpacing1" presStyleCnt="0"/>
      <dgm:spPr/>
    </dgm:pt>
    <dgm:pt modelId="{6E29623B-82A6-4822-A0A2-7F676D9B0C2A}" type="pres">
      <dgm:prSet presAssocID="{5A4B4B3B-B11D-4745-9E6B-9A02CF86B5C0}" presName="Accent1Text" presStyleLbl="node1" presStyleIdx="3" presStyleCnt="10"/>
      <dgm:spPr/>
      <dgm:t>
        <a:bodyPr/>
        <a:lstStyle/>
        <a:p>
          <a:endParaRPr lang="fr-FR"/>
        </a:p>
      </dgm:t>
    </dgm:pt>
    <dgm:pt modelId="{B809A600-6B3D-453F-A917-62371AF50F93}" type="pres">
      <dgm:prSet presAssocID="{5A4B4B3B-B11D-4745-9E6B-9A02CF86B5C0}" presName="spaceBetweenRectangles" presStyleCnt="0"/>
      <dgm:spPr/>
    </dgm:pt>
    <dgm:pt modelId="{08861472-F71F-4EFF-9366-B25597699EB5}" type="pres">
      <dgm:prSet presAssocID="{82B34376-FD02-41D7-A1D9-B1E0F8219466}" presName="composite" presStyleCnt="0"/>
      <dgm:spPr/>
    </dgm:pt>
    <dgm:pt modelId="{DC08332B-E4D1-47D8-8FE6-579CC2D17FE6}" type="pres">
      <dgm:prSet presAssocID="{82B34376-FD02-41D7-A1D9-B1E0F8219466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EDC580-D54F-453F-B848-7D208E515B7F}" type="pres">
      <dgm:prSet presAssocID="{82B34376-FD02-41D7-A1D9-B1E0F8219466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CDDCE0-99CB-45F0-AED4-8BFD0CF6FA0A}" type="pres">
      <dgm:prSet presAssocID="{82B34376-FD02-41D7-A1D9-B1E0F8219466}" presName="BalanceSpacing" presStyleCnt="0"/>
      <dgm:spPr/>
    </dgm:pt>
    <dgm:pt modelId="{528F6824-A6D1-461B-8D29-72CE5291FDFE}" type="pres">
      <dgm:prSet presAssocID="{82B34376-FD02-41D7-A1D9-B1E0F8219466}" presName="BalanceSpacing1" presStyleCnt="0"/>
      <dgm:spPr/>
    </dgm:pt>
    <dgm:pt modelId="{971ED96F-01EA-4527-A637-ACA8D72ECDA5}" type="pres">
      <dgm:prSet presAssocID="{668D781A-5D21-417D-96A4-02EA5B21AB27}" presName="Accent1Text" presStyleLbl="node1" presStyleIdx="5" presStyleCnt="10"/>
      <dgm:spPr/>
      <dgm:t>
        <a:bodyPr/>
        <a:lstStyle/>
        <a:p>
          <a:endParaRPr lang="fr-FR"/>
        </a:p>
      </dgm:t>
    </dgm:pt>
    <dgm:pt modelId="{8DF5AB46-2337-4C05-9E38-0515B5CD72D2}" type="pres">
      <dgm:prSet presAssocID="{668D781A-5D21-417D-96A4-02EA5B21AB27}" presName="spaceBetweenRectangles" presStyleCnt="0"/>
      <dgm:spPr/>
    </dgm:pt>
    <dgm:pt modelId="{0514A5DE-3653-4174-BF11-F90EFA6B12FA}" type="pres">
      <dgm:prSet presAssocID="{80BB1521-0FAA-44B5-B9B5-7FE7F71E8732}" presName="composite" presStyleCnt="0"/>
      <dgm:spPr/>
    </dgm:pt>
    <dgm:pt modelId="{0997AE22-F66A-4BBD-8B36-5A551E67D6E8}" type="pres">
      <dgm:prSet presAssocID="{80BB1521-0FAA-44B5-B9B5-7FE7F71E8732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2D7E0F-E1CD-49E6-838F-82A84D127B99}" type="pres">
      <dgm:prSet presAssocID="{80BB1521-0FAA-44B5-B9B5-7FE7F71E8732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9D417A07-2FBA-42BD-AB5A-C0C0F8A2139C}" type="pres">
      <dgm:prSet presAssocID="{80BB1521-0FAA-44B5-B9B5-7FE7F71E8732}" presName="BalanceSpacing" presStyleCnt="0"/>
      <dgm:spPr/>
    </dgm:pt>
    <dgm:pt modelId="{9DE52D90-18DF-40AF-8BD9-F6E4066C9AB9}" type="pres">
      <dgm:prSet presAssocID="{80BB1521-0FAA-44B5-B9B5-7FE7F71E8732}" presName="BalanceSpacing1" presStyleCnt="0"/>
      <dgm:spPr/>
    </dgm:pt>
    <dgm:pt modelId="{5879CAB2-BBA0-434B-9AC3-819AF8323403}" type="pres">
      <dgm:prSet presAssocID="{4AB92A29-3741-417B-899A-17729D0732EF}" presName="Accent1Text" presStyleLbl="node1" presStyleIdx="7" presStyleCnt="10"/>
      <dgm:spPr/>
      <dgm:t>
        <a:bodyPr/>
        <a:lstStyle/>
        <a:p>
          <a:endParaRPr lang="fr-FR"/>
        </a:p>
      </dgm:t>
    </dgm:pt>
    <dgm:pt modelId="{FDE2832A-F86C-4439-B438-58E7657C3550}" type="pres">
      <dgm:prSet presAssocID="{4AB92A29-3741-417B-899A-17729D0732EF}" presName="spaceBetweenRectangles" presStyleCnt="0"/>
      <dgm:spPr/>
    </dgm:pt>
    <dgm:pt modelId="{ED033B31-5028-4EE2-9F74-4774918CB498}" type="pres">
      <dgm:prSet presAssocID="{12157CBC-2E2E-472D-A0C6-622CE50C04A8}" presName="composite" presStyleCnt="0"/>
      <dgm:spPr/>
    </dgm:pt>
    <dgm:pt modelId="{554C1799-B939-445F-8811-40678F0DFAA0}" type="pres">
      <dgm:prSet presAssocID="{12157CBC-2E2E-472D-A0C6-622CE50C04A8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E4CCBF-74DC-4193-B404-9B940E0080C3}" type="pres">
      <dgm:prSet presAssocID="{12157CBC-2E2E-472D-A0C6-622CE50C04A8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7A1F6B8-3E58-4E5C-837C-2FA36A5F20F1}" type="pres">
      <dgm:prSet presAssocID="{12157CBC-2E2E-472D-A0C6-622CE50C04A8}" presName="BalanceSpacing" presStyleCnt="0"/>
      <dgm:spPr/>
    </dgm:pt>
    <dgm:pt modelId="{1F1DF81E-5213-4C2B-809B-02EF9AB742CE}" type="pres">
      <dgm:prSet presAssocID="{12157CBC-2E2E-472D-A0C6-622CE50C04A8}" presName="BalanceSpacing1" presStyleCnt="0"/>
      <dgm:spPr/>
    </dgm:pt>
    <dgm:pt modelId="{133BECAE-C7EE-48D0-A5AA-128D43E25FBA}" type="pres">
      <dgm:prSet presAssocID="{420C826F-DDD7-4E6D-BDBC-BF83833C8F15}" presName="Accent1Text" presStyleLbl="node1" presStyleIdx="9" presStyleCnt="10" custLinFactNeighborX="2204" custLinFactNeighborY="-1774"/>
      <dgm:spPr/>
      <dgm:t>
        <a:bodyPr/>
        <a:lstStyle/>
        <a:p>
          <a:endParaRPr lang="fr-FR"/>
        </a:p>
      </dgm:t>
    </dgm:pt>
  </dgm:ptLst>
  <dgm:cxnLst>
    <dgm:cxn modelId="{E75CF50A-0282-45C7-9C79-EF17CB811126}" type="presOf" srcId="{2EB57504-956D-47F0-A2E9-C3D564C8C55D}" destId="{A43E1B82-7D05-4615-945E-1C8D6BBF4BD9}" srcOrd="0" destOrd="0" presId="urn:microsoft.com/office/officeart/2008/layout/AlternatingHexagons"/>
    <dgm:cxn modelId="{98DA22E3-8262-4A41-93BD-AD2BB566F8BB}" type="presOf" srcId="{43D361E0-0DD1-4D2C-8EC1-EDF8A515A96C}" destId="{5C1DB60A-489C-4119-940A-F60602E69F2A}" srcOrd="0" destOrd="0" presId="urn:microsoft.com/office/officeart/2008/layout/AlternatingHexagons"/>
    <dgm:cxn modelId="{02039AA7-FFBE-4DE3-9A44-C880C6ED757B}" type="presOf" srcId="{12157CBC-2E2E-472D-A0C6-622CE50C04A8}" destId="{554C1799-B939-445F-8811-40678F0DFAA0}" srcOrd="0" destOrd="0" presId="urn:microsoft.com/office/officeart/2008/layout/AlternatingHexagons"/>
    <dgm:cxn modelId="{55DF7885-6C44-4299-B137-EF9398FF60AD}" type="presOf" srcId="{80BB1521-0FAA-44B5-B9B5-7FE7F71E8732}" destId="{0997AE22-F66A-4BBD-8B36-5A551E67D6E8}" srcOrd="0" destOrd="0" presId="urn:microsoft.com/office/officeart/2008/layout/AlternatingHexagons"/>
    <dgm:cxn modelId="{EEF9D831-54D2-482E-9C5E-6A5274D47D58}" type="presOf" srcId="{5A4B4B3B-B11D-4745-9E6B-9A02CF86B5C0}" destId="{6E29623B-82A6-4822-A0A2-7F676D9B0C2A}" srcOrd="0" destOrd="0" presId="urn:microsoft.com/office/officeart/2008/layout/AlternatingHexagons"/>
    <dgm:cxn modelId="{0FECF84C-82D6-4BC7-BC96-5725273D4257}" srcId="{2EB57504-956D-47F0-A2E9-C3D564C8C55D}" destId="{43D361E0-0DD1-4D2C-8EC1-EDF8A515A96C}" srcOrd="0" destOrd="0" parTransId="{D1BD8613-CAC6-4E7F-AF65-5FB20E4708D1}" sibTransId="{1B2DEC88-4428-4723-A6A3-0FEF68EA75B8}"/>
    <dgm:cxn modelId="{950DA136-D7C3-4AAB-A126-66B75E17591D}" type="presOf" srcId="{1B2DEC88-4428-4723-A6A3-0FEF68EA75B8}" destId="{6F19CC7A-C964-44A6-AD1D-109DF966E8F6}" srcOrd="0" destOrd="0" presId="urn:microsoft.com/office/officeart/2008/layout/AlternatingHexagons"/>
    <dgm:cxn modelId="{5C461CB0-904B-4413-A5FD-38ED998FCF9E}" type="presOf" srcId="{54EEC846-9BBA-4F76-8B66-5E70175C40C0}" destId="{139338AD-9D06-4662-B6A0-7BE539B06613}" srcOrd="0" destOrd="0" presId="urn:microsoft.com/office/officeart/2008/layout/AlternatingHexagons"/>
    <dgm:cxn modelId="{E46701F0-FC38-4E16-926D-EDD22F4F6DC8}" type="presOf" srcId="{668D781A-5D21-417D-96A4-02EA5B21AB27}" destId="{971ED96F-01EA-4527-A637-ACA8D72ECDA5}" srcOrd="0" destOrd="0" presId="urn:microsoft.com/office/officeart/2008/layout/AlternatingHexagons"/>
    <dgm:cxn modelId="{B4310AB5-B1B3-4B1B-A08B-E6024F51DE9C}" srcId="{2EB57504-956D-47F0-A2E9-C3D564C8C55D}" destId="{80BB1521-0FAA-44B5-B9B5-7FE7F71E8732}" srcOrd="3" destOrd="0" parTransId="{EB1434CB-3BD7-4C2B-B41A-7BFC288870BB}" sibTransId="{4AB92A29-3741-417B-899A-17729D0732EF}"/>
    <dgm:cxn modelId="{7F603967-1424-4297-B787-093D3E143576}" type="presOf" srcId="{4AB92A29-3741-417B-899A-17729D0732EF}" destId="{5879CAB2-BBA0-434B-9AC3-819AF8323403}" srcOrd="0" destOrd="0" presId="urn:microsoft.com/office/officeart/2008/layout/AlternatingHexagons"/>
    <dgm:cxn modelId="{30AF1F1C-4EC4-4905-91DC-183CA8489EFE}" srcId="{2EB57504-956D-47F0-A2E9-C3D564C8C55D}" destId="{12157CBC-2E2E-472D-A0C6-622CE50C04A8}" srcOrd="4" destOrd="0" parTransId="{5899BF3E-6A83-4BA6-9779-92ED5AB0BDDC}" sibTransId="{420C826F-DDD7-4E6D-BDBC-BF83833C8F15}"/>
    <dgm:cxn modelId="{04EF6FEC-EF32-479E-B0D3-31698BC01762}" srcId="{2EB57504-956D-47F0-A2E9-C3D564C8C55D}" destId="{54EEC846-9BBA-4F76-8B66-5E70175C40C0}" srcOrd="1" destOrd="0" parTransId="{46A24EEA-9545-4ED7-B6A6-F09796902F80}" sibTransId="{5A4B4B3B-B11D-4745-9E6B-9A02CF86B5C0}"/>
    <dgm:cxn modelId="{287C3352-8492-4CBC-90A0-B5A24D687EFD}" type="presOf" srcId="{82B34376-FD02-41D7-A1D9-B1E0F8219466}" destId="{DC08332B-E4D1-47D8-8FE6-579CC2D17FE6}" srcOrd="0" destOrd="0" presId="urn:microsoft.com/office/officeart/2008/layout/AlternatingHexagons"/>
    <dgm:cxn modelId="{6B12F1CA-5C2C-4D43-89AD-E6F5CFF3A02D}" srcId="{2EB57504-956D-47F0-A2E9-C3D564C8C55D}" destId="{82B34376-FD02-41D7-A1D9-B1E0F8219466}" srcOrd="2" destOrd="0" parTransId="{8EF88C07-C105-43B7-8A1E-4F1B9A0CB9F6}" sibTransId="{668D781A-5D21-417D-96A4-02EA5B21AB27}"/>
    <dgm:cxn modelId="{3CB1476A-3118-4A20-B5A0-5420AFDF8C1D}" type="presOf" srcId="{420C826F-DDD7-4E6D-BDBC-BF83833C8F15}" destId="{133BECAE-C7EE-48D0-A5AA-128D43E25FBA}" srcOrd="0" destOrd="0" presId="urn:microsoft.com/office/officeart/2008/layout/AlternatingHexagons"/>
    <dgm:cxn modelId="{021BA6DE-4ADD-4899-B898-47DF51953986}" type="presParOf" srcId="{A43E1B82-7D05-4615-945E-1C8D6BBF4BD9}" destId="{F319CBEC-C02E-4446-8B76-75561CA7C229}" srcOrd="0" destOrd="0" presId="urn:microsoft.com/office/officeart/2008/layout/AlternatingHexagons"/>
    <dgm:cxn modelId="{DB2E2B57-88C3-46BC-A38A-C4A5C610C42F}" type="presParOf" srcId="{F319CBEC-C02E-4446-8B76-75561CA7C229}" destId="{5C1DB60A-489C-4119-940A-F60602E69F2A}" srcOrd="0" destOrd="0" presId="urn:microsoft.com/office/officeart/2008/layout/AlternatingHexagons"/>
    <dgm:cxn modelId="{DA1BCA18-D129-45CB-987A-A0A15A00719D}" type="presParOf" srcId="{F319CBEC-C02E-4446-8B76-75561CA7C229}" destId="{C626B772-2A12-4A5C-B2E3-C56A73C6A4C0}" srcOrd="1" destOrd="0" presId="urn:microsoft.com/office/officeart/2008/layout/AlternatingHexagons"/>
    <dgm:cxn modelId="{DDA437A7-1D98-426C-840E-E47E0854BF61}" type="presParOf" srcId="{F319CBEC-C02E-4446-8B76-75561CA7C229}" destId="{3A001D8D-5C4D-41D1-982D-AA93A26E41F1}" srcOrd="2" destOrd="0" presId="urn:microsoft.com/office/officeart/2008/layout/AlternatingHexagons"/>
    <dgm:cxn modelId="{26DF9F1A-5F49-4F64-9F17-C7917125B2F0}" type="presParOf" srcId="{F319CBEC-C02E-4446-8B76-75561CA7C229}" destId="{6E0ADE6A-86CE-41E6-8B61-AD3DA71EDC08}" srcOrd="3" destOrd="0" presId="urn:microsoft.com/office/officeart/2008/layout/AlternatingHexagons"/>
    <dgm:cxn modelId="{A86524C0-B515-45D3-AE9D-2B763613796F}" type="presParOf" srcId="{F319CBEC-C02E-4446-8B76-75561CA7C229}" destId="{6F19CC7A-C964-44A6-AD1D-109DF966E8F6}" srcOrd="4" destOrd="0" presId="urn:microsoft.com/office/officeart/2008/layout/AlternatingHexagons"/>
    <dgm:cxn modelId="{F1050C58-FB26-4376-9545-41F672BD5CB7}" type="presParOf" srcId="{A43E1B82-7D05-4615-945E-1C8D6BBF4BD9}" destId="{9A2CFA74-72D0-415C-BE3C-F747831751FC}" srcOrd="1" destOrd="0" presId="urn:microsoft.com/office/officeart/2008/layout/AlternatingHexagons"/>
    <dgm:cxn modelId="{7377777F-CDCC-40B9-9357-44F15F49D876}" type="presParOf" srcId="{A43E1B82-7D05-4615-945E-1C8D6BBF4BD9}" destId="{309A7807-1BD3-4111-A5D5-5AF04A61C1C1}" srcOrd="2" destOrd="0" presId="urn:microsoft.com/office/officeart/2008/layout/AlternatingHexagons"/>
    <dgm:cxn modelId="{D4B48B36-D6D2-4080-9067-18C67A7326C2}" type="presParOf" srcId="{309A7807-1BD3-4111-A5D5-5AF04A61C1C1}" destId="{139338AD-9D06-4662-B6A0-7BE539B06613}" srcOrd="0" destOrd="0" presId="urn:microsoft.com/office/officeart/2008/layout/AlternatingHexagons"/>
    <dgm:cxn modelId="{645C88CC-CBFF-411B-84FF-7715B9872798}" type="presParOf" srcId="{309A7807-1BD3-4111-A5D5-5AF04A61C1C1}" destId="{58EEE279-66CA-4184-8138-8DE050F8D177}" srcOrd="1" destOrd="0" presId="urn:microsoft.com/office/officeart/2008/layout/AlternatingHexagons"/>
    <dgm:cxn modelId="{EF8A837C-4FE7-491E-88A9-9278C268D880}" type="presParOf" srcId="{309A7807-1BD3-4111-A5D5-5AF04A61C1C1}" destId="{FD502200-C048-4835-9CEE-6F27F4655A31}" srcOrd="2" destOrd="0" presId="urn:microsoft.com/office/officeart/2008/layout/AlternatingHexagons"/>
    <dgm:cxn modelId="{E9256F4A-F88D-4DA6-89FC-E886EDE44DF6}" type="presParOf" srcId="{309A7807-1BD3-4111-A5D5-5AF04A61C1C1}" destId="{AAF29B47-DFBE-4420-B64F-D1B9462395D0}" srcOrd="3" destOrd="0" presId="urn:microsoft.com/office/officeart/2008/layout/AlternatingHexagons"/>
    <dgm:cxn modelId="{297A3F12-43C5-4803-AAAE-1ACC365FD340}" type="presParOf" srcId="{309A7807-1BD3-4111-A5D5-5AF04A61C1C1}" destId="{6E29623B-82A6-4822-A0A2-7F676D9B0C2A}" srcOrd="4" destOrd="0" presId="urn:microsoft.com/office/officeart/2008/layout/AlternatingHexagons"/>
    <dgm:cxn modelId="{50377BBC-7B1C-4E7A-8EA5-A3C78CCEEF6D}" type="presParOf" srcId="{A43E1B82-7D05-4615-945E-1C8D6BBF4BD9}" destId="{B809A600-6B3D-453F-A917-62371AF50F93}" srcOrd="3" destOrd="0" presId="urn:microsoft.com/office/officeart/2008/layout/AlternatingHexagons"/>
    <dgm:cxn modelId="{C872F25C-29AE-451B-84E7-B7E90F7CB21E}" type="presParOf" srcId="{A43E1B82-7D05-4615-945E-1C8D6BBF4BD9}" destId="{08861472-F71F-4EFF-9366-B25597699EB5}" srcOrd="4" destOrd="0" presId="urn:microsoft.com/office/officeart/2008/layout/AlternatingHexagons"/>
    <dgm:cxn modelId="{613B180E-7EF2-4541-BC93-F622321D81C3}" type="presParOf" srcId="{08861472-F71F-4EFF-9366-B25597699EB5}" destId="{DC08332B-E4D1-47D8-8FE6-579CC2D17FE6}" srcOrd="0" destOrd="0" presId="urn:microsoft.com/office/officeart/2008/layout/AlternatingHexagons"/>
    <dgm:cxn modelId="{E7ECDBCF-3AB1-4AB8-AA64-188AFB4129EB}" type="presParOf" srcId="{08861472-F71F-4EFF-9366-B25597699EB5}" destId="{FEEDC580-D54F-453F-B848-7D208E515B7F}" srcOrd="1" destOrd="0" presId="urn:microsoft.com/office/officeart/2008/layout/AlternatingHexagons"/>
    <dgm:cxn modelId="{09ACA1BD-3757-464E-9D19-3D8C5586CE5E}" type="presParOf" srcId="{08861472-F71F-4EFF-9366-B25597699EB5}" destId="{7ACDDCE0-99CB-45F0-AED4-8BFD0CF6FA0A}" srcOrd="2" destOrd="0" presId="urn:microsoft.com/office/officeart/2008/layout/AlternatingHexagons"/>
    <dgm:cxn modelId="{46C252AE-76D7-400D-AA5C-BB14F2BECCFB}" type="presParOf" srcId="{08861472-F71F-4EFF-9366-B25597699EB5}" destId="{528F6824-A6D1-461B-8D29-72CE5291FDFE}" srcOrd="3" destOrd="0" presId="urn:microsoft.com/office/officeart/2008/layout/AlternatingHexagons"/>
    <dgm:cxn modelId="{93A2145E-7B12-4A5A-8054-8EE204142532}" type="presParOf" srcId="{08861472-F71F-4EFF-9366-B25597699EB5}" destId="{971ED96F-01EA-4527-A637-ACA8D72ECDA5}" srcOrd="4" destOrd="0" presId="urn:microsoft.com/office/officeart/2008/layout/AlternatingHexagons"/>
    <dgm:cxn modelId="{3279B01D-FBD7-40AD-8988-D57713CD9547}" type="presParOf" srcId="{A43E1B82-7D05-4615-945E-1C8D6BBF4BD9}" destId="{8DF5AB46-2337-4C05-9E38-0515B5CD72D2}" srcOrd="5" destOrd="0" presId="urn:microsoft.com/office/officeart/2008/layout/AlternatingHexagons"/>
    <dgm:cxn modelId="{2ED9FB2B-DA9A-45DC-A2B2-8F3F966857FC}" type="presParOf" srcId="{A43E1B82-7D05-4615-945E-1C8D6BBF4BD9}" destId="{0514A5DE-3653-4174-BF11-F90EFA6B12FA}" srcOrd="6" destOrd="0" presId="urn:microsoft.com/office/officeart/2008/layout/AlternatingHexagons"/>
    <dgm:cxn modelId="{C8A1B676-EF82-48A0-9DA4-6C11CE3D1D28}" type="presParOf" srcId="{0514A5DE-3653-4174-BF11-F90EFA6B12FA}" destId="{0997AE22-F66A-4BBD-8B36-5A551E67D6E8}" srcOrd="0" destOrd="0" presId="urn:microsoft.com/office/officeart/2008/layout/AlternatingHexagons"/>
    <dgm:cxn modelId="{885A9D6F-18FD-4B15-926E-EEFB5A6CF81E}" type="presParOf" srcId="{0514A5DE-3653-4174-BF11-F90EFA6B12FA}" destId="{6E2D7E0F-E1CD-49E6-838F-82A84D127B99}" srcOrd="1" destOrd="0" presId="urn:microsoft.com/office/officeart/2008/layout/AlternatingHexagons"/>
    <dgm:cxn modelId="{5250C30E-06AA-4021-BAC7-2C1A17B3EA38}" type="presParOf" srcId="{0514A5DE-3653-4174-BF11-F90EFA6B12FA}" destId="{9D417A07-2FBA-42BD-AB5A-C0C0F8A2139C}" srcOrd="2" destOrd="0" presId="urn:microsoft.com/office/officeart/2008/layout/AlternatingHexagons"/>
    <dgm:cxn modelId="{90571659-29E3-494A-B102-F0D58C5343E3}" type="presParOf" srcId="{0514A5DE-3653-4174-BF11-F90EFA6B12FA}" destId="{9DE52D90-18DF-40AF-8BD9-F6E4066C9AB9}" srcOrd="3" destOrd="0" presId="urn:microsoft.com/office/officeart/2008/layout/AlternatingHexagons"/>
    <dgm:cxn modelId="{5DA79E28-FA36-4734-A75C-0928BC675C6C}" type="presParOf" srcId="{0514A5DE-3653-4174-BF11-F90EFA6B12FA}" destId="{5879CAB2-BBA0-434B-9AC3-819AF8323403}" srcOrd="4" destOrd="0" presId="urn:microsoft.com/office/officeart/2008/layout/AlternatingHexagons"/>
    <dgm:cxn modelId="{CAE04F43-E89E-4AFB-8EC4-75A9C1A31488}" type="presParOf" srcId="{A43E1B82-7D05-4615-945E-1C8D6BBF4BD9}" destId="{FDE2832A-F86C-4439-B438-58E7657C3550}" srcOrd="7" destOrd="0" presId="urn:microsoft.com/office/officeart/2008/layout/AlternatingHexagons"/>
    <dgm:cxn modelId="{1FC36296-A410-44F3-813A-761AAE14BCEE}" type="presParOf" srcId="{A43E1B82-7D05-4615-945E-1C8D6BBF4BD9}" destId="{ED033B31-5028-4EE2-9F74-4774918CB498}" srcOrd="8" destOrd="0" presId="urn:microsoft.com/office/officeart/2008/layout/AlternatingHexagons"/>
    <dgm:cxn modelId="{A12B92EC-8A54-48C4-9558-173801AF5BB6}" type="presParOf" srcId="{ED033B31-5028-4EE2-9F74-4774918CB498}" destId="{554C1799-B939-445F-8811-40678F0DFAA0}" srcOrd="0" destOrd="0" presId="urn:microsoft.com/office/officeart/2008/layout/AlternatingHexagons"/>
    <dgm:cxn modelId="{D14C1F40-CD63-4E4C-8CFF-19426E7BBD59}" type="presParOf" srcId="{ED033B31-5028-4EE2-9F74-4774918CB498}" destId="{5FE4CCBF-74DC-4193-B404-9B940E0080C3}" srcOrd="1" destOrd="0" presId="urn:microsoft.com/office/officeart/2008/layout/AlternatingHexagons"/>
    <dgm:cxn modelId="{873A2C5B-3C3D-42B7-BFD7-89B447026DF1}" type="presParOf" srcId="{ED033B31-5028-4EE2-9F74-4774918CB498}" destId="{87A1F6B8-3E58-4E5C-837C-2FA36A5F20F1}" srcOrd="2" destOrd="0" presId="urn:microsoft.com/office/officeart/2008/layout/AlternatingHexagons"/>
    <dgm:cxn modelId="{783BF2B9-17F9-4BAF-A66F-2220ABA50CE6}" type="presParOf" srcId="{ED033B31-5028-4EE2-9F74-4774918CB498}" destId="{1F1DF81E-5213-4C2B-809B-02EF9AB742CE}" srcOrd="3" destOrd="0" presId="urn:microsoft.com/office/officeart/2008/layout/AlternatingHexagons"/>
    <dgm:cxn modelId="{FDAE7D9F-6859-40A8-9160-DE9C873501FA}" type="presParOf" srcId="{ED033B31-5028-4EE2-9F74-4774918CB498}" destId="{133BECAE-C7EE-48D0-A5AA-128D43E25FB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9E167-FE13-4032-86CA-633A2ECA37D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5F54C10-4D4E-48FF-91C2-F3915533C1C6}">
      <dgm:prSet phldrT="[Texte]"/>
      <dgm:spPr/>
      <dgm:t>
        <a:bodyPr/>
        <a:lstStyle/>
        <a:p>
          <a:r>
            <a:rPr lang="fr-FR" dirty="0" smtClean="0"/>
            <a:t>Chevreaux légers</a:t>
          </a:r>
          <a:endParaRPr lang="fr-FR" dirty="0"/>
        </a:p>
      </dgm:t>
    </dgm:pt>
    <dgm:pt modelId="{20A6D194-A5A1-4CAC-889F-7C0D0EFE288B}" type="parTrans" cxnId="{B7694860-B8DB-4D4E-8E82-E28323FB4C94}">
      <dgm:prSet/>
      <dgm:spPr/>
      <dgm:t>
        <a:bodyPr/>
        <a:lstStyle/>
        <a:p>
          <a:endParaRPr lang="fr-FR"/>
        </a:p>
      </dgm:t>
    </dgm:pt>
    <dgm:pt modelId="{BB282A70-FBB4-4D06-BA09-E017565F7C65}" type="sibTrans" cxnId="{B7694860-B8DB-4D4E-8E82-E28323FB4C94}">
      <dgm:prSet/>
      <dgm:spPr/>
      <dgm:t>
        <a:bodyPr/>
        <a:lstStyle/>
        <a:p>
          <a:endParaRPr lang="fr-FR"/>
        </a:p>
      </dgm:t>
    </dgm:pt>
    <dgm:pt modelId="{02CEF9E4-5767-43C6-AE76-AE5CE1E1B3A7}">
      <dgm:prSet phldrT="[Texte]"/>
      <dgm:spPr/>
      <dgm:t>
        <a:bodyPr/>
        <a:lstStyle/>
        <a:p>
          <a:r>
            <a:rPr lang="fr-FR" b="1" dirty="0" smtClean="0"/>
            <a:t>Filière longue</a:t>
          </a:r>
          <a:endParaRPr lang="fr-FR" b="1" dirty="0"/>
        </a:p>
      </dgm:t>
    </dgm:pt>
    <dgm:pt modelId="{B4B68601-A1C9-4C91-8214-945909FEC2E7}" type="parTrans" cxnId="{B29F9E67-E2DF-4B23-85B7-DAADCB92CBEB}">
      <dgm:prSet/>
      <dgm:spPr/>
      <dgm:t>
        <a:bodyPr/>
        <a:lstStyle/>
        <a:p>
          <a:endParaRPr lang="fr-FR"/>
        </a:p>
      </dgm:t>
    </dgm:pt>
    <dgm:pt modelId="{4C1117F2-E546-4E18-82F4-C197AEFF1E9D}" type="sibTrans" cxnId="{B29F9E67-E2DF-4B23-85B7-DAADCB92CBEB}">
      <dgm:prSet/>
      <dgm:spPr/>
      <dgm:t>
        <a:bodyPr/>
        <a:lstStyle/>
        <a:p>
          <a:endParaRPr lang="fr-FR"/>
        </a:p>
      </dgm:t>
    </dgm:pt>
    <dgm:pt modelId="{F1DC1666-08BA-4368-89B4-C4D96DAD25A5}">
      <dgm:prSet phldrT="[Texte]"/>
      <dgm:spPr/>
      <dgm:t>
        <a:bodyPr/>
        <a:lstStyle/>
        <a:p>
          <a:r>
            <a:rPr lang="fr-FR" dirty="0" smtClean="0"/>
            <a:t> Particuliers, boucheries</a:t>
          </a:r>
          <a:endParaRPr lang="fr-FR" dirty="0"/>
        </a:p>
      </dgm:t>
    </dgm:pt>
    <dgm:pt modelId="{1952C643-4299-4F7B-AE91-9AB891F95A21}" type="parTrans" cxnId="{FA6F446E-BF3C-4D87-AD76-119C08DA865C}">
      <dgm:prSet/>
      <dgm:spPr/>
      <dgm:t>
        <a:bodyPr/>
        <a:lstStyle/>
        <a:p>
          <a:endParaRPr lang="fr-FR"/>
        </a:p>
      </dgm:t>
    </dgm:pt>
    <dgm:pt modelId="{3C658218-D72B-459E-ABEE-F9177043A234}" type="sibTrans" cxnId="{FA6F446E-BF3C-4D87-AD76-119C08DA865C}">
      <dgm:prSet/>
      <dgm:spPr/>
      <dgm:t>
        <a:bodyPr/>
        <a:lstStyle/>
        <a:p>
          <a:endParaRPr lang="fr-FR"/>
        </a:p>
      </dgm:t>
    </dgm:pt>
    <dgm:pt modelId="{13366654-E6F9-4C47-A1A0-B1D261E1CA2C}">
      <dgm:prSet phldrT="[Texte]"/>
      <dgm:spPr/>
      <dgm:t>
        <a:bodyPr/>
        <a:lstStyle/>
        <a:p>
          <a:r>
            <a:rPr lang="fr-FR" dirty="0" smtClean="0"/>
            <a:t>Chevreaux lourds</a:t>
          </a:r>
          <a:endParaRPr lang="fr-FR" dirty="0"/>
        </a:p>
      </dgm:t>
    </dgm:pt>
    <dgm:pt modelId="{859E2A65-93F5-4BCD-BBB2-D2E7B459A269}" type="parTrans" cxnId="{50D3E3AB-19AD-4D92-91EC-B2C3D0BF8099}">
      <dgm:prSet/>
      <dgm:spPr/>
      <dgm:t>
        <a:bodyPr/>
        <a:lstStyle/>
        <a:p>
          <a:endParaRPr lang="fr-FR"/>
        </a:p>
      </dgm:t>
    </dgm:pt>
    <dgm:pt modelId="{DD7E65A5-E05A-49E1-8AB7-7724D64AC2E7}" type="sibTrans" cxnId="{50D3E3AB-19AD-4D92-91EC-B2C3D0BF8099}">
      <dgm:prSet/>
      <dgm:spPr/>
      <dgm:t>
        <a:bodyPr/>
        <a:lstStyle/>
        <a:p>
          <a:endParaRPr lang="fr-FR"/>
        </a:p>
      </dgm:t>
    </dgm:pt>
    <dgm:pt modelId="{EE4FA13B-6067-44E3-BE35-466C0D16DFE8}">
      <dgm:prSet phldrT="[Texte]"/>
      <dgm:spPr/>
      <dgm:t>
        <a:bodyPr/>
        <a:lstStyle/>
        <a:p>
          <a:r>
            <a:rPr lang="fr-FR" b="1" dirty="0" smtClean="0"/>
            <a:t>Particuliers</a:t>
          </a:r>
          <a:endParaRPr lang="fr-FR" b="1" dirty="0"/>
        </a:p>
      </dgm:t>
    </dgm:pt>
    <dgm:pt modelId="{2D83409A-ED8C-4ABA-A9A9-73280507B3DF}" type="parTrans" cxnId="{FC0A3DFE-AC19-4DAF-A9CA-B23E919843EA}">
      <dgm:prSet/>
      <dgm:spPr/>
      <dgm:t>
        <a:bodyPr/>
        <a:lstStyle/>
        <a:p>
          <a:endParaRPr lang="fr-FR"/>
        </a:p>
      </dgm:t>
    </dgm:pt>
    <dgm:pt modelId="{012DB24C-4F36-48E9-9D38-6590FC470393}" type="sibTrans" cxnId="{FC0A3DFE-AC19-4DAF-A9CA-B23E919843EA}">
      <dgm:prSet/>
      <dgm:spPr/>
      <dgm:t>
        <a:bodyPr/>
        <a:lstStyle/>
        <a:p>
          <a:endParaRPr lang="fr-FR"/>
        </a:p>
      </dgm:t>
    </dgm:pt>
    <dgm:pt modelId="{4B14C723-39CE-49C2-AFB4-A8FE4ED69FCA}">
      <dgm:prSet phldrT="[Texte]"/>
      <dgm:spPr/>
      <dgm:t>
        <a:bodyPr/>
        <a:lstStyle/>
        <a:p>
          <a:r>
            <a:rPr lang="fr-FR" dirty="0" smtClean="0"/>
            <a:t>Boucheries, restaurants</a:t>
          </a:r>
          <a:endParaRPr lang="fr-FR" dirty="0"/>
        </a:p>
      </dgm:t>
    </dgm:pt>
    <dgm:pt modelId="{82F33C79-3169-47CD-AC1D-CB23C55AEFC6}" type="parTrans" cxnId="{70718342-993A-4C22-AC0F-AC0C6C273028}">
      <dgm:prSet/>
      <dgm:spPr/>
      <dgm:t>
        <a:bodyPr/>
        <a:lstStyle/>
        <a:p>
          <a:endParaRPr lang="fr-FR"/>
        </a:p>
      </dgm:t>
    </dgm:pt>
    <dgm:pt modelId="{6405537F-0064-44EA-9AEA-AC79354CC908}" type="sibTrans" cxnId="{70718342-993A-4C22-AC0F-AC0C6C273028}">
      <dgm:prSet/>
      <dgm:spPr/>
      <dgm:t>
        <a:bodyPr/>
        <a:lstStyle/>
        <a:p>
          <a:endParaRPr lang="fr-FR"/>
        </a:p>
      </dgm:t>
    </dgm:pt>
    <dgm:pt modelId="{00943DD0-50DF-4C1A-B793-8DC74BAA522A}">
      <dgm:prSet phldrT="[Texte]"/>
      <dgm:spPr/>
      <dgm:t>
        <a:bodyPr/>
        <a:lstStyle/>
        <a:p>
          <a:r>
            <a:rPr lang="fr-FR" dirty="0" smtClean="0"/>
            <a:t>Chevreaux très lourds</a:t>
          </a:r>
          <a:endParaRPr lang="fr-FR" dirty="0"/>
        </a:p>
      </dgm:t>
    </dgm:pt>
    <dgm:pt modelId="{D3B9E3B1-B9CE-4D00-A8FF-74C7A956E7DA}" type="parTrans" cxnId="{9A2C5D3D-6C6A-4E27-A100-F1F0C82B52BD}">
      <dgm:prSet/>
      <dgm:spPr/>
      <dgm:t>
        <a:bodyPr/>
        <a:lstStyle/>
        <a:p>
          <a:endParaRPr lang="fr-FR"/>
        </a:p>
      </dgm:t>
    </dgm:pt>
    <dgm:pt modelId="{7AD61F21-23F8-4B80-9EB2-E8F038A49543}" type="sibTrans" cxnId="{9A2C5D3D-6C6A-4E27-A100-F1F0C82B52BD}">
      <dgm:prSet/>
      <dgm:spPr/>
      <dgm:t>
        <a:bodyPr/>
        <a:lstStyle/>
        <a:p>
          <a:endParaRPr lang="fr-FR"/>
        </a:p>
      </dgm:t>
    </dgm:pt>
    <dgm:pt modelId="{66487412-AF0E-4FFE-8FC1-61FCFE6FC1C0}">
      <dgm:prSet phldrT="[Texte]"/>
      <dgm:spPr/>
      <dgm:t>
        <a:bodyPr/>
        <a:lstStyle/>
        <a:p>
          <a:r>
            <a:rPr lang="fr-FR" b="1" dirty="0" smtClean="0"/>
            <a:t>Particuliers</a:t>
          </a:r>
          <a:endParaRPr lang="fr-FR" b="1" dirty="0"/>
        </a:p>
      </dgm:t>
    </dgm:pt>
    <dgm:pt modelId="{67037ABB-3523-4292-9A0B-5DD34816250E}" type="parTrans" cxnId="{4E7FE24D-8CD2-4DFA-A224-7E13C54EA748}">
      <dgm:prSet/>
      <dgm:spPr/>
      <dgm:t>
        <a:bodyPr/>
        <a:lstStyle/>
        <a:p>
          <a:endParaRPr lang="fr-FR"/>
        </a:p>
      </dgm:t>
    </dgm:pt>
    <dgm:pt modelId="{115996AC-1EB3-4A56-891E-3AD75B142D2F}" type="sibTrans" cxnId="{4E7FE24D-8CD2-4DFA-A224-7E13C54EA748}">
      <dgm:prSet/>
      <dgm:spPr/>
      <dgm:t>
        <a:bodyPr/>
        <a:lstStyle/>
        <a:p>
          <a:endParaRPr lang="fr-FR"/>
        </a:p>
      </dgm:t>
    </dgm:pt>
    <dgm:pt modelId="{51A6F0EA-DC9F-4246-A4F7-13F52745CF01}">
      <dgm:prSet phldrT="[Texte]"/>
      <dgm:spPr/>
      <dgm:t>
        <a:bodyPr/>
        <a:lstStyle/>
        <a:p>
          <a:r>
            <a:rPr lang="fr-FR" dirty="0" smtClean="0"/>
            <a:t>Restaurants   </a:t>
          </a:r>
          <a:endParaRPr lang="fr-FR" dirty="0"/>
        </a:p>
      </dgm:t>
    </dgm:pt>
    <dgm:pt modelId="{131B0525-9966-447B-93B8-BBD7A7E768CE}" type="parTrans" cxnId="{891A0835-D318-4934-88C6-4FA42EEA31B7}">
      <dgm:prSet/>
      <dgm:spPr/>
      <dgm:t>
        <a:bodyPr/>
        <a:lstStyle/>
        <a:p>
          <a:endParaRPr lang="fr-FR"/>
        </a:p>
      </dgm:t>
    </dgm:pt>
    <dgm:pt modelId="{6563FFD6-4914-4A3D-B5CF-FABA09D9B055}" type="sibTrans" cxnId="{891A0835-D318-4934-88C6-4FA42EEA31B7}">
      <dgm:prSet/>
      <dgm:spPr/>
      <dgm:t>
        <a:bodyPr/>
        <a:lstStyle/>
        <a:p>
          <a:endParaRPr lang="fr-FR"/>
        </a:p>
      </dgm:t>
    </dgm:pt>
    <dgm:pt modelId="{1DDE927E-7FD0-4C56-930C-F9C56BD2EFFF}" type="pres">
      <dgm:prSet presAssocID="{9939E167-FE13-4032-86CA-633A2ECA37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E5EEC36-8695-4763-BE9A-ACBC0974CED9}" type="pres">
      <dgm:prSet presAssocID="{55F54C10-4D4E-48FF-91C2-F3915533C1C6}" presName="linNode" presStyleCnt="0"/>
      <dgm:spPr/>
    </dgm:pt>
    <dgm:pt modelId="{F6781E14-DFC1-4FC3-B4B6-A29C8BD9D275}" type="pres">
      <dgm:prSet presAssocID="{55F54C10-4D4E-48FF-91C2-F3915533C1C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321FBF-A36D-4975-BE9F-DC66A15E525A}" type="pres">
      <dgm:prSet presAssocID="{55F54C10-4D4E-48FF-91C2-F3915533C1C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618A8E-9D8D-4D74-B4EE-E4316B776E16}" type="pres">
      <dgm:prSet presAssocID="{BB282A70-FBB4-4D06-BA09-E017565F7C65}" presName="sp" presStyleCnt="0"/>
      <dgm:spPr/>
    </dgm:pt>
    <dgm:pt modelId="{7BE1D724-7962-4D6D-97FE-4D1A95262DAE}" type="pres">
      <dgm:prSet presAssocID="{13366654-E6F9-4C47-A1A0-B1D261E1CA2C}" presName="linNode" presStyleCnt="0"/>
      <dgm:spPr/>
    </dgm:pt>
    <dgm:pt modelId="{C54F9804-FB56-4D78-A954-762007338FDF}" type="pres">
      <dgm:prSet presAssocID="{13366654-E6F9-4C47-A1A0-B1D261E1CA2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3D385A-6875-42D2-B72F-5905C15E9D81}" type="pres">
      <dgm:prSet presAssocID="{13366654-E6F9-4C47-A1A0-B1D261E1CA2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BE4773-699D-4E37-9A40-392A4680347A}" type="pres">
      <dgm:prSet presAssocID="{DD7E65A5-E05A-49E1-8AB7-7724D64AC2E7}" presName="sp" presStyleCnt="0"/>
      <dgm:spPr/>
    </dgm:pt>
    <dgm:pt modelId="{5E801988-0A3B-48B5-A2A7-1216C11A7D78}" type="pres">
      <dgm:prSet presAssocID="{00943DD0-50DF-4C1A-B793-8DC74BAA522A}" presName="linNode" presStyleCnt="0"/>
      <dgm:spPr/>
    </dgm:pt>
    <dgm:pt modelId="{45CD569A-72B7-4606-B746-3278A1516D0B}" type="pres">
      <dgm:prSet presAssocID="{00943DD0-50DF-4C1A-B793-8DC74BAA522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483F18-0516-4A54-913A-F2FE6DE76A4A}" type="pres">
      <dgm:prSet presAssocID="{00943DD0-50DF-4C1A-B793-8DC74BAA522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D35295-CF42-4FC1-9BCE-F7F64AA9651C}" type="presOf" srcId="{51A6F0EA-DC9F-4246-A4F7-13F52745CF01}" destId="{AB483F18-0516-4A54-913A-F2FE6DE76A4A}" srcOrd="0" destOrd="1" presId="urn:microsoft.com/office/officeart/2005/8/layout/vList5"/>
    <dgm:cxn modelId="{4EA6EF5F-153C-42EA-B36C-8D1E9BF908A5}" type="presOf" srcId="{F1DC1666-08BA-4368-89B4-C4D96DAD25A5}" destId="{5D321FBF-A36D-4975-BE9F-DC66A15E525A}" srcOrd="0" destOrd="1" presId="urn:microsoft.com/office/officeart/2005/8/layout/vList5"/>
    <dgm:cxn modelId="{64375BFA-A36A-4316-B2E7-50A8642D1CED}" type="presOf" srcId="{55F54C10-4D4E-48FF-91C2-F3915533C1C6}" destId="{F6781E14-DFC1-4FC3-B4B6-A29C8BD9D275}" srcOrd="0" destOrd="0" presId="urn:microsoft.com/office/officeart/2005/8/layout/vList5"/>
    <dgm:cxn modelId="{70718342-993A-4C22-AC0F-AC0C6C273028}" srcId="{13366654-E6F9-4C47-A1A0-B1D261E1CA2C}" destId="{4B14C723-39CE-49C2-AFB4-A8FE4ED69FCA}" srcOrd="1" destOrd="0" parTransId="{82F33C79-3169-47CD-AC1D-CB23C55AEFC6}" sibTransId="{6405537F-0064-44EA-9AEA-AC79354CC908}"/>
    <dgm:cxn modelId="{FC0A3DFE-AC19-4DAF-A9CA-B23E919843EA}" srcId="{13366654-E6F9-4C47-A1A0-B1D261E1CA2C}" destId="{EE4FA13B-6067-44E3-BE35-466C0D16DFE8}" srcOrd="0" destOrd="0" parTransId="{2D83409A-ED8C-4ABA-A9A9-73280507B3DF}" sibTransId="{012DB24C-4F36-48E9-9D38-6590FC470393}"/>
    <dgm:cxn modelId="{50D3E3AB-19AD-4D92-91EC-B2C3D0BF8099}" srcId="{9939E167-FE13-4032-86CA-633A2ECA37D9}" destId="{13366654-E6F9-4C47-A1A0-B1D261E1CA2C}" srcOrd="1" destOrd="0" parTransId="{859E2A65-93F5-4BCD-BBB2-D2E7B459A269}" sibTransId="{DD7E65A5-E05A-49E1-8AB7-7724D64AC2E7}"/>
    <dgm:cxn modelId="{FA6F446E-BF3C-4D87-AD76-119C08DA865C}" srcId="{55F54C10-4D4E-48FF-91C2-F3915533C1C6}" destId="{F1DC1666-08BA-4368-89B4-C4D96DAD25A5}" srcOrd="1" destOrd="0" parTransId="{1952C643-4299-4F7B-AE91-9AB891F95A21}" sibTransId="{3C658218-D72B-459E-ABEE-F9177043A234}"/>
    <dgm:cxn modelId="{FAA275B5-2537-44AD-9C4F-C9E683214BF0}" type="presOf" srcId="{13366654-E6F9-4C47-A1A0-B1D261E1CA2C}" destId="{C54F9804-FB56-4D78-A954-762007338FDF}" srcOrd="0" destOrd="0" presId="urn:microsoft.com/office/officeart/2005/8/layout/vList5"/>
    <dgm:cxn modelId="{AF970C11-2BD2-4AB2-BD85-76F7FAF292C1}" type="presOf" srcId="{EE4FA13B-6067-44E3-BE35-466C0D16DFE8}" destId="{363D385A-6875-42D2-B72F-5905C15E9D81}" srcOrd="0" destOrd="0" presId="urn:microsoft.com/office/officeart/2005/8/layout/vList5"/>
    <dgm:cxn modelId="{43F9F761-0F14-4B3B-9A78-CB545B709E79}" type="presOf" srcId="{66487412-AF0E-4FFE-8FC1-61FCFE6FC1C0}" destId="{AB483F18-0516-4A54-913A-F2FE6DE76A4A}" srcOrd="0" destOrd="0" presId="urn:microsoft.com/office/officeart/2005/8/layout/vList5"/>
    <dgm:cxn modelId="{9A2C5D3D-6C6A-4E27-A100-F1F0C82B52BD}" srcId="{9939E167-FE13-4032-86CA-633A2ECA37D9}" destId="{00943DD0-50DF-4C1A-B793-8DC74BAA522A}" srcOrd="2" destOrd="0" parTransId="{D3B9E3B1-B9CE-4D00-A8FF-74C7A956E7DA}" sibTransId="{7AD61F21-23F8-4B80-9EB2-E8F038A49543}"/>
    <dgm:cxn modelId="{087642B3-77B7-4B3F-A08C-777BE7AE1083}" type="presOf" srcId="{4B14C723-39CE-49C2-AFB4-A8FE4ED69FCA}" destId="{363D385A-6875-42D2-B72F-5905C15E9D81}" srcOrd="0" destOrd="1" presId="urn:microsoft.com/office/officeart/2005/8/layout/vList5"/>
    <dgm:cxn modelId="{4E7FE24D-8CD2-4DFA-A224-7E13C54EA748}" srcId="{00943DD0-50DF-4C1A-B793-8DC74BAA522A}" destId="{66487412-AF0E-4FFE-8FC1-61FCFE6FC1C0}" srcOrd="0" destOrd="0" parTransId="{67037ABB-3523-4292-9A0B-5DD34816250E}" sibTransId="{115996AC-1EB3-4A56-891E-3AD75B142D2F}"/>
    <dgm:cxn modelId="{B7694860-B8DB-4D4E-8E82-E28323FB4C94}" srcId="{9939E167-FE13-4032-86CA-633A2ECA37D9}" destId="{55F54C10-4D4E-48FF-91C2-F3915533C1C6}" srcOrd="0" destOrd="0" parTransId="{20A6D194-A5A1-4CAC-889F-7C0D0EFE288B}" sibTransId="{BB282A70-FBB4-4D06-BA09-E017565F7C65}"/>
    <dgm:cxn modelId="{074949F0-390F-4F6D-BEE1-CB3D8E85310D}" type="presOf" srcId="{9939E167-FE13-4032-86CA-633A2ECA37D9}" destId="{1DDE927E-7FD0-4C56-930C-F9C56BD2EFFF}" srcOrd="0" destOrd="0" presId="urn:microsoft.com/office/officeart/2005/8/layout/vList5"/>
    <dgm:cxn modelId="{B29F9E67-E2DF-4B23-85B7-DAADCB92CBEB}" srcId="{55F54C10-4D4E-48FF-91C2-F3915533C1C6}" destId="{02CEF9E4-5767-43C6-AE76-AE5CE1E1B3A7}" srcOrd="0" destOrd="0" parTransId="{B4B68601-A1C9-4C91-8214-945909FEC2E7}" sibTransId="{4C1117F2-E546-4E18-82F4-C197AEFF1E9D}"/>
    <dgm:cxn modelId="{891A0835-D318-4934-88C6-4FA42EEA31B7}" srcId="{00943DD0-50DF-4C1A-B793-8DC74BAA522A}" destId="{51A6F0EA-DC9F-4246-A4F7-13F52745CF01}" srcOrd="1" destOrd="0" parTransId="{131B0525-9966-447B-93B8-BBD7A7E768CE}" sibTransId="{6563FFD6-4914-4A3D-B5CF-FABA09D9B055}"/>
    <dgm:cxn modelId="{C2CBD1A1-CE42-4024-B461-A875D1794B16}" type="presOf" srcId="{02CEF9E4-5767-43C6-AE76-AE5CE1E1B3A7}" destId="{5D321FBF-A36D-4975-BE9F-DC66A15E525A}" srcOrd="0" destOrd="0" presId="urn:microsoft.com/office/officeart/2005/8/layout/vList5"/>
    <dgm:cxn modelId="{E56B451F-BC07-47D9-8C31-DC8505B208A8}" type="presOf" srcId="{00943DD0-50DF-4C1A-B793-8DC74BAA522A}" destId="{45CD569A-72B7-4606-B746-3278A1516D0B}" srcOrd="0" destOrd="0" presId="urn:microsoft.com/office/officeart/2005/8/layout/vList5"/>
    <dgm:cxn modelId="{14E70FAC-EF1A-4A0A-AE94-9BE44CB44D72}" type="presParOf" srcId="{1DDE927E-7FD0-4C56-930C-F9C56BD2EFFF}" destId="{7E5EEC36-8695-4763-BE9A-ACBC0974CED9}" srcOrd="0" destOrd="0" presId="urn:microsoft.com/office/officeart/2005/8/layout/vList5"/>
    <dgm:cxn modelId="{A16F6173-BF5A-4312-B9A7-01D8962578F5}" type="presParOf" srcId="{7E5EEC36-8695-4763-BE9A-ACBC0974CED9}" destId="{F6781E14-DFC1-4FC3-B4B6-A29C8BD9D275}" srcOrd="0" destOrd="0" presId="urn:microsoft.com/office/officeart/2005/8/layout/vList5"/>
    <dgm:cxn modelId="{53D78676-58ED-4A46-99BE-4602AB365918}" type="presParOf" srcId="{7E5EEC36-8695-4763-BE9A-ACBC0974CED9}" destId="{5D321FBF-A36D-4975-BE9F-DC66A15E525A}" srcOrd="1" destOrd="0" presId="urn:microsoft.com/office/officeart/2005/8/layout/vList5"/>
    <dgm:cxn modelId="{07F08D24-3D2F-43D4-A7D1-5DA3E0DE083B}" type="presParOf" srcId="{1DDE927E-7FD0-4C56-930C-F9C56BD2EFFF}" destId="{7B618A8E-9D8D-4D74-B4EE-E4316B776E16}" srcOrd="1" destOrd="0" presId="urn:microsoft.com/office/officeart/2005/8/layout/vList5"/>
    <dgm:cxn modelId="{977E9D49-6DB6-4B58-AC2F-244DFBCEBF5B}" type="presParOf" srcId="{1DDE927E-7FD0-4C56-930C-F9C56BD2EFFF}" destId="{7BE1D724-7962-4D6D-97FE-4D1A95262DAE}" srcOrd="2" destOrd="0" presId="urn:microsoft.com/office/officeart/2005/8/layout/vList5"/>
    <dgm:cxn modelId="{1A667D3B-1581-4428-9CC9-80BF32435621}" type="presParOf" srcId="{7BE1D724-7962-4D6D-97FE-4D1A95262DAE}" destId="{C54F9804-FB56-4D78-A954-762007338FDF}" srcOrd="0" destOrd="0" presId="urn:microsoft.com/office/officeart/2005/8/layout/vList5"/>
    <dgm:cxn modelId="{010562C3-F3D6-4EF2-BC5C-93E6618E19DB}" type="presParOf" srcId="{7BE1D724-7962-4D6D-97FE-4D1A95262DAE}" destId="{363D385A-6875-42D2-B72F-5905C15E9D81}" srcOrd="1" destOrd="0" presId="urn:microsoft.com/office/officeart/2005/8/layout/vList5"/>
    <dgm:cxn modelId="{3EF50E88-BCD5-4239-8794-7793CE54417A}" type="presParOf" srcId="{1DDE927E-7FD0-4C56-930C-F9C56BD2EFFF}" destId="{C1BE4773-699D-4E37-9A40-392A4680347A}" srcOrd="3" destOrd="0" presId="urn:microsoft.com/office/officeart/2005/8/layout/vList5"/>
    <dgm:cxn modelId="{890ACD23-3F49-4B1C-ADDD-032CCD55E17B}" type="presParOf" srcId="{1DDE927E-7FD0-4C56-930C-F9C56BD2EFFF}" destId="{5E801988-0A3B-48B5-A2A7-1216C11A7D78}" srcOrd="4" destOrd="0" presId="urn:microsoft.com/office/officeart/2005/8/layout/vList5"/>
    <dgm:cxn modelId="{991B8D5C-303A-4D1C-A38E-F83BBA6C42AC}" type="presParOf" srcId="{5E801988-0A3B-48B5-A2A7-1216C11A7D78}" destId="{45CD569A-72B7-4606-B746-3278A1516D0B}" srcOrd="0" destOrd="0" presId="urn:microsoft.com/office/officeart/2005/8/layout/vList5"/>
    <dgm:cxn modelId="{9FF38A8C-8405-4F56-BA88-093006F9C6CA}" type="presParOf" srcId="{5E801988-0A3B-48B5-A2A7-1216C11A7D78}" destId="{AB483F18-0516-4A54-913A-F2FE6DE76A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AF738F-FEDE-49C0-A223-98F2A6CE5B0F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C17B4C1-102E-4526-8C9D-9671270D63C0}">
      <dgm:prSet phldrT="[Texte]"/>
      <dgm:spPr/>
      <dgm:t>
        <a:bodyPr/>
        <a:lstStyle/>
        <a:p>
          <a:r>
            <a:rPr lang="fr-FR" dirty="0"/>
            <a:t>Ce qui pourrait dégrader la situation </a:t>
          </a:r>
        </a:p>
      </dgm:t>
    </dgm:pt>
    <dgm:pt modelId="{CAFE7585-F34F-409B-8DA9-963E19EC6BE2}" type="parTrans" cxnId="{EF591C04-32B2-4189-AB5E-0089C3D43F65}">
      <dgm:prSet/>
      <dgm:spPr/>
      <dgm:t>
        <a:bodyPr/>
        <a:lstStyle/>
        <a:p>
          <a:endParaRPr lang="fr-FR"/>
        </a:p>
      </dgm:t>
    </dgm:pt>
    <dgm:pt modelId="{9691D73C-FEB8-426B-ADFA-2FE83A12BD9C}" type="sibTrans" cxnId="{EF591C04-32B2-4189-AB5E-0089C3D43F65}">
      <dgm:prSet/>
      <dgm:spPr/>
      <dgm:t>
        <a:bodyPr/>
        <a:lstStyle/>
        <a:p>
          <a:endParaRPr lang="fr-FR"/>
        </a:p>
      </dgm:t>
    </dgm:pt>
    <dgm:pt modelId="{6005C47E-1DD4-4182-ACEC-0B8C816C4CF0}">
      <dgm:prSet phldrT="[Texte]" custT="1"/>
      <dgm:spPr/>
      <dgm:t>
        <a:bodyPr/>
        <a:lstStyle/>
        <a:p>
          <a:r>
            <a:rPr lang="fr-FR" sz="1400" dirty="0"/>
            <a:t>Un "pépin" sanitaire</a:t>
          </a:r>
        </a:p>
      </dgm:t>
    </dgm:pt>
    <dgm:pt modelId="{7E8E1A6B-568D-47D3-B93F-DCDD5A5CDC25}" type="parTrans" cxnId="{8F120618-97C6-4384-8C00-82209F2DDEBF}">
      <dgm:prSet/>
      <dgm:spPr/>
      <dgm:t>
        <a:bodyPr/>
        <a:lstStyle/>
        <a:p>
          <a:endParaRPr lang="fr-FR"/>
        </a:p>
      </dgm:t>
    </dgm:pt>
    <dgm:pt modelId="{FDF8D137-5E29-489B-9433-6659AA415841}" type="sibTrans" cxnId="{8F120618-97C6-4384-8C00-82209F2DDEBF}">
      <dgm:prSet/>
      <dgm:spPr/>
      <dgm:t>
        <a:bodyPr/>
        <a:lstStyle/>
        <a:p>
          <a:endParaRPr lang="fr-FR"/>
        </a:p>
      </dgm:t>
    </dgm:pt>
    <dgm:pt modelId="{4C252BEF-DB8E-4B35-AC42-AD6BF9F1705B}">
      <dgm:prSet phldrT="[Texte]"/>
      <dgm:spPr/>
      <dgm:t>
        <a:bodyPr/>
        <a:lstStyle/>
        <a:p>
          <a:r>
            <a:rPr lang="fr-FR"/>
            <a:t>Ce qui pourrait améliorer la situation</a:t>
          </a:r>
        </a:p>
      </dgm:t>
    </dgm:pt>
    <dgm:pt modelId="{FD4E0C71-D6B4-47DF-9A92-0012DF626FD5}" type="parTrans" cxnId="{A7F8BAB4-E576-43D0-89E9-8292F1AA7C2C}">
      <dgm:prSet/>
      <dgm:spPr/>
      <dgm:t>
        <a:bodyPr/>
        <a:lstStyle/>
        <a:p>
          <a:endParaRPr lang="fr-FR"/>
        </a:p>
      </dgm:t>
    </dgm:pt>
    <dgm:pt modelId="{90E99E5C-DAF0-4432-9B32-57D0FAF39CC2}" type="sibTrans" cxnId="{A7F8BAB4-E576-43D0-89E9-8292F1AA7C2C}">
      <dgm:prSet/>
      <dgm:spPr/>
      <dgm:t>
        <a:bodyPr/>
        <a:lstStyle/>
        <a:p>
          <a:endParaRPr lang="fr-FR"/>
        </a:p>
      </dgm:t>
    </dgm:pt>
    <dgm:pt modelId="{6A3DF74B-950A-49B0-9876-DD06ABA6279F}">
      <dgm:prSet phldrT="[Texte]"/>
      <dgm:spPr/>
      <dgm:t>
        <a:bodyPr/>
        <a:lstStyle/>
        <a:p>
          <a:r>
            <a:rPr lang="fr-FR"/>
            <a:t>De meilleurs résultats techniques</a:t>
          </a:r>
        </a:p>
      </dgm:t>
    </dgm:pt>
    <dgm:pt modelId="{84D54F45-199D-4481-A92D-FC2CD7AA20FF}" type="parTrans" cxnId="{DBB790EC-A07C-4FCF-AD70-C5DF3CEBDE49}">
      <dgm:prSet/>
      <dgm:spPr/>
      <dgm:t>
        <a:bodyPr/>
        <a:lstStyle/>
        <a:p>
          <a:endParaRPr lang="fr-FR"/>
        </a:p>
      </dgm:t>
    </dgm:pt>
    <dgm:pt modelId="{B54813AA-DF45-4407-9D47-48209C384699}" type="sibTrans" cxnId="{DBB790EC-A07C-4FCF-AD70-C5DF3CEBDE49}">
      <dgm:prSet/>
      <dgm:spPr/>
      <dgm:t>
        <a:bodyPr/>
        <a:lstStyle/>
        <a:p>
          <a:endParaRPr lang="fr-FR"/>
        </a:p>
      </dgm:t>
    </dgm:pt>
    <dgm:pt modelId="{B106904F-1A93-46A2-8BE6-A1CED0B9E506}">
      <dgm:prSet phldrT="[Texte]"/>
      <dgm:spPr/>
      <dgm:t>
        <a:bodyPr/>
        <a:lstStyle/>
        <a:p>
          <a:r>
            <a:rPr lang="fr-FR"/>
            <a:t>Une augmentation des prix de vente</a:t>
          </a:r>
        </a:p>
      </dgm:t>
    </dgm:pt>
    <dgm:pt modelId="{730991DA-96DA-4BE1-A762-06458F05324E}" type="parTrans" cxnId="{8300A4F3-CF6F-4358-B755-AD8B4F8762BC}">
      <dgm:prSet/>
      <dgm:spPr/>
      <dgm:t>
        <a:bodyPr/>
        <a:lstStyle/>
        <a:p>
          <a:endParaRPr lang="fr-FR"/>
        </a:p>
      </dgm:t>
    </dgm:pt>
    <dgm:pt modelId="{01548997-0460-47F6-BE1F-79C40593D10F}" type="sibTrans" cxnId="{8300A4F3-CF6F-4358-B755-AD8B4F8762BC}">
      <dgm:prSet/>
      <dgm:spPr/>
      <dgm:t>
        <a:bodyPr/>
        <a:lstStyle/>
        <a:p>
          <a:endParaRPr lang="fr-FR"/>
        </a:p>
      </dgm:t>
    </dgm:pt>
    <dgm:pt modelId="{F4A43023-BC4A-4DD4-B6CD-DBCAC8327AD7}">
      <dgm:prSet phldrT="[Texte]" custT="1"/>
      <dgm:spPr/>
      <dgm:t>
        <a:bodyPr/>
        <a:lstStyle/>
        <a:p>
          <a:r>
            <a:rPr lang="fr-FR" sz="1050" dirty="0"/>
            <a:t>Des aménagements d'un point de vue commercialisation (gamme, circuits...)</a:t>
          </a:r>
        </a:p>
      </dgm:t>
    </dgm:pt>
    <dgm:pt modelId="{470DD5F6-EDB4-4DE1-90D1-81B277B7216B}" type="parTrans" cxnId="{DA7E7987-F21A-4A08-82FE-B909E0823CF1}">
      <dgm:prSet/>
      <dgm:spPr/>
      <dgm:t>
        <a:bodyPr/>
        <a:lstStyle/>
        <a:p>
          <a:endParaRPr lang="fr-FR"/>
        </a:p>
      </dgm:t>
    </dgm:pt>
    <dgm:pt modelId="{6E5CF693-5F3B-4E25-A1D3-68C5A1A013A3}" type="sibTrans" cxnId="{DA7E7987-F21A-4A08-82FE-B909E0823CF1}">
      <dgm:prSet/>
      <dgm:spPr/>
      <dgm:t>
        <a:bodyPr/>
        <a:lstStyle/>
        <a:p>
          <a:endParaRPr lang="fr-FR"/>
        </a:p>
      </dgm:t>
    </dgm:pt>
    <dgm:pt modelId="{22F120F8-DDA9-4170-B5F0-252E58559748}">
      <dgm:prSet custT="1"/>
      <dgm:spPr/>
      <dgm:t>
        <a:bodyPr/>
        <a:lstStyle/>
        <a:p>
          <a:r>
            <a:rPr lang="fr-FR" sz="1050" dirty="0"/>
            <a:t>Des aménagements du bâtiment et des équipements (/travail, résultats techniques)</a:t>
          </a:r>
          <a:r>
            <a:rPr lang="fr-FR" sz="1000" dirty="0"/>
            <a:t> </a:t>
          </a:r>
        </a:p>
      </dgm:t>
    </dgm:pt>
    <dgm:pt modelId="{4965E835-ECC1-42EC-BDCF-C554B42BF9F9}" type="parTrans" cxnId="{69AAA6DC-2F17-4D13-BE9C-D365D341CCB1}">
      <dgm:prSet/>
      <dgm:spPr/>
      <dgm:t>
        <a:bodyPr/>
        <a:lstStyle/>
        <a:p>
          <a:endParaRPr lang="fr-FR"/>
        </a:p>
      </dgm:t>
    </dgm:pt>
    <dgm:pt modelId="{199329B8-A030-4CEF-B28C-F19B0DECCEAA}" type="sibTrans" cxnId="{69AAA6DC-2F17-4D13-BE9C-D365D341CCB1}">
      <dgm:prSet/>
      <dgm:spPr/>
      <dgm:t>
        <a:bodyPr/>
        <a:lstStyle/>
        <a:p>
          <a:endParaRPr lang="fr-FR"/>
        </a:p>
      </dgm:t>
    </dgm:pt>
    <dgm:pt modelId="{2AA49026-A3FC-4A11-9A34-EE4E1AE7974A}">
      <dgm:prSet custT="1"/>
      <dgm:spPr/>
      <dgm:t>
        <a:bodyPr/>
        <a:lstStyle/>
        <a:p>
          <a:r>
            <a:rPr lang="fr-FR" sz="1050" dirty="0"/>
            <a:t>Des difficultés de logistique en particulier en circuits courts </a:t>
          </a:r>
        </a:p>
      </dgm:t>
    </dgm:pt>
    <dgm:pt modelId="{B5286D32-875C-424B-9987-02B910464F3A}" type="parTrans" cxnId="{5718AF4B-7FA7-4531-A5BF-69AAC20E7AF0}">
      <dgm:prSet/>
      <dgm:spPr/>
      <dgm:t>
        <a:bodyPr/>
        <a:lstStyle/>
        <a:p>
          <a:endParaRPr lang="fr-FR"/>
        </a:p>
      </dgm:t>
    </dgm:pt>
    <dgm:pt modelId="{BFC6610E-93E3-4343-8E7E-0EB8EB56D68F}" type="sibTrans" cxnId="{5718AF4B-7FA7-4531-A5BF-69AAC20E7AF0}">
      <dgm:prSet/>
      <dgm:spPr/>
      <dgm:t>
        <a:bodyPr/>
        <a:lstStyle/>
        <a:p>
          <a:endParaRPr lang="fr-FR"/>
        </a:p>
      </dgm:t>
    </dgm:pt>
    <dgm:pt modelId="{E3E62E1D-56F4-4198-A44B-2F995C4D50AA}">
      <dgm:prSet custT="1"/>
      <dgm:spPr/>
      <dgm:t>
        <a:bodyPr/>
        <a:lstStyle/>
        <a:p>
          <a:r>
            <a:rPr lang="fr-FR" sz="1400" dirty="0"/>
            <a:t>Trop de travail</a:t>
          </a:r>
        </a:p>
      </dgm:t>
    </dgm:pt>
    <dgm:pt modelId="{0D07044C-C675-4CAE-9718-F8ACC1651B53}" type="parTrans" cxnId="{F5E54123-5C25-42F2-9C14-0DDE4DB14DD5}">
      <dgm:prSet/>
      <dgm:spPr/>
      <dgm:t>
        <a:bodyPr/>
        <a:lstStyle/>
        <a:p>
          <a:endParaRPr lang="fr-FR"/>
        </a:p>
      </dgm:t>
    </dgm:pt>
    <dgm:pt modelId="{EF54A9F3-0E44-4EF0-8CFA-CDDEEFC55827}" type="sibTrans" cxnId="{F5E54123-5C25-42F2-9C14-0DDE4DB14DD5}">
      <dgm:prSet/>
      <dgm:spPr/>
      <dgm:t>
        <a:bodyPr/>
        <a:lstStyle/>
        <a:p>
          <a:endParaRPr lang="fr-FR"/>
        </a:p>
      </dgm:t>
    </dgm:pt>
    <dgm:pt modelId="{BFFC8576-EA02-490A-B449-6CF7D7EC12AB}">
      <dgm:prSet phldrT="[Texte]" custT="1"/>
      <dgm:spPr/>
      <dgm:t>
        <a:bodyPr/>
        <a:lstStyle/>
        <a:p>
          <a:r>
            <a:rPr lang="fr-FR" sz="1400" dirty="0"/>
            <a:t>Baisse des prix en filière longue</a:t>
          </a:r>
        </a:p>
      </dgm:t>
    </dgm:pt>
    <dgm:pt modelId="{D8DB5C47-2B0B-4191-B164-49DCE07469BF}" type="sibTrans" cxnId="{8F783D48-49E9-4B95-86A3-2AE031DE5F81}">
      <dgm:prSet/>
      <dgm:spPr/>
      <dgm:t>
        <a:bodyPr/>
        <a:lstStyle/>
        <a:p>
          <a:endParaRPr lang="fr-FR"/>
        </a:p>
      </dgm:t>
    </dgm:pt>
    <dgm:pt modelId="{9C3A12A0-485D-404C-A487-A947DAA21FAE}" type="parTrans" cxnId="{8F783D48-49E9-4B95-86A3-2AE031DE5F81}">
      <dgm:prSet/>
      <dgm:spPr/>
      <dgm:t>
        <a:bodyPr/>
        <a:lstStyle/>
        <a:p>
          <a:endParaRPr lang="fr-FR"/>
        </a:p>
      </dgm:t>
    </dgm:pt>
    <dgm:pt modelId="{479C4623-3D94-4BD1-A4BE-22EE8D119BD8}" type="pres">
      <dgm:prSet presAssocID="{9EAF738F-FEDE-49C0-A223-98F2A6CE5B0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43D0F2-0FFD-4A4E-A46D-43B58AFF634F}" type="pres">
      <dgm:prSet presAssocID="{9EAF738F-FEDE-49C0-A223-98F2A6CE5B0F}" presName="dummyMaxCanvas" presStyleCnt="0"/>
      <dgm:spPr/>
      <dgm:t>
        <a:bodyPr/>
        <a:lstStyle/>
        <a:p>
          <a:endParaRPr lang="fr-FR"/>
        </a:p>
      </dgm:t>
    </dgm:pt>
    <dgm:pt modelId="{D70DD02E-66A7-48D2-A84B-C17838CDE60C}" type="pres">
      <dgm:prSet presAssocID="{9EAF738F-FEDE-49C0-A223-98F2A6CE5B0F}" presName="parentComposite" presStyleCnt="0"/>
      <dgm:spPr/>
      <dgm:t>
        <a:bodyPr/>
        <a:lstStyle/>
        <a:p>
          <a:endParaRPr lang="fr-FR"/>
        </a:p>
      </dgm:t>
    </dgm:pt>
    <dgm:pt modelId="{ED92D955-14B6-44FE-A644-74585D8A482B}" type="pres">
      <dgm:prSet presAssocID="{9EAF738F-FEDE-49C0-A223-98F2A6CE5B0F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2FB3E1E2-012A-46B5-9AC9-1A09E3297DC8}" type="pres">
      <dgm:prSet presAssocID="{9EAF738F-FEDE-49C0-A223-98F2A6CE5B0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BBA8EDA2-B274-47E8-9E30-57EB78F65E14}" type="pres">
      <dgm:prSet presAssocID="{9EAF738F-FEDE-49C0-A223-98F2A6CE5B0F}" presName="childrenComposite" presStyleCnt="0"/>
      <dgm:spPr/>
      <dgm:t>
        <a:bodyPr/>
        <a:lstStyle/>
        <a:p>
          <a:endParaRPr lang="fr-FR"/>
        </a:p>
      </dgm:t>
    </dgm:pt>
    <dgm:pt modelId="{E550905C-7C6F-4DAA-8FC1-44092DCAA737}" type="pres">
      <dgm:prSet presAssocID="{9EAF738F-FEDE-49C0-A223-98F2A6CE5B0F}" presName="dummyMaxCanvas_ChildArea" presStyleCnt="0"/>
      <dgm:spPr/>
      <dgm:t>
        <a:bodyPr/>
        <a:lstStyle/>
        <a:p>
          <a:endParaRPr lang="fr-FR"/>
        </a:p>
      </dgm:t>
    </dgm:pt>
    <dgm:pt modelId="{7C952DC0-21E3-4FCE-B58D-024D8D274B74}" type="pres">
      <dgm:prSet presAssocID="{9EAF738F-FEDE-49C0-A223-98F2A6CE5B0F}" presName="fulcrum" presStyleLbl="alignAccFollowNode1" presStyleIdx="2" presStyleCnt="4"/>
      <dgm:spPr/>
      <dgm:t>
        <a:bodyPr/>
        <a:lstStyle/>
        <a:p>
          <a:endParaRPr lang="fr-FR"/>
        </a:p>
      </dgm:t>
    </dgm:pt>
    <dgm:pt modelId="{74884A10-5252-4647-B3C8-5FAAE12FB1EE}" type="pres">
      <dgm:prSet presAssocID="{9EAF738F-FEDE-49C0-A223-98F2A6CE5B0F}" presName="balance_44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A4BFEF-5838-4D49-B358-3AC7C4BA14BE}" type="pres">
      <dgm:prSet presAssocID="{9EAF738F-FEDE-49C0-A223-98F2A6CE5B0F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2407FB-C091-4DAF-985C-A1F90400B7FE}" type="pres">
      <dgm:prSet presAssocID="{9EAF738F-FEDE-49C0-A223-98F2A6CE5B0F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6B0787-837B-4E61-BBC3-F55375BD1A9A}" type="pres">
      <dgm:prSet presAssocID="{9EAF738F-FEDE-49C0-A223-98F2A6CE5B0F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C8CA5D-A998-49BA-9E8C-527401C581C8}" type="pres">
      <dgm:prSet presAssocID="{9EAF738F-FEDE-49C0-A223-98F2A6CE5B0F}" presName="right_44_4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29EF1D-8733-444A-939A-839F5E888B50}" type="pres">
      <dgm:prSet presAssocID="{9EAF738F-FEDE-49C0-A223-98F2A6CE5B0F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EF2F2D-1271-4AC9-A3F5-2F2E9051945E}" type="pres">
      <dgm:prSet presAssocID="{9EAF738F-FEDE-49C0-A223-98F2A6CE5B0F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82FF33-9959-4D4D-AD15-7BDABF7B3908}" type="pres">
      <dgm:prSet presAssocID="{9EAF738F-FEDE-49C0-A223-98F2A6CE5B0F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150D6A-C0A8-428E-9569-9DC29CF81AB3}" type="pres">
      <dgm:prSet presAssocID="{9EAF738F-FEDE-49C0-A223-98F2A6CE5B0F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C8A890A-048D-4A59-9AE3-07172097A653}" type="presOf" srcId="{6A3DF74B-950A-49B0-9876-DD06ABA6279F}" destId="{29A4BFEF-5838-4D49-B358-3AC7C4BA14BE}" srcOrd="0" destOrd="0" presId="urn:microsoft.com/office/officeart/2005/8/layout/balance1"/>
    <dgm:cxn modelId="{DBB790EC-A07C-4FCF-AD70-C5DF3CEBDE49}" srcId="{4C252BEF-DB8E-4B35-AC42-AD6BF9F1705B}" destId="{6A3DF74B-950A-49B0-9876-DD06ABA6279F}" srcOrd="0" destOrd="0" parTransId="{84D54F45-199D-4481-A92D-FC2CD7AA20FF}" sibTransId="{B54813AA-DF45-4407-9D47-48209C384699}"/>
    <dgm:cxn modelId="{F5E54123-5C25-42F2-9C14-0DDE4DB14DD5}" srcId="{EC17B4C1-102E-4526-8C9D-9671270D63C0}" destId="{E3E62E1D-56F4-4198-A44B-2F995C4D50AA}" srcOrd="1" destOrd="0" parTransId="{0D07044C-C675-4CAE-9718-F8ACC1651B53}" sibTransId="{EF54A9F3-0E44-4EF0-8CFA-CDDEEFC55827}"/>
    <dgm:cxn modelId="{EF591C04-32B2-4189-AB5E-0089C3D43F65}" srcId="{9EAF738F-FEDE-49C0-A223-98F2A6CE5B0F}" destId="{EC17B4C1-102E-4526-8C9D-9671270D63C0}" srcOrd="0" destOrd="0" parTransId="{CAFE7585-F34F-409B-8DA9-963E19EC6BE2}" sibTransId="{9691D73C-FEB8-426B-ADFA-2FE83A12BD9C}"/>
    <dgm:cxn modelId="{0BEDBE22-9585-43D2-A965-6235CD493323}" type="presOf" srcId="{22F120F8-DDA9-4170-B5F0-252E58559748}" destId="{E9C8CA5D-A998-49BA-9E8C-527401C581C8}" srcOrd="0" destOrd="0" presId="urn:microsoft.com/office/officeart/2005/8/layout/balance1"/>
    <dgm:cxn modelId="{F9CAF9BE-9FA9-470B-8F75-C6F67D8B640E}" type="presOf" srcId="{9EAF738F-FEDE-49C0-A223-98F2A6CE5B0F}" destId="{479C4623-3D94-4BD1-A4BE-22EE8D119BD8}" srcOrd="0" destOrd="0" presId="urn:microsoft.com/office/officeart/2005/8/layout/balance1"/>
    <dgm:cxn modelId="{CDE3D643-5EED-4529-85E3-2B7A2DEA9804}" type="presOf" srcId="{B106904F-1A93-46A2-8BE6-A1CED0B9E506}" destId="{082407FB-C091-4DAF-985C-A1F90400B7FE}" srcOrd="0" destOrd="0" presId="urn:microsoft.com/office/officeart/2005/8/layout/balance1"/>
    <dgm:cxn modelId="{C6D4B81D-845A-45FF-A4E3-C4FDAD0DF911}" type="presOf" srcId="{E3E62E1D-56F4-4198-A44B-2F995C4D50AA}" destId="{55EF2F2D-1271-4AC9-A3F5-2F2E9051945E}" srcOrd="0" destOrd="0" presId="urn:microsoft.com/office/officeart/2005/8/layout/balance1"/>
    <dgm:cxn modelId="{5718AF4B-7FA7-4531-A5BF-69AAC20E7AF0}" srcId="{EC17B4C1-102E-4526-8C9D-9671270D63C0}" destId="{2AA49026-A3FC-4A11-9A34-EE4E1AE7974A}" srcOrd="2" destOrd="0" parTransId="{B5286D32-875C-424B-9987-02B910464F3A}" sibTransId="{BFC6610E-93E3-4343-8E7E-0EB8EB56D68F}"/>
    <dgm:cxn modelId="{8300A4F3-CF6F-4358-B755-AD8B4F8762BC}" srcId="{4C252BEF-DB8E-4B35-AC42-AD6BF9F1705B}" destId="{B106904F-1A93-46A2-8BE6-A1CED0B9E506}" srcOrd="1" destOrd="0" parTransId="{730991DA-96DA-4BE1-A762-06458F05324E}" sibTransId="{01548997-0460-47F6-BE1F-79C40593D10F}"/>
    <dgm:cxn modelId="{CD1DFCCE-F263-4A3C-8013-D93DF72A341A}" type="presOf" srcId="{EC17B4C1-102E-4526-8C9D-9671270D63C0}" destId="{ED92D955-14B6-44FE-A644-74585D8A482B}" srcOrd="0" destOrd="0" presId="urn:microsoft.com/office/officeart/2005/8/layout/balance1"/>
    <dgm:cxn modelId="{8F783D48-49E9-4B95-86A3-2AE031DE5F81}" srcId="{EC17B4C1-102E-4526-8C9D-9671270D63C0}" destId="{BFFC8576-EA02-490A-B449-6CF7D7EC12AB}" srcOrd="0" destOrd="0" parTransId="{9C3A12A0-485D-404C-A487-A947DAA21FAE}" sibTransId="{D8DB5C47-2B0B-4191-B164-49DCE07469BF}"/>
    <dgm:cxn modelId="{2DB86BF1-AEB3-482F-8FB9-55F6EDD0B1F4}" type="presOf" srcId="{BFFC8576-EA02-490A-B449-6CF7D7EC12AB}" destId="{A329EF1D-8733-444A-939A-839F5E888B50}" srcOrd="0" destOrd="0" presId="urn:microsoft.com/office/officeart/2005/8/layout/balance1"/>
    <dgm:cxn modelId="{8F120618-97C6-4384-8C00-82209F2DDEBF}" srcId="{EC17B4C1-102E-4526-8C9D-9671270D63C0}" destId="{6005C47E-1DD4-4182-ACEC-0B8C816C4CF0}" srcOrd="3" destOrd="0" parTransId="{7E8E1A6B-568D-47D3-B93F-DCDD5A5CDC25}" sibTransId="{FDF8D137-5E29-489B-9433-6659AA415841}"/>
    <dgm:cxn modelId="{A7F8BAB4-E576-43D0-89E9-8292F1AA7C2C}" srcId="{9EAF738F-FEDE-49C0-A223-98F2A6CE5B0F}" destId="{4C252BEF-DB8E-4B35-AC42-AD6BF9F1705B}" srcOrd="1" destOrd="0" parTransId="{FD4E0C71-D6B4-47DF-9A92-0012DF626FD5}" sibTransId="{90E99E5C-DAF0-4432-9B32-57D0FAF39CC2}"/>
    <dgm:cxn modelId="{94FFC02E-D82A-46E2-8B45-D2137778EFF7}" type="presOf" srcId="{4C252BEF-DB8E-4B35-AC42-AD6BF9F1705B}" destId="{2FB3E1E2-012A-46B5-9AC9-1A09E3297DC8}" srcOrd="0" destOrd="0" presId="urn:microsoft.com/office/officeart/2005/8/layout/balance1"/>
    <dgm:cxn modelId="{E3B9C428-6BDE-4762-B5D7-CA81BF36FDFE}" type="presOf" srcId="{2AA49026-A3FC-4A11-9A34-EE4E1AE7974A}" destId="{2D82FF33-9959-4D4D-AD15-7BDABF7B3908}" srcOrd="0" destOrd="0" presId="urn:microsoft.com/office/officeart/2005/8/layout/balance1"/>
    <dgm:cxn modelId="{6DA5C4EE-ED5F-4B69-BC82-5128A9414643}" type="presOf" srcId="{F4A43023-BC4A-4DD4-B6CD-DBCAC8327AD7}" destId="{126B0787-837B-4E61-BBC3-F55375BD1A9A}" srcOrd="0" destOrd="0" presId="urn:microsoft.com/office/officeart/2005/8/layout/balance1"/>
    <dgm:cxn modelId="{1F51E871-06C3-431B-9F1E-7122D09FC5F2}" type="presOf" srcId="{6005C47E-1DD4-4182-ACEC-0B8C816C4CF0}" destId="{F9150D6A-C0A8-428E-9569-9DC29CF81AB3}" srcOrd="0" destOrd="0" presId="urn:microsoft.com/office/officeart/2005/8/layout/balance1"/>
    <dgm:cxn modelId="{69AAA6DC-2F17-4D13-BE9C-D365D341CCB1}" srcId="{4C252BEF-DB8E-4B35-AC42-AD6BF9F1705B}" destId="{22F120F8-DDA9-4170-B5F0-252E58559748}" srcOrd="3" destOrd="0" parTransId="{4965E835-ECC1-42EC-BDCF-C554B42BF9F9}" sibTransId="{199329B8-A030-4CEF-B28C-F19B0DECCEAA}"/>
    <dgm:cxn modelId="{DA7E7987-F21A-4A08-82FE-B909E0823CF1}" srcId="{4C252BEF-DB8E-4B35-AC42-AD6BF9F1705B}" destId="{F4A43023-BC4A-4DD4-B6CD-DBCAC8327AD7}" srcOrd="2" destOrd="0" parTransId="{470DD5F6-EDB4-4DE1-90D1-81B277B7216B}" sibTransId="{6E5CF693-5F3B-4E25-A1D3-68C5A1A013A3}"/>
    <dgm:cxn modelId="{2E9D3692-F2BF-475B-946D-09D6CCEE9660}" type="presParOf" srcId="{479C4623-3D94-4BD1-A4BE-22EE8D119BD8}" destId="{A243D0F2-0FFD-4A4E-A46D-43B58AFF634F}" srcOrd="0" destOrd="0" presId="urn:microsoft.com/office/officeart/2005/8/layout/balance1"/>
    <dgm:cxn modelId="{6EC90121-7CCB-4541-84D5-5A58A79386B3}" type="presParOf" srcId="{479C4623-3D94-4BD1-A4BE-22EE8D119BD8}" destId="{D70DD02E-66A7-48D2-A84B-C17838CDE60C}" srcOrd="1" destOrd="0" presId="urn:microsoft.com/office/officeart/2005/8/layout/balance1"/>
    <dgm:cxn modelId="{6D4716B4-5F88-4E66-A497-99777E495FF8}" type="presParOf" srcId="{D70DD02E-66A7-48D2-A84B-C17838CDE60C}" destId="{ED92D955-14B6-44FE-A644-74585D8A482B}" srcOrd="0" destOrd="0" presId="urn:microsoft.com/office/officeart/2005/8/layout/balance1"/>
    <dgm:cxn modelId="{73CCD3F0-0435-4249-B4EC-26B7C52179F4}" type="presParOf" srcId="{D70DD02E-66A7-48D2-A84B-C17838CDE60C}" destId="{2FB3E1E2-012A-46B5-9AC9-1A09E3297DC8}" srcOrd="1" destOrd="0" presId="urn:microsoft.com/office/officeart/2005/8/layout/balance1"/>
    <dgm:cxn modelId="{9CA9FA8E-A8FB-4E09-AB92-01A3E3421B57}" type="presParOf" srcId="{479C4623-3D94-4BD1-A4BE-22EE8D119BD8}" destId="{BBA8EDA2-B274-47E8-9E30-57EB78F65E14}" srcOrd="2" destOrd="0" presId="urn:microsoft.com/office/officeart/2005/8/layout/balance1"/>
    <dgm:cxn modelId="{3639455A-E56F-4DBA-9032-BDCD2119EBAA}" type="presParOf" srcId="{BBA8EDA2-B274-47E8-9E30-57EB78F65E14}" destId="{E550905C-7C6F-4DAA-8FC1-44092DCAA737}" srcOrd="0" destOrd="0" presId="urn:microsoft.com/office/officeart/2005/8/layout/balance1"/>
    <dgm:cxn modelId="{E0A2480A-3E8E-4F1C-9E17-75A7CB15DE73}" type="presParOf" srcId="{BBA8EDA2-B274-47E8-9E30-57EB78F65E14}" destId="{7C952DC0-21E3-4FCE-B58D-024D8D274B74}" srcOrd="1" destOrd="0" presId="urn:microsoft.com/office/officeart/2005/8/layout/balance1"/>
    <dgm:cxn modelId="{3618C341-B9FE-44B1-ABE7-574CAE5FFCB0}" type="presParOf" srcId="{BBA8EDA2-B274-47E8-9E30-57EB78F65E14}" destId="{74884A10-5252-4647-B3C8-5FAAE12FB1EE}" srcOrd="2" destOrd="0" presId="urn:microsoft.com/office/officeart/2005/8/layout/balance1"/>
    <dgm:cxn modelId="{55F0FAD9-F61B-42A5-A5CA-6CF3EE77695E}" type="presParOf" srcId="{BBA8EDA2-B274-47E8-9E30-57EB78F65E14}" destId="{29A4BFEF-5838-4D49-B358-3AC7C4BA14BE}" srcOrd="3" destOrd="0" presId="urn:microsoft.com/office/officeart/2005/8/layout/balance1"/>
    <dgm:cxn modelId="{ED38CDF3-F755-4F83-AA91-5483F4565A04}" type="presParOf" srcId="{BBA8EDA2-B274-47E8-9E30-57EB78F65E14}" destId="{082407FB-C091-4DAF-985C-A1F90400B7FE}" srcOrd="4" destOrd="0" presId="urn:microsoft.com/office/officeart/2005/8/layout/balance1"/>
    <dgm:cxn modelId="{AC4F4BD9-56F0-4ED4-A393-76F4E8C95254}" type="presParOf" srcId="{BBA8EDA2-B274-47E8-9E30-57EB78F65E14}" destId="{126B0787-837B-4E61-BBC3-F55375BD1A9A}" srcOrd="5" destOrd="0" presId="urn:microsoft.com/office/officeart/2005/8/layout/balance1"/>
    <dgm:cxn modelId="{647E208E-6D41-42FF-8C4F-50B5CC9BFB69}" type="presParOf" srcId="{BBA8EDA2-B274-47E8-9E30-57EB78F65E14}" destId="{E9C8CA5D-A998-49BA-9E8C-527401C581C8}" srcOrd="6" destOrd="0" presId="urn:microsoft.com/office/officeart/2005/8/layout/balance1"/>
    <dgm:cxn modelId="{B8F029AA-33DB-4DD3-807B-71FA50863154}" type="presParOf" srcId="{BBA8EDA2-B274-47E8-9E30-57EB78F65E14}" destId="{A329EF1D-8733-444A-939A-839F5E888B50}" srcOrd="7" destOrd="0" presId="urn:microsoft.com/office/officeart/2005/8/layout/balance1"/>
    <dgm:cxn modelId="{05FD3343-A1A2-4D5D-968C-D1D99D2D9E28}" type="presParOf" srcId="{BBA8EDA2-B274-47E8-9E30-57EB78F65E14}" destId="{55EF2F2D-1271-4AC9-A3F5-2F2E9051945E}" srcOrd="8" destOrd="0" presId="urn:microsoft.com/office/officeart/2005/8/layout/balance1"/>
    <dgm:cxn modelId="{571DC214-F014-48EE-BFE7-ED07C5151CB9}" type="presParOf" srcId="{BBA8EDA2-B274-47E8-9E30-57EB78F65E14}" destId="{2D82FF33-9959-4D4D-AD15-7BDABF7B3908}" srcOrd="9" destOrd="0" presId="urn:microsoft.com/office/officeart/2005/8/layout/balance1"/>
    <dgm:cxn modelId="{91BE61B9-6673-4AAD-AC2B-1F35235CCC2E}" type="presParOf" srcId="{BBA8EDA2-B274-47E8-9E30-57EB78F65E14}" destId="{F9150D6A-C0A8-428E-9569-9DC29CF81AB3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DB60A-489C-4119-940A-F60602E69F2A}">
      <dsp:nvSpPr>
        <dsp:cNvPr id="0" name=""/>
        <dsp:cNvSpPr/>
      </dsp:nvSpPr>
      <dsp:spPr>
        <a:xfrm rot="5400000">
          <a:off x="5044697" y="87713"/>
          <a:ext cx="1343153" cy="1168543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Diversifier la gamme, répondre à la demande</a:t>
          </a:r>
          <a:endParaRPr lang="fr-FR" sz="1200" kern="1200" dirty="0"/>
        </a:p>
      </dsp:txBody>
      <dsp:txXfrm rot="-5400000">
        <a:off x="5314100" y="209716"/>
        <a:ext cx="804347" cy="924537"/>
      </dsp:txXfrm>
    </dsp:sp>
    <dsp:sp modelId="{C626B772-2A12-4A5C-B2E3-C56A73C6A4C0}">
      <dsp:nvSpPr>
        <dsp:cNvPr id="0" name=""/>
        <dsp:cNvSpPr/>
      </dsp:nvSpPr>
      <dsp:spPr>
        <a:xfrm>
          <a:off x="6336005" y="269039"/>
          <a:ext cx="1498959" cy="805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CC7A-C964-44A6-AD1D-109DF966E8F6}">
      <dsp:nvSpPr>
        <dsp:cNvPr id="0" name=""/>
        <dsp:cNvSpPr/>
      </dsp:nvSpPr>
      <dsp:spPr>
        <a:xfrm rot="5400000">
          <a:off x="3782670" y="87713"/>
          <a:ext cx="1343153" cy="116854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1707"/>
            <a:satOff val="9325"/>
            <a:lumOff val="-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Mieux valoriser le produit</a:t>
          </a:r>
          <a:endParaRPr lang="fr-FR" sz="1600" kern="1200" dirty="0"/>
        </a:p>
      </dsp:txBody>
      <dsp:txXfrm rot="-5400000">
        <a:off x="4052073" y="209716"/>
        <a:ext cx="804347" cy="924537"/>
      </dsp:txXfrm>
    </dsp:sp>
    <dsp:sp modelId="{139338AD-9D06-4662-B6A0-7BE539B06613}">
      <dsp:nvSpPr>
        <dsp:cNvPr id="0" name=""/>
        <dsp:cNvSpPr/>
      </dsp:nvSpPr>
      <dsp:spPr>
        <a:xfrm rot="5400000">
          <a:off x="4411265" y="1227782"/>
          <a:ext cx="1343153" cy="11685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Valoriser le lait non commercialisable, </a:t>
          </a:r>
          <a:endParaRPr lang="fr-FR" sz="1200" kern="1200" dirty="0"/>
        </a:p>
      </dsp:txBody>
      <dsp:txXfrm rot="-5400000">
        <a:off x="4680668" y="1349785"/>
        <a:ext cx="804347" cy="924537"/>
      </dsp:txXfrm>
    </dsp:sp>
    <dsp:sp modelId="{58EEE279-66CA-4184-8138-8DE050F8D177}">
      <dsp:nvSpPr>
        <dsp:cNvPr id="0" name=""/>
        <dsp:cNvSpPr/>
      </dsp:nvSpPr>
      <dsp:spPr>
        <a:xfrm>
          <a:off x="2306047" y="612306"/>
          <a:ext cx="1450605" cy="805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9623B-82A6-4822-A0A2-7F676D9B0C2A}">
      <dsp:nvSpPr>
        <dsp:cNvPr id="0" name=""/>
        <dsp:cNvSpPr/>
      </dsp:nvSpPr>
      <dsp:spPr>
        <a:xfrm rot="5400000">
          <a:off x="5673293" y="1227782"/>
          <a:ext cx="1343153" cy="1168543"/>
        </a:xfrm>
        <a:prstGeom prst="hexagon">
          <a:avLst>
            <a:gd name="adj" fmla="val 25000"/>
            <a:gd name="vf" fmla="val 115470"/>
          </a:avLst>
        </a:prstGeom>
        <a:solidFill>
          <a:srgbClr val="A69B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Ne plus considérer la viande comme un sous produit</a:t>
          </a:r>
          <a:endParaRPr lang="fr-FR" sz="1200" kern="1200" dirty="0"/>
        </a:p>
      </dsp:txBody>
      <dsp:txXfrm rot="-5400000">
        <a:off x="5942696" y="1349785"/>
        <a:ext cx="804347" cy="924537"/>
      </dsp:txXfrm>
    </dsp:sp>
    <dsp:sp modelId="{DC08332B-E4D1-47D8-8FE6-579CC2D17FE6}">
      <dsp:nvSpPr>
        <dsp:cNvPr id="0" name=""/>
        <dsp:cNvSpPr/>
      </dsp:nvSpPr>
      <dsp:spPr>
        <a:xfrm rot="5400000">
          <a:off x="5044697" y="2367851"/>
          <a:ext cx="1343153" cy="1168543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Ethique</a:t>
          </a:r>
          <a:endParaRPr lang="fr-FR" sz="1600" kern="1200" dirty="0"/>
        </a:p>
      </dsp:txBody>
      <dsp:txXfrm rot="-5400000">
        <a:off x="5314100" y="2489854"/>
        <a:ext cx="804347" cy="924537"/>
      </dsp:txXfrm>
    </dsp:sp>
    <dsp:sp modelId="{FEEDC580-D54F-453F-B848-7D208E515B7F}">
      <dsp:nvSpPr>
        <dsp:cNvPr id="0" name=""/>
        <dsp:cNvSpPr/>
      </dsp:nvSpPr>
      <dsp:spPr>
        <a:xfrm>
          <a:off x="6336005" y="2549176"/>
          <a:ext cx="1498959" cy="805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ED96F-01EA-4527-A637-ACA8D72ECDA5}">
      <dsp:nvSpPr>
        <dsp:cNvPr id="0" name=""/>
        <dsp:cNvSpPr/>
      </dsp:nvSpPr>
      <dsp:spPr>
        <a:xfrm rot="5400000">
          <a:off x="3782670" y="2367851"/>
          <a:ext cx="1343153" cy="1168543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Ne pas saturer la fromagerie, report de lait au printemps, </a:t>
          </a:r>
          <a:endParaRPr lang="fr-FR" sz="1100" kern="1200" dirty="0"/>
        </a:p>
      </dsp:txBody>
      <dsp:txXfrm rot="-5400000">
        <a:off x="4052073" y="2489854"/>
        <a:ext cx="804347" cy="924537"/>
      </dsp:txXfrm>
    </dsp:sp>
    <dsp:sp modelId="{0997AE22-F66A-4BBD-8B36-5A551E67D6E8}">
      <dsp:nvSpPr>
        <dsp:cNvPr id="0" name=""/>
        <dsp:cNvSpPr/>
      </dsp:nvSpPr>
      <dsp:spPr>
        <a:xfrm rot="5400000">
          <a:off x="4411265" y="3507919"/>
          <a:ext cx="1343153" cy="1168543"/>
        </a:xfrm>
        <a:prstGeom prst="hexagon">
          <a:avLst>
            <a:gd name="adj" fmla="val 25000"/>
            <a:gd name="vf" fmla="val 115470"/>
          </a:avLst>
        </a:prstGeom>
        <a:solidFill>
          <a:srgbClr val="A69B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Par tradition, déjà le marché</a:t>
          </a:r>
          <a:endParaRPr lang="fr-FR" sz="1200" kern="1200" dirty="0"/>
        </a:p>
      </dsp:txBody>
      <dsp:txXfrm rot="-5400000">
        <a:off x="4680668" y="3629922"/>
        <a:ext cx="804347" cy="924537"/>
      </dsp:txXfrm>
    </dsp:sp>
    <dsp:sp modelId="{6E2D7E0F-E1CD-49E6-838F-82A84D127B99}">
      <dsp:nvSpPr>
        <dsp:cNvPr id="0" name=""/>
        <dsp:cNvSpPr/>
      </dsp:nvSpPr>
      <dsp:spPr>
        <a:xfrm>
          <a:off x="2999611" y="3689245"/>
          <a:ext cx="1450605" cy="805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9CAB2-BBA0-434B-9AC3-819AF8323403}">
      <dsp:nvSpPr>
        <dsp:cNvPr id="0" name=""/>
        <dsp:cNvSpPr/>
      </dsp:nvSpPr>
      <dsp:spPr>
        <a:xfrm rot="5400000">
          <a:off x="5673293" y="3507919"/>
          <a:ext cx="1343153" cy="11685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Faire fonctionner la louve, amortir le bâtiment chevrettes...</a:t>
          </a:r>
          <a:endParaRPr lang="fr-FR" sz="1100" kern="1200" dirty="0"/>
        </a:p>
      </dsp:txBody>
      <dsp:txXfrm rot="-5400000">
        <a:off x="5942696" y="3629922"/>
        <a:ext cx="804347" cy="924537"/>
      </dsp:txXfrm>
    </dsp:sp>
    <dsp:sp modelId="{554C1799-B939-445F-8811-40678F0DFAA0}">
      <dsp:nvSpPr>
        <dsp:cNvPr id="0" name=""/>
        <dsp:cNvSpPr/>
      </dsp:nvSpPr>
      <dsp:spPr>
        <a:xfrm rot="5400000">
          <a:off x="5044697" y="4647988"/>
          <a:ext cx="1343153" cy="1168543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Bâtiments existants,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Proximité abattoir, du temps disponible</a:t>
          </a:r>
          <a:endParaRPr lang="fr-FR" sz="900" kern="1200" dirty="0"/>
        </a:p>
      </dsp:txBody>
      <dsp:txXfrm rot="-5400000">
        <a:off x="5314100" y="4769991"/>
        <a:ext cx="804347" cy="924537"/>
      </dsp:txXfrm>
    </dsp:sp>
    <dsp:sp modelId="{5FE4CCBF-74DC-4193-B404-9B940E0080C3}">
      <dsp:nvSpPr>
        <dsp:cNvPr id="0" name=""/>
        <dsp:cNvSpPr/>
      </dsp:nvSpPr>
      <dsp:spPr>
        <a:xfrm>
          <a:off x="6336005" y="4829314"/>
          <a:ext cx="1498959" cy="805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BECAE-C7EE-48D0-A5AA-128D43E25FBA}">
      <dsp:nvSpPr>
        <dsp:cNvPr id="0" name=""/>
        <dsp:cNvSpPr/>
      </dsp:nvSpPr>
      <dsp:spPr>
        <a:xfrm rot="5400000">
          <a:off x="3808424" y="4624161"/>
          <a:ext cx="1343153" cy="1168543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Par obligation, pas de collecte</a:t>
          </a:r>
          <a:endParaRPr lang="fr-FR" sz="1400" kern="1200" dirty="0"/>
        </a:p>
      </dsp:txBody>
      <dsp:txXfrm rot="-5400000">
        <a:off x="4077827" y="4746164"/>
        <a:ext cx="804347" cy="924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21FBF-A36D-4975-BE9F-DC66A15E525A}">
      <dsp:nvSpPr>
        <dsp:cNvPr id="0" name=""/>
        <dsp:cNvSpPr/>
      </dsp:nvSpPr>
      <dsp:spPr>
        <a:xfrm rot="5400000">
          <a:off x="4802041" y="-1820475"/>
          <a:ext cx="1121829" cy="50474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smtClean="0"/>
            <a:t>Filière longue</a:t>
          </a:r>
          <a:endParaRPr lang="fr-FR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 Particuliers, boucheries</a:t>
          </a:r>
          <a:endParaRPr lang="fr-FR" sz="2900" kern="1200" dirty="0"/>
        </a:p>
      </dsp:txBody>
      <dsp:txXfrm rot="-5400000">
        <a:off x="2839212" y="197117"/>
        <a:ext cx="4992725" cy="1012303"/>
      </dsp:txXfrm>
    </dsp:sp>
    <dsp:sp modelId="{F6781E14-DFC1-4FC3-B4B6-A29C8BD9D275}">
      <dsp:nvSpPr>
        <dsp:cNvPr id="0" name=""/>
        <dsp:cNvSpPr/>
      </dsp:nvSpPr>
      <dsp:spPr>
        <a:xfrm>
          <a:off x="0" y="2124"/>
          <a:ext cx="2839212" cy="14022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/>
            <a:t>Chevreaux légers</a:t>
          </a:r>
          <a:endParaRPr lang="fr-FR" sz="3900" kern="1200" dirty="0"/>
        </a:p>
      </dsp:txBody>
      <dsp:txXfrm>
        <a:off x="68454" y="70578"/>
        <a:ext cx="2702304" cy="1265378"/>
      </dsp:txXfrm>
    </dsp:sp>
    <dsp:sp modelId="{363D385A-6875-42D2-B72F-5905C15E9D81}">
      <dsp:nvSpPr>
        <dsp:cNvPr id="0" name=""/>
        <dsp:cNvSpPr/>
      </dsp:nvSpPr>
      <dsp:spPr>
        <a:xfrm rot="5400000">
          <a:off x="4802041" y="-348074"/>
          <a:ext cx="1121829" cy="5047488"/>
        </a:xfrm>
        <a:prstGeom prst="round2SameRect">
          <a:avLst/>
        </a:prstGeom>
        <a:solidFill>
          <a:schemeClr val="accent3">
            <a:tint val="40000"/>
            <a:alpha val="90000"/>
            <a:hueOff val="424613"/>
            <a:satOff val="37673"/>
            <a:lumOff val="38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24613"/>
              <a:satOff val="37673"/>
              <a:lumOff val="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smtClean="0"/>
            <a:t>Particuliers</a:t>
          </a:r>
          <a:endParaRPr lang="fr-FR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Boucheries, restaurants</a:t>
          </a:r>
          <a:endParaRPr lang="fr-FR" sz="2900" kern="1200" dirty="0"/>
        </a:p>
      </dsp:txBody>
      <dsp:txXfrm rot="-5400000">
        <a:off x="2839212" y="1669518"/>
        <a:ext cx="4992725" cy="1012303"/>
      </dsp:txXfrm>
    </dsp:sp>
    <dsp:sp modelId="{C54F9804-FB56-4D78-A954-762007338FDF}">
      <dsp:nvSpPr>
        <dsp:cNvPr id="0" name=""/>
        <dsp:cNvSpPr/>
      </dsp:nvSpPr>
      <dsp:spPr>
        <a:xfrm>
          <a:off x="0" y="1474525"/>
          <a:ext cx="2839212" cy="1402286"/>
        </a:xfrm>
        <a:prstGeom prst="roundRect">
          <a:avLst/>
        </a:prstGeom>
        <a:solidFill>
          <a:schemeClr val="accent3">
            <a:hueOff val="727682"/>
            <a:satOff val="41964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/>
            <a:t>Chevreaux lourds</a:t>
          </a:r>
          <a:endParaRPr lang="fr-FR" sz="3900" kern="1200" dirty="0"/>
        </a:p>
      </dsp:txBody>
      <dsp:txXfrm>
        <a:off x="68454" y="1542979"/>
        <a:ext cx="2702304" cy="1265378"/>
      </dsp:txXfrm>
    </dsp:sp>
    <dsp:sp modelId="{AB483F18-0516-4A54-913A-F2FE6DE76A4A}">
      <dsp:nvSpPr>
        <dsp:cNvPr id="0" name=""/>
        <dsp:cNvSpPr/>
      </dsp:nvSpPr>
      <dsp:spPr>
        <a:xfrm rot="5400000">
          <a:off x="4802041" y="1124325"/>
          <a:ext cx="1121829" cy="5047488"/>
        </a:xfrm>
        <a:prstGeom prst="round2SameRect">
          <a:avLst/>
        </a:prstGeom>
        <a:solidFill>
          <a:schemeClr val="accent3">
            <a:tint val="40000"/>
            <a:alpha val="90000"/>
            <a:hueOff val="849226"/>
            <a:satOff val="75346"/>
            <a:lumOff val="76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49226"/>
              <a:satOff val="75346"/>
              <a:lumOff val="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 smtClean="0"/>
            <a:t>Particuliers</a:t>
          </a:r>
          <a:endParaRPr lang="fr-FR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Restaurants   </a:t>
          </a:r>
          <a:endParaRPr lang="fr-FR" sz="2900" kern="1200" dirty="0"/>
        </a:p>
      </dsp:txBody>
      <dsp:txXfrm rot="-5400000">
        <a:off x="2839212" y="3141918"/>
        <a:ext cx="4992725" cy="1012303"/>
      </dsp:txXfrm>
    </dsp:sp>
    <dsp:sp modelId="{45CD569A-72B7-4606-B746-3278A1516D0B}">
      <dsp:nvSpPr>
        <dsp:cNvPr id="0" name=""/>
        <dsp:cNvSpPr/>
      </dsp:nvSpPr>
      <dsp:spPr>
        <a:xfrm>
          <a:off x="0" y="2946926"/>
          <a:ext cx="2839212" cy="1402286"/>
        </a:xfrm>
        <a:prstGeom prst="roundRect">
          <a:avLst/>
        </a:prstGeom>
        <a:solidFill>
          <a:schemeClr val="accent3">
            <a:hueOff val="1455363"/>
            <a:satOff val="83928"/>
            <a:lumOff val="-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smtClean="0"/>
            <a:t>Chevreaux très lourds</a:t>
          </a:r>
          <a:endParaRPr lang="fr-FR" sz="3900" kern="1200" dirty="0"/>
        </a:p>
      </dsp:txBody>
      <dsp:txXfrm>
        <a:off x="68454" y="3015380"/>
        <a:ext cx="2702304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2D955-14B6-44FE-A644-74585D8A482B}">
      <dsp:nvSpPr>
        <dsp:cNvPr id="0" name=""/>
        <dsp:cNvSpPr/>
      </dsp:nvSpPr>
      <dsp:spPr>
        <a:xfrm>
          <a:off x="1853861" y="0"/>
          <a:ext cx="1763268" cy="9795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Ce qui pourrait dégrader la situation </a:t>
          </a:r>
        </a:p>
      </dsp:txBody>
      <dsp:txXfrm>
        <a:off x="1882552" y="28691"/>
        <a:ext cx="1705886" cy="922211"/>
      </dsp:txXfrm>
    </dsp:sp>
    <dsp:sp modelId="{2FB3E1E2-012A-46B5-9AC9-1A09E3297DC8}">
      <dsp:nvSpPr>
        <dsp:cNvPr id="0" name=""/>
        <dsp:cNvSpPr/>
      </dsp:nvSpPr>
      <dsp:spPr>
        <a:xfrm>
          <a:off x="4400803" y="0"/>
          <a:ext cx="1763268" cy="9795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83075"/>
            <a:satOff val="25115"/>
            <a:lumOff val="25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83075"/>
              <a:satOff val="25115"/>
              <a:lumOff val="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Ce qui pourrait améliorer la situation</a:t>
          </a:r>
        </a:p>
      </dsp:txBody>
      <dsp:txXfrm>
        <a:off x="4429494" y="28691"/>
        <a:ext cx="1705886" cy="922211"/>
      </dsp:txXfrm>
    </dsp:sp>
    <dsp:sp modelId="{7C952DC0-21E3-4FCE-B58D-024D8D274B74}">
      <dsp:nvSpPr>
        <dsp:cNvPr id="0" name=""/>
        <dsp:cNvSpPr/>
      </dsp:nvSpPr>
      <dsp:spPr>
        <a:xfrm>
          <a:off x="3641618" y="4163271"/>
          <a:ext cx="734695" cy="734695"/>
        </a:xfrm>
        <a:prstGeom prst="triangle">
          <a:avLst/>
        </a:prstGeom>
        <a:solidFill>
          <a:schemeClr val="accent3">
            <a:tint val="40000"/>
            <a:alpha val="90000"/>
            <a:hueOff val="566151"/>
            <a:satOff val="50231"/>
            <a:lumOff val="51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66151"/>
              <a:satOff val="50231"/>
              <a:lumOff val="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84A10-5252-4647-B3C8-5FAAE12FB1EE}">
      <dsp:nvSpPr>
        <dsp:cNvPr id="0" name=""/>
        <dsp:cNvSpPr/>
      </dsp:nvSpPr>
      <dsp:spPr>
        <a:xfrm>
          <a:off x="1804881" y="3855679"/>
          <a:ext cx="4408170" cy="297796"/>
        </a:xfrm>
        <a:prstGeom prst="rect">
          <a:avLst/>
        </a:prstGeom>
        <a:solidFill>
          <a:schemeClr val="accent3">
            <a:tint val="40000"/>
            <a:alpha val="90000"/>
            <a:hueOff val="849226"/>
            <a:satOff val="75346"/>
            <a:lumOff val="76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49226"/>
              <a:satOff val="75346"/>
              <a:lumOff val="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4BFEF-5838-4D49-B358-3AC7C4BA14BE}">
      <dsp:nvSpPr>
        <dsp:cNvPr id="0" name=""/>
        <dsp:cNvSpPr/>
      </dsp:nvSpPr>
      <dsp:spPr>
        <a:xfrm>
          <a:off x="4400803" y="3216984"/>
          <a:ext cx="1763268" cy="6034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/>
            <a:t>De meilleurs résultats techniques</a:t>
          </a:r>
        </a:p>
      </dsp:txBody>
      <dsp:txXfrm>
        <a:off x="4430260" y="3246441"/>
        <a:ext cx="1704354" cy="544515"/>
      </dsp:txXfrm>
    </dsp:sp>
    <dsp:sp modelId="{082407FB-C091-4DAF-985C-A1F90400B7FE}">
      <dsp:nvSpPr>
        <dsp:cNvPr id="0" name=""/>
        <dsp:cNvSpPr/>
      </dsp:nvSpPr>
      <dsp:spPr>
        <a:xfrm>
          <a:off x="4400803" y="2566534"/>
          <a:ext cx="1763268" cy="603429"/>
        </a:xfrm>
        <a:prstGeom prst="roundRect">
          <a:avLst/>
        </a:prstGeom>
        <a:solidFill>
          <a:schemeClr val="accent3">
            <a:hueOff val="207909"/>
            <a:satOff val="11990"/>
            <a:lumOff val="-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/>
            <a:t>Une augmentation des prix de vente</a:t>
          </a:r>
        </a:p>
      </dsp:txBody>
      <dsp:txXfrm>
        <a:off x="4430260" y="2595991"/>
        <a:ext cx="1704354" cy="544515"/>
      </dsp:txXfrm>
    </dsp:sp>
    <dsp:sp modelId="{126B0787-837B-4E61-BBC3-F55375BD1A9A}">
      <dsp:nvSpPr>
        <dsp:cNvPr id="0" name=""/>
        <dsp:cNvSpPr/>
      </dsp:nvSpPr>
      <dsp:spPr>
        <a:xfrm>
          <a:off x="4400803" y="1916084"/>
          <a:ext cx="1763268" cy="603429"/>
        </a:xfrm>
        <a:prstGeom prst="roundRect">
          <a:avLst/>
        </a:prstGeom>
        <a:solidFill>
          <a:schemeClr val="accent3">
            <a:hueOff val="415818"/>
            <a:satOff val="23979"/>
            <a:lumOff val="-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/>
            <a:t>Des aménagements d'un point de vue commercialisation (gamme, circuits...)</a:t>
          </a:r>
        </a:p>
      </dsp:txBody>
      <dsp:txXfrm>
        <a:off x="4430260" y="1945541"/>
        <a:ext cx="1704354" cy="544515"/>
      </dsp:txXfrm>
    </dsp:sp>
    <dsp:sp modelId="{E9C8CA5D-A998-49BA-9E8C-527401C581C8}">
      <dsp:nvSpPr>
        <dsp:cNvPr id="0" name=""/>
        <dsp:cNvSpPr/>
      </dsp:nvSpPr>
      <dsp:spPr>
        <a:xfrm>
          <a:off x="4400803" y="1253879"/>
          <a:ext cx="1763268" cy="603429"/>
        </a:xfrm>
        <a:prstGeom prst="roundRect">
          <a:avLst/>
        </a:prstGeom>
        <a:solidFill>
          <a:schemeClr val="accent3">
            <a:hueOff val="623727"/>
            <a:satOff val="35969"/>
            <a:lumOff val="-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/>
            <a:t>Des aménagements du bâtiment et des équipements (/travail, résultats techniques)</a:t>
          </a:r>
          <a:r>
            <a:rPr lang="fr-FR" sz="1000" kern="1200" dirty="0"/>
            <a:t> </a:t>
          </a:r>
        </a:p>
      </dsp:txBody>
      <dsp:txXfrm>
        <a:off x="4430260" y="1283336"/>
        <a:ext cx="1704354" cy="544515"/>
      </dsp:txXfrm>
    </dsp:sp>
    <dsp:sp modelId="{A329EF1D-8733-444A-939A-839F5E888B50}">
      <dsp:nvSpPr>
        <dsp:cNvPr id="0" name=""/>
        <dsp:cNvSpPr/>
      </dsp:nvSpPr>
      <dsp:spPr>
        <a:xfrm>
          <a:off x="1853861" y="3216984"/>
          <a:ext cx="1763268" cy="603429"/>
        </a:xfrm>
        <a:prstGeom prst="roundRect">
          <a:avLst/>
        </a:prstGeom>
        <a:solidFill>
          <a:schemeClr val="accent3">
            <a:hueOff val="831636"/>
            <a:satOff val="47959"/>
            <a:lumOff val="-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Baisse des prix en filière longue</a:t>
          </a:r>
        </a:p>
      </dsp:txBody>
      <dsp:txXfrm>
        <a:off x="1883318" y="3246441"/>
        <a:ext cx="1704354" cy="544515"/>
      </dsp:txXfrm>
    </dsp:sp>
    <dsp:sp modelId="{55EF2F2D-1271-4AC9-A3F5-2F2E9051945E}">
      <dsp:nvSpPr>
        <dsp:cNvPr id="0" name=""/>
        <dsp:cNvSpPr/>
      </dsp:nvSpPr>
      <dsp:spPr>
        <a:xfrm>
          <a:off x="1853861" y="2566534"/>
          <a:ext cx="1763268" cy="603429"/>
        </a:xfrm>
        <a:prstGeom prst="roundRect">
          <a:avLst/>
        </a:prstGeom>
        <a:solidFill>
          <a:schemeClr val="accent3">
            <a:hueOff val="1039545"/>
            <a:satOff val="59949"/>
            <a:lumOff val="-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Trop de travail</a:t>
          </a:r>
        </a:p>
      </dsp:txBody>
      <dsp:txXfrm>
        <a:off x="1883318" y="2595991"/>
        <a:ext cx="1704354" cy="544515"/>
      </dsp:txXfrm>
    </dsp:sp>
    <dsp:sp modelId="{2D82FF33-9959-4D4D-AD15-7BDABF7B3908}">
      <dsp:nvSpPr>
        <dsp:cNvPr id="0" name=""/>
        <dsp:cNvSpPr/>
      </dsp:nvSpPr>
      <dsp:spPr>
        <a:xfrm>
          <a:off x="1853861" y="1916084"/>
          <a:ext cx="1763268" cy="603429"/>
        </a:xfrm>
        <a:prstGeom prst="roundRect">
          <a:avLst/>
        </a:prstGeom>
        <a:solidFill>
          <a:schemeClr val="accent3">
            <a:hueOff val="1247454"/>
            <a:satOff val="71938"/>
            <a:lumOff val="-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/>
            <a:t>Des difficultés de logistique en particulier en circuits courts </a:t>
          </a:r>
        </a:p>
      </dsp:txBody>
      <dsp:txXfrm>
        <a:off x="1883318" y="1945541"/>
        <a:ext cx="1704354" cy="544515"/>
      </dsp:txXfrm>
    </dsp:sp>
    <dsp:sp modelId="{F9150D6A-C0A8-428E-9569-9DC29CF81AB3}">
      <dsp:nvSpPr>
        <dsp:cNvPr id="0" name=""/>
        <dsp:cNvSpPr/>
      </dsp:nvSpPr>
      <dsp:spPr>
        <a:xfrm>
          <a:off x="1853861" y="1253879"/>
          <a:ext cx="1763268" cy="603429"/>
        </a:xfrm>
        <a:prstGeom prst="roundRect">
          <a:avLst/>
        </a:prstGeom>
        <a:solidFill>
          <a:schemeClr val="accent3">
            <a:hueOff val="1455363"/>
            <a:satOff val="83928"/>
            <a:lumOff val="-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Un "pépin" sanitaire</a:t>
          </a:r>
        </a:p>
      </dsp:txBody>
      <dsp:txXfrm>
        <a:off x="1883318" y="1283336"/>
        <a:ext cx="1704354" cy="544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29E11-45A6-404C-BE2B-5180C5C0DF2B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3BA9-EED4-4D70-899D-F3CA1BD1B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511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5E1B-765F-4C69-8044-FE98DB6502C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CDEF-0730-4E26-B7A7-C78AF5794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70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 pas oublier d’évoquer ANICAP et INTERBEV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761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434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24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469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41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097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358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337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821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317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9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882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33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50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41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91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764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92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Enquêtes en élevage : 60 enquêtes sur 5 régions.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Focus groupes (environ 10 éleveurs) dans les 5 mêmes régions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67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 smtClean="0"/>
              <a:t>4.1 </a:t>
            </a:r>
            <a:r>
              <a:rPr lang="fr-FR" baseline="0" dirty="0" smtClean="0"/>
              <a:t>: </a:t>
            </a:r>
            <a:r>
              <a:rPr lang="fr-FR" dirty="0" smtClean="0"/>
              <a:t>Une première réflexion en cours autour des découpes,</a:t>
            </a:r>
            <a:r>
              <a:rPr lang="fr-FR" baseline="0" dirty="0" smtClean="0"/>
              <a:t> </a:t>
            </a:r>
            <a:r>
              <a:rPr lang="fr-FR" dirty="0" smtClean="0"/>
              <a:t>Une journée d’échanges prévue ce semestre,</a:t>
            </a:r>
            <a:r>
              <a:rPr lang="fr-FR" baseline="0" dirty="0" smtClean="0"/>
              <a:t> </a:t>
            </a:r>
            <a:r>
              <a:rPr lang="fr-FR" dirty="0" smtClean="0"/>
              <a:t>Une validation des découpes proposées par le comité de pilotage du projet et les professionnels,</a:t>
            </a:r>
            <a:r>
              <a:rPr lang="fr-FR" baseline="0" dirty="0" smtClean="0"/>
              <a:t> </a:t>
            </a:r>
            <a:r>
              <a:rPr lang="fr-FR" dirty="0" smtClean="0"/>
              <a:t>Une acquisition de références sur les rendements de découpe et le temps de travail, à partir des découpes retenues</a:t>
            </a:r>
            <a:r>
              <a:rPr lang="fr-FR" baseline="0" dirty="0" smtClean="0"/>
              <a:t> p</a:t>
            </a:r>
            <a:r>
              <a:rPr lang="fr-FR" dirty="0" smtClean="0"/>
              <a:t>our aboutir à un guide de découpe illustré</a:t>
            </a:r>
          </a:p>
          <a:p>
            <a:pPr marL="0" indent="0">
              <a:buFontTx/>
              <a:buNone/>
            </a:pPr>
            <a:r>
              <a:rPr lang="fr-FR" dirty="0" smtClean="0"/>
              <a:t>4.2 : Test de viandes de 10 chevreaux * 8 lots (par exemple : 4 types génétiques * 2 âges à l’abattage)</a:t>
            </a:r>
            <a:r>
              <a:rPr lang="fr-FR" baseline="0" dirty="0" smtClean="0"/>
              <a:t>, </a:t>
            </a:r>
            <a:r>
              <a:rPr lang="fr-FR" dirty="0" smtClean="0"/>
              <a:t>Découpe suivant le cahier des charges de l’action 4.1,</a:t>
            </a:r>
            <a:r>
              <a:rPr lang="fr-FR" baseline="0" dirty="0" smtClean="0"/>
              <a:t> </a:t>
            </a:r>
            <a:r>
              <a:rPr lang="fr-FR" dirty="0" smtClean="0"/>
              <a:t>2 types de morceaux : un avec os (sauté avec os) et un sans os (gigot sans os ),</a:t>
            </a:r>
            <a:r>
              <a:rPr lang="fr-FR" baseline="0" dirty="0" smtClean="0"/>
              <a:t> </a:t>
            </a:r>
            <a:r>
              <a:rPr lang="fr-FR" dirty="0" smtClean="0"/>
              <a:t>2 modes de conditionnement (</a:t>
            </a:r>
            <a:r>
              <a:rPr lang="fr-FR" dirty="0" err="1" smtClean="0"/>
              <a:t>ss</a:t>
            </a:r>
            <a:r>
              <a:rPr lang="fr-FR" dirty="0" smtClean="0"/>
              <a:t> vide et</a:t>
            </a:r>
            <a:r>
              <a:rPr lang="fr-FR" baseline="0" dirty="0" smtClean="0"/>
              <a:t> </a:t>
            </a:r>
            <a:r>
              <a:rPr lang="fr-FR" dirty="0" smtClean="0"/>
              <a:t>sous atmosphère modifiée),</a:t>
            </a:r>
            <a:r>
              <a:rPr lang="fr-FR" baseline="0" dirty="0" smtClean="0"/>
              <a:t> </a:t>
            </a:r>
            <a:r>
              <a:rPr lang="fr-FR" dirty="0" smtClean="0"/>
              <a:t>3 durées de conservation qui dépendent des modes de conditionnement choisis (</a:t>
            </a:r>
            <a:r>
              <a:rPr lang="fr-FR" dirty="0" err="1" smtClean="0"/>
              <a:t>ss</a:t>
            </a:r>
            <a:r>
              <a:rPr lang="fr-FR" dirty="0" smtClean="0"/>
              <a:t> at, </a:t>
            </a:r>
            <a:r>
              <a:rPr lang="fr-FR" dirty="0" err="1" smtClean="0"/>
              <a:t>ss</a:t>
            </a:r>
            <a:r>
              <a:rPr lang="fr-FR" dirty="0" smtClean="0"/>
              <a:t> vide).</a:t>
            </a:r>
            <a:r>
              <a:rPr lang="fr-FR" baseline="0" dirty="0" smtClean="0"/>
              <a:t> </a:t>
            </a:r>
            <a:r>
              <a:rPr lang="fr-FR" dirty="0" smtClean="0"/>
              <a:t>Les aspects de 2000 barquettes de viande évalués par un jury d’experts.</a:t>
            </a:r>
          </a:p>
          <a:p>
            <a:pPr marL="0" indent="0">
              <a:buFontTx/>
              <a:buNone/>
            </a:pPr>
            <a:r>
              <a:rPr lang="fr-FR" dirty="0" smtClean="0"/>
              <a:t>4.3 : 3 enquêtes dans 3 grandes villes,</a:t>
            </a:r>
            <a:r>
              <a:rPr lang="fr-FR" baseline="0" dirty="0" smtClean="0"/>
              <a:t> </a:t>
            </a:r>
            <a:r>
              <a:rPr lang="fr-FR" dirty="0" smtClean="0"/>
              <a:t>120 consommateurs naïfs par enquête,</a:t>
            </a:r>
            <a:r>
              <a:rPr lang="fr-FR" baseline="0" dirty="0" smtClean="0"/>
              <a:t> </a:t>
            </a:r>
            <a:r>
              <a:rPr lang="fr-FR" dirty="0" smtClean="0"/>
              <a:t>Analyse sensorielle sur des découpes de chevreau crues puis cuites,</a:t>
            </a:r>
            <a:r>
              <a:rPr lang="fr-FR" baseline="0" dirty="0" smtClean="0"/>
              <a:t> </a:t>
            </a:r>
            <a:r>
              <a:rPr lang="fr-FR" dirty="0" smtClean="0"/>
              <a:t>Approche économique sur le consentement à payer.</a:t>
            </a:r>
          </a:p>
          <a:p>
            <a:pPr marL="0" indent="0">
              <a:buFontTx/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506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Objectif = Evaluer l’intérêt économique de l’engraissement des chevreaux en élevage et mesurer l’impact potentiel des innovations techniques testées.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78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1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92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30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86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fi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567348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" y="0"/>
            <a:ext cx="2484198" cy="1728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10417" r="27001" b="12523"/>
          <a:stretch/>
        </p:blipFill>
        <p:spPr>
          <a:xfrm>
            <a:off x="6975610" y="0"/>
            <a:ext cx="2170049" cy="1728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" t="28595" r="351" b="23937"/>
          <a:stretch/>
        </p:blipFill>
        <p:spPr>
          <a:xfrm>
            <a:off x="2483183" y="0"/>
            <a:ext cx="2406806" cy="172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-1" r="10489" b="11585"/>
          <a:stretch/>
        </p:blipFill>
        <p:spPr>
          <a:xfrm>
            <a:off x="4782527" y="0"/>
            <a:ext cx="2191031" cy="172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701707" y="2356389"/>
            <a:ext cx="777240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Aft>
                <a:spcPts val="1200"/>
              </a:spcAft>
            </a:pPr>
            <a:r>
              <a:rPr lang="en-US" sz="6600" b="1" spc="150" baseline="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Projet</a:t>
            </a:r>
            <a:r>
              <a:rPr lang="en-US" sz="6600" b="1" spc="150" baseline="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6600" b="1" spc="150" baseline="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ValCabri</a:t>
            </a:r>
            <a:r>
              <a:rPr lang="en-US" sz="6600" b="1" spc="150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pPr algn="ctr">
              <a:lnSpc>
                <a:spcPts val="2400"/>
              </a:lnSpc>
            </a:pPr>
            <a:endParaRPr lang="fr-FR" sz="5400" b="1" i="0" u="none" strike="noStrike" baseline="0" dirty="0" smtClean="0">
              <a:solidFill>
                <a:schemeClr val="bg1"/>
              </a:solidFill>
              <a:latin typeface="Museo 700"/>
            </a:endParaRPr>
          </a:p>
          <a:p>
            <a:pPr algn="ctr">
              <a:lnSpc>
                <a:spcPts val="2400"/>
              </a:lnSpc>
            </a:pPr>
            <a:r>
              <a:rPr lang="fr-FR" sz="2800" b="1" i="0" u="none" strike="noStrike" baseline="0" dirty="0" smtClean="0">
                <a:solidFill>
                  <a:schemeClr val="bg1"/>
                </a:solidFill>
                <a:latin typeface="Museo 700"/>
              </a:rPr>
              <a:t>Reconquête de l’engraissement </a:t>
            </a:r>
            <a:endParaRPr lang="fr-FR" sz="2800" b="0" i="0" u="none" strike="noStrike" baseline="0" dirty="0" smtClean="0">
              <a:solidFill>
                <a:schemeClr val="bg1"/>
              </a:solidFill>
              <a:latin typeface="Museo 700"/>
            </a:endParaRPr>
          </a:p>
          <a:p>
            <a:pPr algn="ctr"/>
            <a:r>
              <a:rPr lang="fr-FR" sz="2800" b="1" i="0" u="none" strike="noStrike" baseline="0" dirty="0" smtClean="0">
                <a:solidFill>
                  <a:schemeClr val="bg1"/>
                </a:solidFill>
                <a:latin typeface="Museo 700"/>
              </a:rPr>
              <a:t>du chevreau à la ferme :</a:t>
            </a:r>
            <a:br>
              <a:rPr lang="fr-FR" sz="2800" b="1" i="0" u="none" strike="noStrike" baseline="0" dirty="0" smtClean="0">
                <a:solidFill>
                  <a:schemeClr val="bg1"/>
                </a:solidFill>
                <a:latin typeface="Museo 700"/>
              </a:rPr>
            </a:br>
            <a:r>
              <a:rPr lang="fr-FR" sz="2800" b="1" i="0" u="none" strike="noStrike" baseline="0" dirty="0" smtClean="0">
                <a:solidFill>
                  <a:schemeClr val="bg1"/>
                </a:solidFill>
                <a:latin typeface="Museo 700"/>
              </a:rPr>
              <a:t>amélioration de sa valorisation, </a:t>
            </a:r>
            <a:endParaRPr lang="fr-FR" sz="2800" b="0" i="0" u="none" strike="noStrike" baseline="0" dirty="0" smtClean="0">
              <a:solidFill>
                <a:schemeClr val="bg1"/>
              </a:solidFill>
              <a:latin typeface="Museo 700"/>
            </a:endParaRPr>
          </a:p>
          <a:p>
            <a:pPr algn="ctr"/>
            <a:r>
              <a:rPr lang="fr-FR" sz="2800" b="1" i="0" u="none" strike="noStrike" baseline="0" dirty="0" smtClean="0">
                <a:solidFill>
                  <a:schemeClr val="bg1"/>
                </a:solidFill>
                <a:latin typeface="Museo 700"/>
              </a:rPr>
              <a:t>de l’éleveur jusqu’au consommateur</a:t>
            </a:r>
          </a:p>
          <a:p>
            <a:endParaRPr lang="fr-FR" sz="2800" b="1" i="0" u="none" strike="noStrike" baseline="0" dirty="0" smtClean="0">
              <a:solidFill>
                <a:schemeClr val="bg1"/>
              </a:solidFill>
              <a:latin typeface="Museo 700"/>
            </a:endParaRPr>
          </a:p>
          <a:p>
            <a:pPr algn="ctr"/>
            <a:r>
              <a:rPr lang="fr-FR" sz="2400" b="1" i="0" u="none" strike="noStrike" baseline="0" dirty="0" smtClean="0">
                <a:solidFill>
                  <a:schemeClr val="bg1"/>
                </a:solidFill>
                <a:latin typeface="Museo 700"/>
              </a:rPr>
              <a:t>Projet CASDAR Innovation et Partenariat n° 5835 </a:t>
            </a:r>
            <a:endParaRPr lang="en-US" sz="2400" b="1" baseline="0" dirty="0" smtClean="0">
              <a:solidFill>
                <a:schemeClr val="bg1"/>
              </a:solidFill>
              <a:latin typeface="Museo 700"/>
            </a:endParaRPr>
          </a:p>
        </p:txBody>
      </p:sp>
      <p:grpSp>
        <p:nvGrpSpPr>
          <p:cNvPr id="8" name="Groupe 7"/>
          <p:cNvGrpSpPr/>
          <p:nvPr userDrawn="1"/>
        </p:nvGrpSpPr>
        <p:grpSpPr>
          <a:xfrm>
            <a:off x="0" y="5812402"/>
            <a:ext cx="9056536" cy="983220"/>
            <a:chOff x="0" y="5812402"/>
            <a:chExt cx="9056536" cy="983220"/>
          </a:xfrm>
        </p:grpSpPr>
        <p:pic>
          <p:nvPicPr>
            <p:cNvPr id="19" name="Image 18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8" b="9841"/>
            <a:stretch/>
          </p:blipFill>
          <p:spPr>
            <a:xfrm>
              <a:off x="4615867" y="5812402"/>
              <a:ext cx="1252391" cy="962108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14385"/>
              <a:ext cx="1296063" cy="901635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268" y="6051319"/>
              <a:ext cx="1154411" cy="558481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027" y="5893353"/>
              <a:ext cx="1644376" cy="8233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474" y="5814385"/>
              <a:ext cx="1516062" cy="98123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072351" y="6119838"/>
              <a:ext cx="1350182" cy="401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38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2698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2156087"/>
            <a:ext cx="7772400" cy="1660540"/>
          </a:xfrm>
        </p:spPr>
        <p:txBody>
          <a:bodyPr anchor="t">
            <a:normAutofit/>
          </a:bodyPr>
          <a:lstStyle>
            <a:lvl1pPr algn="ctr">
              <a:defRPr sz="4400" spc="150" baseline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fr-FR" dirty="0" smtClean="0"/>
              <a:t>Titre diaporama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4381169"/>
            <a:ext cx="7772400" cy="1292316"/>
          </a:xfrm>
        </p:spPr>
        <p:txBody>
          <a:bodyPr/>
          <a:lstStyle>
            <a:lvl1pPr marL="0" indent="0" algn="r">
              <a:buNone/>
              <a:defRPr sz="2000" b="1">
                <a:solidFill>
                  <a:srgbClr val="7F70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Auteur(s) diaporama, organisme</a:t>
            </a:r>
            <a:br>
              <a:rPr lang="fr-FR" dirty="0" smtClean="0"/>
            </a:br>
            <a:r>
              <a:rPr lang="fr-FR" dirty="0" smtClean="0"/>
              <a:t>Date</a:t>
            </a:r>
            <a:br>
              <a:rPr lang="fr-FR" dirty="0" smtClean="0"/>
            </a:br>
            <a:r>
              <a:rPr lang="fr-FR" dirty="0" smtClean="0"/>
              <a:t>Manifestation, lieu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" y="0"/>
            <a:ext cx="2484198" cy="1728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10417" r="27001" b="12523"/>
          <a:stretch/>
        </p:blipFill>
        <p:spPr>
          <a:xfrm>
            <a:off x="6975610" y="0"/>
            <a:ext cx="2170049" cy="1728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" t="28595" r="351" b="23937"/>
          <a:stretch/>
        </p:blipFill>
        <p:spPr>
          <a:xfrm>
            <a:off x="2483183" y="0"/>
            <a:ext cx="2406806" cy="172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-1" r="10489" b="11585"/>
          <a:stretch/>
        </p:blipFill>
        <p:spPr>
          <a:xfrm>
            <a:off x="4782527" y="0"/>
            <a:ext cx="2191031" cy="1728000"/>
          </a:xfrm>
          <a:prstGeom prst="rect">
            <a:avLst/>
          </a:prstGeom>
        </p:spPr>
      </p:pic>
      <p:grpSp>
        <p:nvGrpSpPr>
          <p:cNvPr id="19" name="Groupe 18"/>
          <p:cNvGrpSpPr/>
          <p:nvPr userDrawn="1"/>
        </p:nvGrpSpPr>
        <p:grpSpPr>
          <a:xfrm>
            <a:off x="0" y="5812402"/>
            <a:ext cx="9056536" cy="983220"/>
            <a:chOff x="0" y="5812402"/>
            <a:chExt cx="9056536" cy="983220"/>
          </a:xfrm>
        </p:grpSpPr>
        <p:pic>
          <p:nvPicPr>
            <p:cNvPr id="25" name="Image 2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8" b="9841"/>
            <a:stretch/>
          </p:blipFill>
          <p:spPr>
            <a:xfrm>
              <a:off x="4615867" y="5812402"/>
              <a:ext cx="1252391" cy="962108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14385"/>
              <a:ext cx="1296063" cy="901635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268" y="6051319"/>
              <a:ext cx="1154411" cy="558481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027" y="5893353"/>
              <a:ext cx="1644376" cy="8233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474" y="5814385"/>
              <a:ext cx="1516062" cy="981237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072351" y="6119838"/>
              <a:ext cx="1350182" cy="401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961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116911"/>
            <a:ext cx="7886700" cy="1755666"/>
          </a:xfrm>
        </p:spPr>
        <p:txBody>
          <a:bodyPr anchor="t">
            <a:normAutofit/>
          </a:bodyPr>
          <a:lstStyle>
            <a:lvl1pPr algn="ctr">
              <a:defRPr sz="4400" baseline="0">
                <a:solidFill>
                  <a:srgbClr val="F59C10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fr-FR" dirty="0" smtClean="0"/>
              <a:t>Descriptif partie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034738"/>
            <a:ext cx="7886700" cy="944644"/>
          </a:xfrm>
        </p:spPr>
        <p:txBody>
          <a:bodyPr/>
          <a:lstStyle>
            <a:lvl1pPr marL="0" indent="0" algn="r">
              <a:buNone/>
              <a:defRPr sz="2400" b="1">
                <a:solidFill>
                  <a:srgbClr val="7F70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Précisions éventuelles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8080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" y="0"/>
            <a:ext cx="2484198" cy="172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10417" r="27001" b="12523"/>
          <a:stretch/>
        </p:blipFill>
        <p:spPr>
          <a:xfrm>
            <a:off x="6975610" y="0"/>
            <a:ext cx="2170049" cy="172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" t="28595" r="351" b="23937"/>
          <a:stretch/>
        </p:blipFill>
        <p:spPr>
          <a:xfrm>
            <a:off x="2483183" y="0"/>
            <a:ext cx="2406806" cy="172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-1" r="10489" b="11585"/>
          <a:stretch/>
        </p:blipFill>
        <p:spPr>
          <a:xfrm>
            <a:off x="4782530" y="0"/>
            <a:ext cx="2191031" cy="17280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4872" y="6551875"/>
            <a:ext cx="461171" cy="30105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FF993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0" name="Groupe 19"/>
          <p:cNvGrpSpPr>
            <a:grpSpLocks noChangeAspect="1"/>
          </p:cNvGrpSpPr>
          <p:nvPr userDrawn="1"/>
        </p:nvGrpSpPr>
        <p:grpSpPr>
          <a:xfrm>
            <a:off x="63627" y="6416708"/>
            <a:ext cx="3532040" cy="383456"/>
            <a:chOff x="0" y="5812402"/>
            <a:chExt cx="9056536" cy="983220"/>
          </a:xfrm>
        </p:grpSpPr>
        <p:pic>
          <p:nvPicPr>
            <p:cNvPr id="21" name="Image 20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8" b="9841"/>
            <a:stretch/>
          </p:blipFill>
          <p:spPr>
            <a:xfrm>
              <a:off x="4615867" y="5812402"/>
              <a:ext cx="1252391" cy="962108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14385"/>
              <a:ext cx="1296063" cy="90163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268" y="6051319"/>
              <a:ext cx="1154411" cy="558481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027" y="5893353"/>
              <a:ext cx="1644376" cy="82330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474" y="5814385"/>
              <a:ext cx="1516062" cy="981237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072351" y="6119838"/>
              <a:ext cx="1350182" cy="401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28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5978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9565"/>
            <a:ext cx="7886700" cy="565511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7F7042"/>
                </a:solidFill>
              </a:defRPr>
            </a:lvl1pPr>
          </a:lstStyle>
          <a:p>
            <a:r>
              <a:rPr lang="fr-FR" dirty="0" smtClean="0"/>
              <a:t>Titre diapositive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470991"/>
            <a:ext cx="7886700" cy="4790375"/>
          </a:xfrm>
        </p:spPr>
        <p:txBody>
          <a:bodyPr/>
          <a:lstStyle>
            <a:lvl1pPr marL="228600" indent="-228600">
              <a:buClr>
                <a:srgbClr val="FF9933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rgbClr val="FF9933"/>
                </a:solidFill>
              </a:defRPr>
            </a:lvl1pPr>
            <a:lvl2pPr marL="685800" indent="-228600">
              <a:buSzPct val="120000"/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Segoe UI" panose="020B0502040204020203" pitchFamily="34" charset="0"/>
              <a:buChar char="‒"/>
              <a:defRPr/>
            </a:lvl3pPr>
            <a:lvl4pPr marL="1600200" indent="-228600">
              <a:buSzPct val="6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8509" y="0"/>
            <a:ext cx="6893948" cy="581189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12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-1" y="-2"/>
            <a:ext cx="1248509" cy="58119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82" y="-27772"/>
            <a:ext cx="996093" cy="692879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4872" y="6551875"/>
            <a:ext cx="461171" cy="30105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FF993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e 16"/>
          <p:cNvGrpSpPr>
            <a:grpSpLocks noChangeAspect="1"/>
          </p:cNvGrpSpPr>
          <p:nvPr userDrawn="1"/>
        </p:nvGrpSpPr>
        <p:grpSpPr>
          <a:xfrm>
            <a:off x="63627" y="6416708"/>
            <a:ext cx="3532040" cy="383456"/>
            <a:chOff x="0" y="5812402"/>
            <a:chExt cx="9056536" cy="983220"/>
          </a:xfrm>
        </p:grpSpPr>
        <p:pic>
          <p:nvPicPr>
            <p:cNvPr id="18" name="Image 1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8" b="9841"/>
            <a:stretch/>
          </p:blipFill>
          <p:spPr>
            <a:xfrm>
              <a:off x="4615867" y="5812402"/>
              <a:ext cx="1252391" cy="96210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14385"/>
              <a:ext cx="1296063" cy="901635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268" y="6051319"/>
              <a:ext cx="1154411" cy="55848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027" y="5893353"/>
              <a:ext cx="1644376" cy="82330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474" y="5814385"/>
              <a:ext cx="1516062" cy="981237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072351" y="6119838"/>
              <a:ext cx="1350182" cy="401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7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2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3" r:id="rId2"/>
    <p:sldLayoutId id="2147483815" r:id="rId3"/>
    <p:sldLayoutId id="2147483816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7F7042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2800" kern="1200">
          <a:solidFill>
            <a:srgbClr val="F59C1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dele.fr/reseaux-et-partenariats/valcabri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9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104" y="1617134"/>
            <a:ext cx="8355724" cy="4678564"/>
          </a:xfrm>
        </p:spPr>
        <p:txBody>
          <a:bodyPr/>
          <a:lstStyle/>
          <a:p>
            <a:pPr lvl="1"/>
            <a:endParaRPr lang="fr-FR" b="1" dirty="0" smtClean="0"/>
          </a:p>
          <a:p>
            <a:pPr lvl="1"/>
            <a:endParaRPr lang="fr-FR" b="1" dirty="0"/>
          </a:p>
          <a:p>
            <a:pPr lvl="1"/>
            <a:endParaRPr lang="fr-FR" b="1" dirty="0" smtClean="0"/>
          </a:p>
          <a:p>
            <a:pPr lvl="1"/>
            <a:endParaRPr lang="fr-FR" b="1" dirty="0"/>
          </a:p>
          <a:p>
            <a:pPr lvl="1"/>
            <a:endParaRPr lang="fr-FR" b="1" dirty="0" smtClean="0"/>
          </a:p>
          <a:p>
            <a:pPr marL="457200" lvl="1" indent="0">
              <a:buNone/>
            </a:pPr>
            <a:r>
              <a:rPr lang="fr-FR" b="1" dirty="0" smtClean="0"/>
              <a:t>    27%</a:t>
            </a:r>
            <a:endParaRPr lang="fr-FR" b="1" dirty="0"/>
          </a:p>
          <a:p>
            <a:pPr lvl="1"/>
            <a:endParaRPr lang="fr-FR" b="1" dirty="0" smtClean="0"/>
          </a:p>
          <a:p>
            <a:pPr marL="0" indent="0">
              <a:buNone/>
            </a:pPr>
            <a:r>
              <a:rPr lang="fr-FR" sz="1800" b="1" dirty="0" smtClean="0"/>
              <a:t>De 30 à plus de 1000 chèvres/troupeau </a:t>
            </a:r>
          </a:p>
          <a:p>
            <a:pPr marL="0" indent="0">
              <a:buNone/>
            </a:pPr>
            <a:r>
              <a:rPr lang="fr-FR" sz="1800" b="1" dirty="0" smtClean="0"/>
              <a:t>Deux tiers des élevages en mises bas de saison</a:t>
            </a:r>
          </a:p>
          <a:p>
            <a:pPr marL="0" indent="0">
              <a:buNone/>
            </a:pPr>
            <a:r>
              <a:rPr lang="fr-FR" sz="1800" b="1" dirty="0" smtClean="0"/>
              <a:t>Deux tiers des élevages en race Alpine</a:t>
            </a:r>
          </a:p>
          <a:p>
            <a:pPr lvl="1"/>
            <a:endParaRPr lang="fr-FR" sz="1800" b="1" dirty="0"/>
          </a:p>
          <a:p>
            <a:pPr marL="457200" lvl="1" indent="0">
              <a:buNone/>
            </a:pPr>
            <a:endParaRPr lang="fr-FR" sz="1800" b="1" dirty="0" smtClean="0"/>
          </a:p>
          <a:p>
            <a:pPr marL="457200" lvl="1" indent="0">
              <a:buNone/>
            </a:pPr>
            <a:r>
              <a:rPr lang="fr-FR" sz="1800" b="1" dirty="0" smtClean="0"/>
              <a:t>Enquêtes </a:t>
            </a:r>
            <a:r>
              <a:rPr lang="fr-FR" sz="1800" b="1" dirty="0"/>
              <a:t>réalisées par les techniciens des réseaux d’élevage INOSYS</a:t>
            </a:r>
            <a:r>
              <a:rPr lang="fr-FR" sz="1800" dirty="0"/>
              <a:t> </a:t>
            </a:r>
          </a:p>
          <a:p>
            <a:pPr marL="457200" lvl="1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sz="1800" b="1" dirty="0" smtClean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28248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Action 3.1 Etat des lieux des pratiques sur l’engraissement des chevreaux – 57 enquêtes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960883" y="3121572"/>
            <a:ext cx="672662" cy="51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6253655" y="3079531"/>
            <a:ext cx="599090" cy="42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5391807" y="4782207"/>
            <a:ext cx="777765" cy="42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218506"/>
              </p:ext>
            </p:extLst>
          </p:nvPr>
        </p:nvGraphicFramePr>
        <p:xfrm>
          <a:off x="141899" y="1614869"/>
          <a:ext cx="3746927" cy="134904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17158"/>
                <a:gridCol w="1084621"/>
                <a:gridCol w="845148"/>
              </a:tblGrid>
              <a:tr h="481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Enquêtes </a:t>
                      </a:r>
                      <a:r>
                        <a:rPr lang="fr-FR" sz="1400" b="1" dirty="0" err="1">
                          <a:effectLst/>
                        </a:rPr>
                        <a:t>ValCabri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France 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Livreurs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</a:rPr>
                        <a:t>33 </a:t>
                      </a:r>
                      <a:r>
                        <a:rPr lang="fr-FR" sz="1400" b="1" dirty="0">
                          <a:effectLst/>
                        </a:rPr>
                        <a:t>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48 %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Fromagers fermiers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</a:rPr>
                        <a:t>57 </a:t>
                      </a:r>
                      <a:r>
                        <a:rPr lang="fr-FR" sz="1400" b="1" dirty="0">
                          <a:effectLst/>
                        </a:rPr>
                        <a:t>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47 %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Mixtes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</a:rPr>
                        <a:t>10 </a:t>
                      </a:r>
                      <a:r>
                        <a:rPr lang="fr-FR" sz="1400" b="1" dirty="0">
                          <a:effectLst/>
                        </a:rPr>
                        <a:t>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5 %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5" y="3247696"/>
            <a:ext cx="609313" cy="8565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22" y="1786758"/>
            <a:ext cx="4184680" cy="431449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25533" y="2980267"/>
            <a:ext cx="33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952067" y="3361267"/>
            <a:ext cx="52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324600" y="4207933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493000" y="4199467"/>
            <a:ext cx="77046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815667" y="5122333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314267" y="5054600"/>
            <a:ext cx="44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739467" y="3361267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4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Les motivations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711148"/>
              </p:ext>
            </p:extLst>
          </p:nvPr>
        </p:nvGraphicFramePr>
        <p:xfrm>
          <a:off x="0" y="602879"/>
          <a:ext cx="10834576" cy="5904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91066" y="5054599"/>
            <a:ext cx="2302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69B7B"/>
              </a:buClr>
              <a:buSzPct val="155000"/>
            </a:pPr>
            <a:r>
              <a:rPr lang="fr-FR" b="1" dirty="0" smtClean="0">
                <a:solidFill>
                  <a:srgbClr val="A69B7B"/>
                </a:solidFill>
              </a:rPr>
              <a:t>Ensemble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Livreur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Fromager fermier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6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5776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Place de l’engraissement dans les élevages enquêtés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2446" y="1719299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  </a:t>
            </a:r>
          </a:p>
          <a:p>
            <a:pPr marL="0" indent="0" algn="ctr">
              <a:buNone/>
            </a:pPr>
            <a:endParaRPr lang="fr-FR" dirty="0"/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68794201"/>
              </p:ext>
            </p:extLst>
          </p:nvPr>
        </p:nvGraphicFramePr>
        <p:xfrm>
          <a:off x="1491372" y="21443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11667" y="1312333"/>
            <a:ext cx="795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Près de 70% </a:t>
            </a:r>
            <a:r>
              <a:rPr lang="fr-FR" dirty="0" smtClean="0"/>
              <a:t>des chevreaux non destinés à la reproduction </a:t>
            </a:r>
            <a:r>
              <a:rPr lang="fr-FR" b="1" dirty="0" smtClean="0"/>
              <a:t>sont engraissés </a:t>
            </a:r>
            <a:r>
              <a:rPr lang="fr-FR" dirty="0" smtClean="0"/>
              <a:t>en moyenne dans les élevages enquêtés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Trois types de chevreaux engraissés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2446" y="1719299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  </a:t>
            </a:r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4290" y="1603066"/>
            <a:ext cx="855542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59C10"/>
                </a:solidFill>
              </a:rPr>
              <a:t>Chevreaux légers : 3 à 5 semaines, </a:t>
            </a:r>
          </a:p>
          <a:p>
            <a:r>
              <a:rPr lang="fr-FR" sz="2400" b="1" dirty="0" smtClean="0">
                <a:solidFill>
                  <a:srgbClr val="F59C10"/>
                </a:solidFill>
              </a:rPr>
              <a:t>10,6 kg vif (de 7 à 15 kg) </a:t>
            </a:r>
          </a:p>
          <a:p>
            <a:r>
              <a:rPr lang="fr-FR" sz="2400" b="1" dirty="0" smtClean="0">
                <a:solidFill>
                  <a:srgbClr val="F59C10"/>
                </a:solidFill>
              </a:rPr>
              <a:t>165 en moyenne par élevage (de 40 à 250)*</a:t>
            </a:r>
          </a:p>
          <a:p>
            <a:r>
              <a:rPr lang="fr-FR" sz="2400" b="1" dirty="0" smtClean="0">
                <a:solidFill>
                  <a:srgbClr val="F59C10"/>
                </a:solidFill>
              </a:rPr>
              <a:t> </a:t>
            </a:r>
          </a:p>
          <a:p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Chevreaux lourds : 5 à 8 semaines,</a:t>
            </a:r>
          </a:p>
          <a:p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17,5 kg vif ( de 15 à 22 kg) </a:t>
            </a:r>
          </a:p>
          <a:p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</a:rPr>
              <a:t>40 en moyenne* par élevage (de 18 à 50)*</a:t>
            </a:r>
          </a:p>
          <a:p>
            <a:endParaRPr lang="fr-FR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2400" b="1" dirty="0" smtClean="0">
                <a:solidFill>
                  <a:srgbClr val="FFC000"/>
                </a:solidFill>
              </a:rPr>
              <a:t>Chevreaux très lourds &gt; 2,5 mois jusqu’à 5 mois, </a:t>
            </a:r>
          </a:p>
          <a:p>
            <a:r>
              <a:rPr lang="fr-FR" sz="2400" b="1" dirty="0" smtClean="0">
                <a:solidFill>
                  <a:srgbClr val="FFC000"/>
                </a:solidFill>
              </a:rPr>
              <a:t>24,4 kg vif (de 17 à 28 kg)</a:t>
            </a:r>
          </a:p>
          <a:p>
            <a:r>
              <a:rPr lang="fr-FR" sz="2400" b="1" dirty="0" smtClean="0">
                <a:solidFill>
                  <a:srgbClr val="FFC000"/>
                </a:solidFill>
              </a:rPr>
              <a:t>26 en moyenne* par élevage (de 16 à 35)*</a:t>
            </a:r>
          </a:p>
          <a:p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95533" y="6155267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* 1er et 3</a:t>
            </a:r>
            <a:r>
              <a:rPr lang="fr-FR" i="1" baseline="30000" dirty="0" smtClean="0"/>
              <a:t>ème</a:t>
            </a:r>
            <a:r>
              <a:rPr lang="fr-FR" i="1" dirty="0" smtClean="0"/>
              <a:t> quartile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67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Une diversité des types de chevreaux produits </a:t>
            </a:r>
            <a:r>
              <a:rPr lang="fr-FR" dirty="0"/>
              <a:t>selon les élevages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2446" y="1719299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  </a:t>
            </a:r>
          </a:p>
          <a:p>
            <a:pPr marL="0" indent="0" algn="ctr">
              <a:buNone/>
            </a:pPr>
            <a:endParaRPr lang="fr-FR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4214555390"/>
              </p:ext>
            </p:extLst>
          </p:nvPr>
        </p:nvGraphicFramePr>
        <p:xfrm>
          <a:off x="795706" y="1351901"/>
          <a:ext cx="7261365" cy="502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58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Répartition des élevages selon les circuits de commercialisation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2446" y="1719299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  </a:t>
            </a:r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03554" y="3632147"/>
            <a:ext cx="2644446" cy="17851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Vente aux particuliers</a:t>
            </a:r>
          </a:p>
          <a:p>
            <a:r>
              <a:rPr lang="fr-FR" dirty="0" smtClean="0"/>
              <a:t>Colis                               75%</a:t>
            </a:r>
          </a:p>
          <a:p>
            <a:r>
              <a:rPr lang="fr-FR" dirty="0" smtClean="0"/>
              <a:t>Carcasse entière          21%</a:t>
            </a:r>
          </a:p>
          <a:p>
            <a:r>
              <a:rPr lang="fr-FR" dirty="0" smtClean="0"/>
              <a:t>Détail                             18%</a:t>
            </a:r>
          </a:p>
          <a:p>
            <a:r>
              <a:rPr lang="fr-FR" dirty="0" smtClean="0"/>
              <a:t>Transfo (terrines, plats cuisinés )                       18%</a:t>
            </a:r>
            <a:endParaRPr lang="fr-FR" dirty="0"/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138047062"/>
              </p:ext>
            </p:extLst>
          </p:nvPr>
        </p:nvGraphicFramePr>
        <p:xfrm>
          <a:off x="3234268" y="1809432"/>
          <a:ext cx="5528732" cy="365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17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814" y="377318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Circuits de commercialisation et type de chevreaux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106525"/>
              </p:ext>
            </p:extLst>
          </p:nvPr>
        </p:nvGraphicFramePr>
        <p:xfrm>
          <a:off x="628650" y="1562867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46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Des pratiques d’élevage très diverses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399" y="1470991"/>
            <a:ext cx="8856133" cy="47903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Une conduite des chevreaux et chevrettes identique dans 60% des élevages. Si différences/thermisation, utilisation lait post </a:t>
            </a:r>
            <a:r>
              <a:rPr lang="fr-FR" sz="2400" dirty="0" err="1" smtClean="0"/>
              <a:t>colostral</a:t>
            </a:r>
            <a:endParaRPr lang="fr-FR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b="1" dirty="0" smtClean="0"/>
              <a:t>La </a:t>
            </a:r>
            <a:r>
              <a:rPr lang="fr-FR" sz="2400" b="1" dirty="0"/>
              <a:t>gestion du colostrum </a:t>
            </a:r>
            <a:r>
              <a:rPr lang="fr-FR" sz="2400" dirty="0"/>
              <a:t>: </a:t>
            </a:r>
            <a:r>
              <a:rPr lang="fr-FR" sz="2400" dirty="0" smtClean="0"/>
              <a:t>à peine 50% des </a:t>
            </a:r>
            <a:r>
              <a:rPr lang="fr-FR" sz="2400" dirty="0"/>
              <a:t>éleveurs </a:t>
            </a:r>
            <a:r>
              <a:rPr lang="fr-FR" sz="2400" dirty="0" smtClean="0"/>
              <a:t>laissent les chevreaux sous </a:t>
            </a:r>
            <a:r>
              <a:rPr lang="fr-FR" sz="2400" dirty="0"/>
              <a:t>les mères. Les autres leur distribuent le colostrum avec des modalités </a:t>
            </a:r>
            <a:r>
              <a:rPr lang="fr-FR" sz="2400" dirty="0" smtClean="0"/>
              <a:t>très diverses</a:t>
            </a:r>
            <a:r>
              <a:rPr lang="fr-FR" sz="2400" dirty="0"/>
              <a:t> : nature du colostrum (maternel ou de mélange), quantité distribuée, nombre de distribution par jour et nombre de jours de distribution... Près de 30% des éleveurs </a:t>
            </a:r>
            <a:r>
              <a:rPr lang="fr-FR" sz="2400" dirty="0" err="1"/>
              <a:t>thermisent</a:t>
            </a:r>
            <a:r>
              <a:rPr lang="fr-FR" sz="2400" dirty="0"/>
              <a:t> le colostrum</a:t>
            </a:r>
            <a:r>
              <a:rPr lang="fr-FR" sz="2400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Des pratiques d’élevage très diverses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28650" y="1464733"/>
            <a:ext cx="7744883" cy="47966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Allaitement des chevreaux engraissés</a:t>
            </a:r>
            <a:endParaRPr lang="fr-FR" dirty="0"/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976833931"/>
              </p:ext>
            </p:extLst>
          </p:nvPr>
        </p:nvGraphicFramePr>
        <p:xfrm>
          <a:off x="973667" y="2057399"/>
          <a:ext cx="5884333" cy="405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93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Des pratiques d’élevage très diverses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399" y="1470991"/>
            <a:ext cx="8856133" cy="4790375"/>
          </a:xfrm>
        </p:spPr>
        <p:txBody>
          <a:bodyPr/>
          <a:lstStyle/>
          <a:p>
            <a:r>
              <a:rPr lang="fr-FR" sz="2400" b="1" dirty="0" smtClean="0"/>
              <a:t>Un bâtiment dédié à l’engraissement dans un élevage sur deux </a:t>
            </a:r>
            <a:r>
              <a:rPr lang="fr-FR" sz="2400" dirty="0" smtClean="0"/>
              <a:t>(210 chevreaux pour ces élevages versus 60 pour les autres)</a:t>
            </a:r>
          </a:p>
          <a:p>
            <a:r>
              <a:rPr lang="fr-FR" sz="2400" dirty="0" smtClean="0"/>
              <a:t>Des éleveurs </a:t>
            </a:r>
            <a:r>
              <a:rPr lang="fr-FR" sz="2400" dirty="0"/>
              <a:t>ont mis en place des équipements </a:t>
            </a:r>
            <a:r>
              <a:rPr lang="fr-FR" sz="2400" b="1" dirty="0"/>
              <a:t>pour simplifier leur travail</a:t>
            </a:r>
            <a:r>
              <a:rPr lang="fr-FR" sz="2400" dirty="0"/>
              <a:t> : chariot électrique, quad </a:t>
            </a:r>
            <a:r>
              <a:rPr lang="fr-FR" sz="2400" dirty="0" smtClean="0"/>
              <a:t>pour </a:t>
            </a:r>
            <a:r>
              <a:rPr lang="fr-FR" sz="2400" dirty="0"/>
              <a:t>le transport des chevreaux, pompe électrique pour la reprise du lait du tank, parois plastiques pour faciliter le nettoyage etc.</a:t>
            </a:r>
          </a:p>
          <a:p>
            <a:r>
              <a:rPr lang="fr-FR" sz="2400" b="1" dirty="0"/>
              <a:t> </a:t>
            </a:r>
            <a:r>
              <a:rPr lang="fr-FR" sz="2400" b="1" dirty="0" smtClean="0"/>
              <a:t>Le sanitaire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Si </a:t>
            </a:r>
            <a:r>
              <a:rPr lang="fr-FR" sz="2400" dirty="0"/>
              <a:t>35% des éleveurs disent ne pas rencontrer de problèmes sanitaires, et 39 % ne faire aucun traitement, les aspects sanitaires demeurent </a:t>
            </a:r>
            <a:r>
              <a:rPr lang="fr-FR" sz="2400" b="1" dirty="0"/>
              <a:t>un sujet </a:t>
            </a:r>
            <a:r>
              <a:rPr lang="fr-FR" sz="2400" b="1" dirty="0" smtClean="0"/>
              <a:t>d’inquiétude</a:t>
            </a:r>
            <a:r>
              <a:rPr lang="fr-FR" sz="2400" dirty="0" smtClean="0"/>
              <a:t>. A </a:t>
            </a:r>
            <a:r>
              <a:rPr lang="fr-FR" sz="2400" dirty="0"/>
              <a:t>peine 15 % des éleveurs  utilisent </a:t>
            </a:r>
            <a:r>
              <a:rPr lang="fr-FR" sz="2400" b="1" dirty="0"/>
              <a:t>des antibiotiques si nécessaire</a:t>
            </a:r>
            <a:r>
              <a:rPr lang="fr-FR" sz="2400" dirty="0"/>
              <a:t>. </a:t>
            </a:r>
            <a:r>
              <a:rPr lang="fr-FR" sz="2400" dirty="0" smtClean="0"/>
              <a:t>Autres traitements: argile, huiles essentielles, vinaigre </a:t>
            </a:r>
            <a:r>
              <a:rPr lang="fr-FR" sz="2400" dirty="0"/>
              <a:t>de cidre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299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viande de chevreau = un coproduit du lait de chèvre.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24231" y="2813588"/>
            <a:ext cx="41094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400" dirty="0"/>
              <a:t>A</a:t>
            </a:r>
            <a:r>
              <a:rPr lang="fr-FR" sz="2400" dirty="0" smtClean="0"/>
              <a:t> </a:t>
            </a:r>
            <a:r>
              <a:rPr lang="fr-FR" sz="2400" dirty="0"/>
              <a:t>redynamiser par tous les maillons de la filière, de l’éleveur jusqu’au consommateur.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87" y="2476310"/>
            <a:ext cx="4099294" cy="33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Satisfactions et difficultés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375049"/>
              </p:ext>
            </p:extLst>
          </p:nvPr>
        </p:nvGraphicFramePr>
        <p:xfrm>
          <a:off x="2582333" y="1879600"/>
          <a:ext cx="8017933" cy="4897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9267" y="1670690"/>
            <a:ext cx="4157133" cy="242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Seulement 43 % des éleveurs se disent satisfaits de leur </a:t>
            </a:r>
            <a:r>
              <a:rPr lang="fr-FR" dirty="0" smtClean="0"/>
              <a:t>activité (/travail, risques sanitaires, rentabilité)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deux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tiers des éleveurs enquêtés souhaitent continuer à engraisser leurs chevreaux 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Parmi ceux-ci,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envisagent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même d’augmenter la taille de l’atelier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63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Suites à donner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399" y="1470991"/>
            <a:ext cx="8856133" cy="4790375"/>
          </a:xfrm>
        </p:spPr>
        <p:txBody>
          <a:bodyPr/>
          <a:lstStyle/>
          <a:p>
            <a:r>
              <a:rPr lang="fr-FR" sz="2400" b="1" dirty="0" smtClean="0"/>
              <a:t>Une série de courts articles à retrouver </a:t>
            </a:r>
            <a:r>
              <a:rPr lang="fr-FR" sz="2400" b="1" dirty="0"/>
              <a:t>sur </a:t>
            </a:r>
            <a:r>
              <a:rPr lang="fr-FR" sz="2400" b="1" dirty="0">
                <a:hlinkClick r:id="rId3"/>
              </a:rPr>
              <a:t>http://</a:t>
            </a:r>
            <a:r>
              <a:rPr lang="fr-FR" sz="2400" b="1" dirty="0" smtClean="0">
                <a:hlinkClick r:id="rId3"/>
              </a:rPr>
              <a:t>idele.fr/reseaux-et-partenariats/valcabri.html</a:t>
            </a:r>
            <a:endParaRPr lang="fr-FR" sz="2400" b="1" dirty="0" smtClean="0"/>
          </a:p>
          <a:p>
            <a:endParaRPr lang="fr-FR" sz="2400" b="1" dirty="0" smtClean="0"/>
          </a:p>
          <a:p>
            <a:r>
              <a:rPr lang="fr-FR" sz="2400" b="1" dirty="0" smtClean="0"/>
              <a:t>Un document de synthèse en cours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Des fiches techniques pour proposer des itinéraires « normés » et simples d’un point de vue travail par type de chevreau 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Des fiches Solutions travail avec trucs et astuces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891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 du revenu dégagé par l’atelier d’engraissement de chevreaux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Action 5.1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8973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2395"/>
            <a:ext cx="8515350" cy="1325563"/>
          </a:xfrm>
        </p:spPr>
        <p:txBody>
          <a:bodyPr>
            <a:normAutofit/>
          </a:bodyPr>
          <a:lstStyle/>
          <a:p>
            <a:r>
              <a:rPr lang="fr-FR" dirty="0"/>
              <a:t>Action </a:t>
            </a:r>
            <a:r>
              <a:rPr lang="fr-FR" dirty="0" smtClean="0"/>
              <a:t>5.1 </a:t>
            </a:r>
            <a:r>
              <a:rPr lang="fr-FR" dirty="0"/>
              <a:t>Calcul du revenu dégagé par l’atelier d’engraissement de chevreaux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663" y="1788730"/>
            <a:ext cx="8809463" cy="4351338"/>
          </a:xfrm>
        </p:spPr>
        <p:txBody>
          <a:bodyPr/>
          <a:lstStyle/>
          <a:p>
            <a:pPr lvl="1"/>
            <a:r>
              <a:rPr lang="fr-FR" dirty="0" smtClean="0"/>
              <a:t>Chez des éleveurs qui valorisent en circuits longs, en circuits courts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>
                <a:solidFill>
                  <a:srgbClr val="B43844"/>
                </a:solidFill>
              </a:rPr>
              <a:t>30 enquêtes </a:t>
            </a:r>
            <a:r>
              <a:rPr lang="fr-FR" dirty="0" smtClean="0"/>
              <a:t>par les techniciens INOSYS Réseaux d’Elevage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Repères charges, investissements et temps de travail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Calcul d’un coût de production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Réalisation de « cas types »</a:t>
            </a:r>
          </a:p>
          <a:p>
            <a:pPr marL="457200" lvl="1" indent="0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Action 5.1 Coût de production des chevreaux en filière longue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374546"/>
              </p:ext>
            </p:extLst>
          </p:nvPr>
        </p:nvGraphicFramePr>
        <p:xfrm>
          <a:off x="336331" y="1722473"/>
          <a:ext cx="8145517" cy="32794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26372"/>
                <a:gridCol w="2270235"/>
                <a:gridCol w="2448910"/>
              </a:tblGrid>
              <a:tr h="51623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Moyenne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Variabilité </a:t>
                      </a:r>
                    </a:p>
                    <a:p>
                      <a:pPr algn="ctr"/>
                      <a:r>
                        <a:rPr lang="fr-FR" dirty="0" smtClean="0"/>
                        <a:t>(1et 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quartile)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Nombre chevreaux vendus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63 à 221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% mortalité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7,1%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à 8,3%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Age à la vente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 jours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26 à 30 jours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Quantité de lait utilisé/chevreau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49 litres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44 à 52 litres</a:t>
                      </a:r>
                      <a:endParaRPr lang="fr-F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Poids vif/chevreau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9,8 kg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9,1 à 10,3 kg </a:t>
                      </a:r>
                      <a:endParaRPr lang="fr-FR" b="0" dirty="0"/>
                    </a:p>
                  </a:txBody>
                  <a:tcPr/>
                </a:tc>
              </a:tr>
              <a:tr h="392562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Prix /chevreau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30€93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25€70 à 37€</a:t>
                      </a:r>
                      <a:endParaRPr lang="fr-FR" b="0" dirty="0"/>
                    </a:p>
                  </a:txBody>
                  <a:tcPr/>
                </a:tc>
              </a:tr>
              <a:tr h="392562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Soit au kg vif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3€15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2€73 à 3€58 </a:t>
                      </a:r>
                      <a:endParaRPr lang="fr-FR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846786" y="5538952"/>
            <a:ext cx="481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 coûts de production sur campagne 2018-2019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4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Action 5.1 Coût de production des chevreaux en filière longue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419277"/>
              </p:ext>
            </p:extLst>
          </p:nvPr>
        </p:nvGraphicFramePr>
        <p:xfrm>
          <a:off x="327865" y="1595473"/>
          <a:ext cx="7825535" cy="18115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4841"/>
                <a:gridCol w="1913259"/>
                <a:gridCol w="2517435"/>
              </a:tblGrid>
              <a:tr h="6989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Moyenne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Variabilité </a:t>
                      </a:r>
                    </a:p>
                    <a:p>
                      <a:pPr algn="ctr"/>
                      <a:r>
                        <a:rPr lang="fr-FR" dirty="0" smtClean="0"/>
                        <a:t>(1et 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quartile)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Charges (hors travail)/tête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19€19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17€45 à 21€90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Dont poudre de lait/tête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9€49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7€86 à 12€70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Temps de travail/tête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39 min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 à 55 min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49970"/>
              </p:ext>
            </p:extLst>
          </p:nvPr>
        </p:nvGraphicFramePr>
        <p:xfrm>
          <a:off x="367059" y="3706976"/>
          <a:ext cx="7871008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4841"/>
                <a:gridCol w="1913259"/>
                <a:gridCol w="2562908"/>
              </a:tblGrid>
              <a:tr h="51623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Moyenne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Variabilité </a:t>
                      </a:r>
                    </a:p>
                    <a:p>
                      <a:pPr algn="ctr"/>
                      <a:r>
                        <a:rPr lang="fr-FR" dirty="0" smtClean="0"/>
                        <a:t>(1et 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quartile)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Rémunération/tête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11€74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5€16 à 16€66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Prix de revient/tête </a:t>
                      </a:r>
                      <a:r>
                        <a:rPr lang="fr-FR" sz="1400" dirty="0" smtClean="0"/>
                        <a:t>(pour 2 SMIC)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33€89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27€96 à 41€25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Prix de revient/kg vif </a:t>
                      </a:r>
                      <a:r>
                        <a:rPr lang="fr-FR" sz="1400" dirty="0" smtClean="0"/>
                        <a:t>(pour 2 SMIC)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3€45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2€86 à 3€58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05625" y="5520345"/>
            <a:ext cx="7019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Les facteurs qui font la </a:t>
            </a:r>
            <a:r>
              <a:rPr lang="fr-FR" sz="1400" dirty="0" smtClean="0"/>
              <a:t>rentabilité : 	- L’utilisation </a:t>
            </a:r>
            <a:r>
              <a:rPr lang="fr-FR" sz="1400" dirty="0"/>
              <a:t>de lait </a:t>
            </a:r>
            <a:r>
              <a:rPr lang="fr-FR" sz="1400" dirty="0" err="1" smtClean="0"/>
              <a:t>postcolostral</a:t>
            </a:r>
            <a:r>
              <a:rPr lang="fr-FR" sz="1400" dirty="0" smtClean="0"/>
              <a:t>,</a:t>
            </a:r>
            <a:endParaRPr lang="fr-FR" sz="1400" dirty="0"/>
          </a:p>
          <a:p>
            <a:pPr lvl="0"/>
            <a:r>
              <a:rPr lang="fr-FR" sz="1400" dirty="0" smtClean="0"/>
              <a:t>			- Un </a:t>
            </a:r>
            <a:r>
              <a:rPr lang="fr-FR" sz="1400" dirty="0"/>
              <a:t>taux de mortalité </a:t>
            </a:r>
            <a:r>
              <a:rPr lang="fr-FR" sz="1400" dirty="0" smtClean="0"/>
              <a:t>réduit,</a:t>
            </a:r>
          </a:p>
          <a:p>
            <a:pPr lvl="0"/>
            <a:r>
              <a:rPr lang="fr-FR" sz="1400" dirty="0" smtClean="0"/>
              <a:t>			- La période de vente,</a:t>
            </a:r>
          </a:p>
          <a:p>
            <a:pPr lvl="0"/>
            <a:r>
              <a:rPr lang="fr-FR" sz="1400" dirty="0" smtClean="0"/>
              <a:t>			-  Sans </a:t>
            </a:r>
            <a:r>
              <a:rPr lang="fr-FR" sz="1400" dirty="0"/>
              <a:t>oublier </a:t>
            </a:r>
            <a:r>
              <a:rPr lang="fr-FR" sz="1400" dirty="0" smtClean="0"/>
              <a:t>la disponibilité de la main d’</a:t>
            </a:r>
            <a:r>
              <a:rPr lang="fr-FR" sz="1400" dirty="0" err="1" smtClean="0"/>
              <a:t>oeuvre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3941379" y="6488668"/>
            <a:ext cx="481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 coûts de production sur campagne 2018-2019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Action 5.1 Coût de production des chevreaux en circuits courts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519897"/>
              </p:ext>
            </p:extLst>
          </p:nvPr>
        </p:nvGraphicFramePr>
        <p:xfrm>
          <a:off x="336331" y="1722473"/>
          <a:ext cx="8392802" cy="33129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5936"/>
                <a:gridCol w="2159000"/>
                <a:gridCol w="2827866"/>
              </a:tblGrid>
              <a:tr h="6735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Moyenne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Variabilité </a:t>
                      </a:r>
                    </a:p>
                    <a:p>
                      <a:pPr algn="ctr"/>
                      <a:r>
                        <a:rPr lang="fr-FR" dirty="0" smtClean="0"/>
                        <a:t>(1et 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quartile)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Nombre chevreaux vendus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 à 44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% mortalité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4,2%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 à 4,5%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Age à la vente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64 jours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51 à 68 jours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Quantité de lait utilisé/chevreau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119 litres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104 à 133 litres</a:t>
                      </a:r>
                      <a:endParaRPr lang="fr-F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Poids carcasse/chevreau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8,6 kg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7,9 à 9,7 kg </a:t>
                      </a:r>
                      <a:endParaRPr lang="fr-FR" b="0" dirty="0"/>
                    </a:p>
                  </a:txBody>
                  <a:tcPr/>
                </a:tc>
              </a:tr>
              <a:tr h="392562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Prix /chevreau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114 €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90 à 137 € </a:t>
                      </a:r>
                      <a:endParaRPr lang="fr-FR" b="0" dirty="0"/>
                    </a:p>
                  </a:txBody>
                  <a:tcPr/>
                </a:tc>
              </a:tr>
              <a:tr h="392562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Soit au kg carcasse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13€26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11€28 à 15€51</a:t>
                      </a:r>
                      <a:endParaRPr lang="fr-FR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962399" y="6078765"/>
            <a:ext cx="481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 coûts de production sur campagne 2018-2019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49679" y="1272309"/>
            <a:ext cx="522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Prudence : Résultats en cours de validation  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394364" y="4426527"/>
            <a:ext cx="1094511" cy="893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29491" y="5230091"/>
            <a:ext cx="8416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69B7B"/>
                </a:solidFill>
              </a:rPr>
              <a:t>Une diversité de circuits et de produits: bouchers/restaurateurs/particuliers – Carcasse/découpe/détail/transfo </a:t>
            </a:r>
          </a:p>
          <a:p>
            <a:r>
              <a:rPr lang="fr-FR" b="1" dirty="0" smtClean="0">
                <a:solidFill>
                  <a:srgbClr val="A69B7B"/>
                </a:solidFill>
              </a:rPr>
              <a:t>De 60 à 280 €/chevreau, de 76 à 35 €/kg carcasse </a:t>
            </a:r>
            <a:endParaRPr lang="fr-FR" b="1" dirty="0">
              <a:solidFill>
                <a:srgbClr val="A69B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Action 5.1 Coût de production des chevreaux en circuits courts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662639"/>
              </p:ext>
            </p:extLst>
          </p:nvPr>
        </p:nvGraphicFramePr>
        <p:xfrm>
          <a:off x="336331" y="1722473"/>
          <a:ext cx="8215002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0440"/>
                <a:gridCol w="1669229"/>
                <a:gridCol w="2455333"/>
              </a:tblGrid>
              <a:tr h="516230">
                <a:tc>
                  <a:txBody>
                    <a:bodyPr/>
                    <a:lstStyle/>
                    <a:p>
                      <a:r>
                        <a:rPr lang="fr-FR" dirty="0" smtClean="0"/>
                        <a:t>Charges d’élevage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Moyenne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Variabilité </a:t>
                      </a:r>
                    </a:p>
                    <a:p>
                      <a:pPr algn="ctr"/>
                      <a:r>
                        <a:rPr lang="fr-FR" dirty="0" smtClean="0"/>
                        <a:t>(1et 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quartile)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Charges (hors travail)/tête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97€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 à 129€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Temps de travail/tête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92 min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28 à 112 min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72206"/>
              </p:ext>
            </p:extLst>
          </p:nvPr>
        </p:nvGraphicFramePr>
        <p:xfrm>
          <a:off x="358592" y="3742266"/>
          <a:ext cx="8023407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5306"/>
                <a:gridCol w="1633568"/>
                <a:gridCol w="2404533"/>
              </a:tblGrid>
              <a:tr h="604789">
                <a:tc>
                  <a:txBody>
                    <a:bodyPr/>
                    <a:lstStyle/>
                    <a:p>
                      <a:r>
                        <a:rPr lang="fr-FR" dirty="0" smtClean="0"/>
                        <a:t>Charges de transformation et de commercialisation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Moyenne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Variabilité </a:t>
                      </a:r>
                    </a:p>
                    <a:p>
                      <a:pPr algn="ctr"/>
                      <a:r>
                        <a:rPr lang="fr-FR" dirty="0" smtClean="0"/>
                        <a:t>(1et 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quartile)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Charges (hors travail)/tête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 à 38 €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Temps de travail/tête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 min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 à 34 min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962399" y="6078765"/>
            <a:ext cx="481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 coûts de production sur campagne 2018-2019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321079" y="1258455"/>
            <a:ext cx="522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Prudence : Résultats en cours de validation 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Action 5.1 Coût de production des chevreaux en circuits courts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481380"/>
              </p:ext>
            </p:extLst>
          </p:nvPr>
        </p:nvGraphicFramePr>
        <p:xfrm>
          <a:off x="336331" y="1722473"/>
          <a:ext cx="8155736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51035"/>
                <a:gridCol w="1793301"/>
                <a:gridCol w="2311400"/>
              </a:tblGrid>
              <a:tr h="51623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Moyenne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Variabilité </a:t>
                      </a:r>
                    </a:p>
                    <a:p>
                      <a:pPr algn="ctr"/>
                      <a:r>
                        <a:rPr lang="fr-FR" dirty="0" smtClean="0"/>
                        <a:t>(1et 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quartile)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Prix de revient/tête </a:t>
                      </a:r>
                      <a:r>
                        <a:rPr lang="fr-FR" sz="1400" dirty="0" smtClean="0"/>
                        <a:t>(Pour 2 SMIC)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170 €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103 à 215 €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Rappel prix de vente/tête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114 €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90 à 137 € 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Prix de revient/kg carcasse </a:t>
                      </a:r>
                      <a:r>
                        <a:rPr lang="fr-FR" sz="1400" dirty="0" smtClean="0"/>
                        <a:t>(Pour 2 SMIC)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19€76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13€17 à 23€66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Rappel prix de vente/kg carcasse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13€26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11€28 à 15€51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65667" y="4589012"/>
            <a:ext cx="873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Les facteurs qui font la </a:t>
            </a:r>
            <a:r>
              <a:rPr lang="fr-FR" sz="1600" dirty="0" smtClean="0"/>
              <a:t>rentabilité : </a:t>
            </a:r>
          </a:p>
          <a:p>
            <a:pPr lvl="1"/>
            <a:r>
              <a:rPr lang="fr-FR" sz="1600" dirty="0" smtClean="0"/>
              <a:t>- Le prix de vente,</a:t>
            </a:r>
            <a:endParaRPr lang="fr-FR" sz="1600" dirty="0"/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La maitrise des charges de transformation et de commercialisation (proximité </a:t>
            </a:r>
          </a:p>
          <a:p>
            <a:pPr lvl="1"/>
            <a:r>
              <a:rPr lang="fr-FR" sz="1600" dirty="0" smtClean="0"/>
              <a:t>des outils d’abattage et de découpe...)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962399" y="6078765"/>
            <a:ext cx="481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 coûts de production sur campagne 2018-2019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79636" y="1307715"/>
            <a:ext cx="522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Prudence : Résultats en cours de validation 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3643"/>
            <a:ext cx="91440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Suites à donner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399" y="1470991"/>
            <a:ext cx="8856133" cy="4790375"/>
          </a:xfrm>
        </p:spPr>
        <p:txBody>
          <a:bodyPr/>
          <a:lstStyle/>
          <a:p>
            <a:r>
              <a:rPr lang="fr-FR" sz="2400" b="1" dirty="0" smtClean="0"/>
              <a:t>Des fiches de </a:t>
            </a:r>
            <a:r>
              <a:rPr lang="fr-FR" sz="2400" b="1" smtClean="0"/>
              <a:t>restitution aux </a:t>
            </a:r>
            <a:r>
              <a:rPr lang="fr-FR" sz="2400" b="1" dirty="0" smtClean="0"/>
              <a:t>éleveurs </a:t>
            </a:r>
          </a:p>
          <a:p>
            <a:endParaRPr lang="fr-FR" sz="2400" b="1" dirty="0"/>
          </a:p>
          <a:p>
            <a:r>
              <a:rPr lang="fr-FR" sz="2400" b="1" dirty="0" smtClean="0"/>
              <a:t>Un document de synthèse en cours de rédaction 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Des cas types illustrant la diversité de l’engraissement à la ferme 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Un outil d’aide à la décision qui s’appuie sur un travail déjà réalisé en AURA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405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 du projet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253" y="2074444"/>
            <a:ext cx="7886700" cy="4790375"/>
          </a:xfrm>
        </p:spPr>
        <p:txBody>
          <a:bodyPr/>
          <a:lstStyle/>
          <a:p>
            <a:r>
              <a:rPr lang="fr-FR" dirty="0" smtClean="0"/>
              <a:t>Investiguer différents leviers permettant d’améliorer la rentabilité de cette production / relancer l’engraissement à la ferme.</a:t>
            </a:r>
          </a:p>
          <a:p>
            <a:pPr lvl="1"/>
            <a:r>
              <a:rPr lang="fr-FR" dirty="0"/>
              <a:t>utilisation du croisement viande </a:t>
            </a:r>
          </a:p>
          <a:p>
            <a:pPr lvl="1"/>
            <a:r>
              <a:rPr lang="fr-FR" dirty="0"/>
              <a:t>optimisation de la conduite alimentaire et de l’âge à l’abattage des animaux</a:t>
            </a:r>
          </a:p>
          <a:p>
            <a:pPr lvl="1"/>
            <a:r>
              <a:rPr lang="fr-FR" dirty="0"/>
              <a:t>offre innovante via </a:t>
            </a:r>
            <a:r>
              <a:rPr lang="fr-FR" dirty="0" smtClean="0"/>
              <a:t>de nouvelles </a:t>
            </a:r>
            <a:r>
              <a:rPr lang="fr-FR" dirty="0"/>
              <a:t>découpes de la </a:t>
            </a:r>
            <a:r>
              <a:rPr lang="fr-FR" dirty="0" smtClean="0"/>
              <a:t>carcasse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87" y="652989"/>
            <a:ext cx="1439734" cy="100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757" y="835071"/>
            <a:ext cx="7886700" cy="565511"/>
          </a:xfrm>
        </p:spPr>
        <p:txBody>
          <a:bodyPr/>
          <a:lstStyle/>
          <a:p>
            <a:r>
              <a:rPr lang="fr-FR" dirty="0" smtClean="0"/>
              <a:t>Merci de votre attention 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76913" y="1373359"/>
            <a:ext cx="6697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http://idele.fr/reseaux-et-partenariats/valcabri.html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08" y="1938870"/>
            <a:ext cx="3056629" cy="43034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432" y="1932531"/>
            <a:ext cx="3069187" cy="43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4 actions techniques et 2 actions transversales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22" y="1397541"/>
            <a:ext cx="8409455" cy="42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532" y="742800"/>
            <a:ext cx="7886700" cy="565511"/>
          </a:xfrm>
        </p:spPr>
        <p:txBody>
          <a:bodyPr/>
          <a:lstStyle/>
          <a:p>
            <a:r>
              <a:rPr lang="fr-FR" dirty="0" smtClean="0"/>
              <a:t>Action 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671644" y="1775550"/>
            <a:ext cx="7003228" cy="42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878728" y="2289656"/>
            <a:ext cx="82586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>
                <a:latin typeface="Times-Roman"/>
              </a:rPr>
              <a:t>Alpine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31174" y="2289656"/>
            <a:ext cx="13773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Times-Roman"/>
              </a:rPr>
              <a:t>Alpine*boer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986485" y="2279269"/>
            <a:ext cx="136447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Times-Roman"/>
              </a:rPr>
              <a:t>Alpine*</a:t>
            </a:r>
            <a:r>
              <a:rPr lang="fr-FR" dirty="0" err="1" smtClean="0">
                <a:latin typeface="Times-Roman"/>
              </a:rPr>
              <a:t>rove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686399" y="2293400"/>
            <a:ext cx="187743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Times-Roman"/>
              </a:rPr>
              <a:t>Alpine*pyrénéen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85" y="2787714"/>
            <a:ext cx="1316379" cy="175620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07" y="2769915"/>
            <a:ext cx="1863451" cy="135683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96" y="2779780"/>
            <a:ext cx="1795963" cy="134697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01" y="2778723"/>
            <a:ext cx="1609244" cy="149042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04074" y="5077578"/>
            <a:ext cx="5292763" cy="369332"/>
          </a:xfrm>
          <a:prstGeom prst="rect">
            <a:avLst/>
          </a:prstGeom>
          <a:ln w="28575"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Résultats en cours d’analyse.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92" y="1982029"/>
            <a:ext cx="1581150" cy="27051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13658" y="797510"/>
            <a:ext cx="664250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latin typeface="Times-Roman"/>
              </a:rPr>
              <a:t>Comparer les performances de croissance, d’efficacité alimentaire et de qualité de carcasse de 4 types génétiques de chevreaux.</a:t>
            </a:r>
          </a:p>
        </p:txBody>
      </p:sp>
      <p:sp>
        <p:nvSpPr>
          <p:cNvPr id="22" name="Ellipse 21"/>
          <p:cNvSpPr/>
          <p:nvPr/>
        </p:nvSpPr>
        <p:spPr>
          <a:xfrm>
            <a:off x="6471681" y="5262244"/>
            <a:ext cx="1819551" cy="549228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 cours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532" y="742800"/>
            <a:ext cx="7886700" cy="565511"/>
          </a:xfrm>
        </p:spPr>
        <p:txBody>
          <a:bodyPr/>
          <a:lstStyle/>
          <a:p>
            <a:r>
              <a:rPr lang="fr-FR" dirty="0" smtClean="0"/>
              <a:t>Action 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0" y="2303368"/>
            <a:ext cx="1809750" cy="226695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242706" y="830810"/>
            <a:ext cx="5868296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Volet 1 : Etat des lieux des </a:t>
            </a:r>
            <a:r>
              <a:rPr lang="fr-FR" b="1" dirty="0" smtClean="0"/>
              <a:t>pratiques : enquêtes en élevage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</a:t>
            </a:r>
            <a:r>
              <a:rPr lang="fr-FR" dirty="0" smtClean="0"/>
              <a:t>dentifier </a:t>
            </a:r>
            <a:r>
              <a:rPr lang="fr-FR" dirty="0"/>
              <a:t>les difficultés rencontrées en élevage,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</a:t>
            </a:r>
            <a:r>
              <a:rPr lang="fr-FR" dirty="0" smtClean="0"/>
              <a:t>roposer </a:t>
            </a:r>
            <a:r>
              <a:rPr lang="fr-FR" dirty="0"/>
              <a:t>les solutions techniques et organisationnelles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2129085" y="2383646"/>
            <a:ext cx="662491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Volet 2 : Acceptabilité de l’engraissement à la </a:t>
            </a:r>
            <a:r>
              <a:rPr lang="fr-FR" b="1" dirty="0" smtClean="0"/>
              <a:t>ferme : focus groupes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Acceptabilité de l’engraissement,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</a:t>
            </a:r>
            <a:r>
              <a:rPr lang="fr-FR" dirty="0" smtClean="0"/>
              <a:t>dentification </a:t>
            </a:r>
            <a:r>
              <a:rPr lang="fr-FR" dirty="0"/>
              <a:t>des facteurs </a:t>
            </a:r>
            <a:r>
              <a:rPr lang="fr-FR" dirty="0" smtClean="0"/>
              <a:t>limitants.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2130296" y="3685383"/>
            <a:ext cx="634163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Volet 3 : Essais en ferme expérimentale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Evaluer </a:t>
            </a:r>
            <a:r>
              <a:rPr lang="fr-FR" dirty="0"/>
              <a:t>les incidences des différents itinéraires sur les chevreaux (critères zootechniques et qualité des carcasses)</a:t>
            </a:r>
          </a:p>
        </p:txBody>
      </p:sp>
      <p:sp>
        <p:nvSpPr>
          <p:cNvPr id="33" name="Ellipse 32"/>
          <p:cNvSpPr/>
          <p:nvPr/>
        </p:nvSpPr>
        <p:spPr>
          <a:xfrm>
            <a:off x="2108517" y="4702945"/>
            <a:ext cx="2441985" cy="1010501"/>
          </a:xfrm>
          <a:prstGeom prst="ellipse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Alimentation en fin de gestation des mères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4241890" y="4786256"/>
            <a:ext cx="2549562" cy="954248"/>
          </a:xfrm>
          <a:prstGeom prst="ellipse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Nature de l’aliment d’allaitement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502789" y="4754465"/>
            <a:ext cx="2549562" cy="954248"/>
          </a:xfrm>
          <a:prstGeom prst="ellipse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Optimisation de l’itinéraire des chevreaux croisés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2746579" y="6026105"/>
            <a:ext cx="5454127" cy="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2676766" y="60049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190299" y="60049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2020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7784631" y="60348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2021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7232800" y="2916444"/>
            <a:ext cx="1819551" cy="549228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 cours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91452" y="1724508"/>
            <a:ext cx="172811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Focus webinaire</a:t>
            </a:r>
            <a:endParaRPr lang="fr-FR" dirty="0"/>
          </a:p>
        </p:txBody>
      </p:sp>
      <p:sp>
        <p:nvSpPr>
          <p:cNvPr id="8" name="Étoile à 5 branches 7"/>
          <p:cNvSpPr/>
          <p:nvPr/>
        </p:nvSpPr>
        <p:spPr>
          <a:xfrm>
            <a:off x="8338014" y="1587114"/>
            <a:ext cx="310720" cy="29371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9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532" y="742800"/>
            <a:ext cx="7886700" cy="565511"/>
          </a:xfrm>
        </p:spPr>
        <p:txBody>
          <a:bodyPr/>
          <a:lstStyle/>
          <a:p>
            <a:r>
              <a:rPr lang="fr-FR" dirty="0" smtClean="0"/>
              <a:t>Action 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488042" y="1763129"/>
            <a:ext cx="6291432" cy="1754326"/>
          </a:xfrm>
          <a:prstGeom prst="rect">
            <a:avLst/>
          </a:prstGeom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Volet 1 : </a:t>
            </a:r>
            <a:r>
              <a:rPr lang="fr-FR" b="1" dirty="0"/>
              <a:t>Elaboration de nouvelles découpes de la carcasse de chevreau 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Cahier </a:t>
            </a:r>
            <a:r>
              <a:rPr lang="fr-FR" dirty="0"/>
              <a:t>des charges de découpe,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</a:t>
            </a:r>
            <a:r>
              <a:rPr lang="fr-FR" dirty="0" smtClean="0"/>
              <a:t>éférences </a:t>
            </a:r>
            <a:r>
              <a:rPr lang="fr-FR" dirty="0"/>
              <a:t>sur les rendements de découpe et le temps de travail,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</a:t>
            </a:r>
            <a:r>
              <a:rPr lang="fr-FR" dirty="0" smtClean="0"/>
              <a:t>uide </a:t>
            </a:r>
            <a:r>
              <a:rPr lang="fr-FR" dirty="0"/>
              <a:t>de découpe </a:t>
            </a:r>
            <a:r>
              <a:rPr lang="fr-FR" dirty="0" smtClean="0"/>
              <a:t>illustré</a:t>
            </a:r>
            <a:r>
              <a:rPr lang="fr-FR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88042" y="3871705"/>
            <a:ext cx="6009937" cy="923330"/>
          </a:xfrm>
          <a:prstGeom prst="rect">
            <a:avLst/>
          </a:prstGeom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Volet 2 : Aptitude à la conservation des nouvelles découpes de viande de chevreau 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 durées de conservation testées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88042" y="4997296"/>
            <a:ext cx="6341633" cy="1200329"/>
          </a:xfrm>
          <a:prstGeom prst="rect">
            <a:avLst/>
          </a:prstGeom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Volet 3 : Acceptabilité des nouvelles découpes de viande de chevreau par le consommateur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 enquêtes dans 3 grandes villes, 120 consommateurs / enquête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96" y="2738230"/>
            <a:ext cx="1800225" cy="2266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68092" y="965731"/>
            <a:ext cx="604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Objectif = Renouveler l’offre en viande de chevreau pour une meilleure adéquation avec les attentes du consommateur</a:t>
            </a:r>
          </a:p>
        </p:txBody>
      </p:sp>
      <p:sp>
        <p:nvSpPr>
          <p:cNvPr id="11" name="Ellipse 10"/>
          <p:cNvSpPr/>
          <p:nvPr/>
        </p:nvSpPr>
        <p:spPr>
          <a:xfrm>
            <a:off x="7232681" y="3140944"/>
            <a:ext cx="1819551" cy="549228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 cours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232680" y="4342934"/>
            <a:ext cx="1819551" cy="549228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 cours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638241" y="5915269"/>
            <a:ext cx="1305982" cy="7749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9933"/>
                </a:solidFill>
              </a:rPr>
              <a:t>2021</a:t>
            </a:r>
            <a:endParaRPr lang="fr-FR" sz="2800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532" y="742800"/>
            <a:ext cx="7886700" cy="565511"/>
          </a:xfrm>
        </p:spPr>
        <p:txBody>
          <a:bodyPr/>
          <a:lstStyle/>
          <a:p>
            <a:r>
              <a:rPr lang="fr-FR" dirty="0" smtClean="0"/>
              <a:t>Action 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Webinaire ValCabri Capr'Inov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26/11/2020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74635" y="2768296"/>
            <a:ext cx="3196255" cy="2308324"/>
          </a:xfrm>
          <a:prstGeom prst="rect">
            <a:avLst/>
          </a:prstGeom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Volet 1 : </a:t>
            </a:r>
            <a:r>
              <a:rPr lang="fr-FR" b="1" dirty="0"/>
              <a:t>Calcul du revenu dégagé par l’atelier d’engraissement de chevreaux </a:t>
            </a:r>
            <a:endParaRPr lang="fr-FR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30 enquêtes en élevage,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</a:t>
            </a:r>
            <a:r>
              <a:rPr lang="fr-FR" dirty="0" smtClean="0"/>
              <a:t>alcul </a:t>
            </a:r>
            <a:r>
              <a:rPr lang="fr-FR" dirty="0"/>
              <a:t>d’un coût de </a:t>
            </a:r>
            <a:r>
              <a:rPr lang="fr-FR" dirty="0" smtClean="0"/>
              <a:t>production,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</a:t>
            </a:r>
            <a:r>
              <a:rPr lang="fr-FR" dirty="0" smtClean="0"/>
              <a:t>éalisation </a:t>
            </a:r>
            <a:r>
              <a:rPr lang="fr-FR" dirty="0"/>
              <a:t>de </a:t>
            </a:r>
            <a:r>
              <a:rPr lang="fr-FR" dirty="0" smtClean="0"/>
              <a:t>cas-types.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840942" y="2253774"/>
            <a:ext cx="3764614" cy="3693319"/>
          </a:xfrm>
          <a:prstGeom prst="rect">
            <a:avLst/>
          </a:prstGeom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Volet 2 : Simulations économiques pour évaluer l’impact des innovations techniques 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Evaluer </a:t>
            </a:r>
            <a:r>
              <a:rPr lang="fr-FR" dirty="0"/>
              <a:t>l’intérêt de la mise en œuvre des innovations techniques de l’action 3.3,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</a:t>
            </a:r>
            <a:r>
              <a:rPr lang="fr-FR" dirty="0" smtClean="0"/>
              <a:t>imulations </a:t>
            </a:r>
            <a:r>
              <a:rPr lang="fr-FR" dirty="0"/>
              <a:t>sur cas-types dans différents scénarios de conjoncture (prix des intrants, prix du chevreau...),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Présentation </a:t>
            </a:r>
            <a:r>
              <a:rPr lang="fr-FR" dirty="0"/>
              <a:t>/ discussion des résultats de ces simulations auprès des 5 focus groupe déjà </a:t>
            </a:r>
            <a:r>
              <a:rPr lang="fr-FR" dirty="0" smtClean="0"/>
              <a:t>constitués.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24" y="1331769"/>
            <a:ext cx="5572125" cy="78105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7734600" y="5927422"/>
            <a:ext cx="1305982" cy="7749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9933"/>
                </a:solidFill>
              </a:rPr>
              <a:t>2021</a:t>
            </a:r>
            <a:endParaRPr lang="fr-FR" sz="2800" b="1" dirty="0">
              <a:solidFill>
                <a:srgbClr val="FF99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31895" y="4974202"/>
            <a:ext cx="171866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Focus webinaire</a:t>
            </a:r>
            <a:endParaRPr lang="fr-FR" dirty="0"/>
          </a:p>
        </p:txBody>
      </p:sp>
      <p:sp>
        <p:nvSpPr>
          <p:cNvPr id="15" name="Étoile à 5 branches 14"/>
          <p:cNvSpPr/>
          <p:nvPr/>
        </p:nvSpPr>
        <p:spPr>
          <a:xfrm>
            <a:off x="4095196" y="4827344"/>
            <a:ext cx="310720" cy="29371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des lieux des pratiques : enquêtes en élevage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Action 3.1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9410794"/>
      </p:ext>
    </p:extLst>
  </p:cSld>
  <p:clrMapOvr>
    <a:masterClrMapping/>
  </p:clrMapOvr>
</p:sld>
</file>

<file path=ppt/theme/theme1.xml><?xml version="1.0" encoding="utf-8"?>
<a:theme xmlns:a="http://schemas.openxmlformats.org/drawingml/2006/main" name="DIVERS (orange)">
  <a:themeElements>
    <a:clrScheme name="ValCabr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4E126756E30C47B9FC636957F730A1" ma:contentTypeVersion="0" ma:contentTypeDescription="Crée un document." ma:contentTypeScope="" ma:versionID="d8e8e92651101ccf173c17f0757249ef">
  <xsd:schema xmlns:xsd="http://www.w3.org/2001/XMLSchema" xmlns:xs="http://www.w3.org/2001/XMLSchema" xmlns:p="http://schemas.microsoft.com/office/2006/metadata/properties" xmlns:ns2="c548bc0e-6bc8-495a-98b6-29be45836de1" targetNamespace="http://schemas.microsoft.com/office/2006/metadata/properties" ma:root="true" ma:fieldsID="f8c64ba8a8b7263499587af315a91308" ns2:_="">
    <xsd:import namespace="c548bc0e-6bc8-495a-98b6-29be45836d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8bc0e-6bc8-495a-98b6-29be45836de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548bc0e-6bc8-495a-98b6-29be45836de1">IEPROJETS-2000805874-53</_dlc_DocId>
    <_dlc_DocIdUrl xmlns="c548bc0e-6bc8-495a-98b6-29be45836de1">
      <Url>https://projets.idele.fr/valcabri/_layouts/15/DocIdRedir.aspx?ID=IEPROJETS-2000805874-53</Url>
      <Description>IEPROJETS-2000805874-53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B24531A-AC93-4135-B1C4-47FA741352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97B3BE-9CC3-4E3C-92EC-7CB068145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48bc0e-6bc8-495a-98b6-29be45836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3EAD81-3059-4408-86DD-1DAAA967A807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548bc0e-6bc8-495a-98b6-29be45836de1"/>
  </ds:schemaRefs>
</ds:datastoreItem>
</file>

<file path=customXml/itemProps4.xml><?xml version="1.0" encoding="utf-8"?>
<ds:datastoreItem xmlns:ds="http://schemas.openxmlformats.org/officeDocument/2006/customXml" ds:itemID="{3F6C977E-97C7-480F-AA28-A005BB9A8DE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2675</TotalTime>
  <Words>2069</Words>
  <Application>Microsoft Office PowerPoint</Application>
  <PresentationFormat>Affichage à l'écran (4:3)</PresentationFormat>
  <Paragraphs>451</Paragraphs>
  <Slides>30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Courier New</vt:lpstr>
      <vt:lpstr>Leelawadee</vt:lpstr>
      <vt:lpstr>Museo 700</vt:lpstr>
      <vt:lpstr>Segoe UI</vt:lpstr>
      <vt:lpstr>Segoe UI Light</vt:lpstr>
      <vt:lpstr>Times New Roman</vt:lpstr>
      <vt:lpstr>Times-Roman</vt:lpstr>
      <vt:lpstr>Wingdings</vt:lpstr>
      <vt:lpstr>DIVERS (orange)</vt:lpstr>
      <vt:lpstr>Présentation PowerPoint</vt:lpstr>
      <vt:lpstr>Les enjeux</vt:lpstr>
      <vt:lpstr>Les objectifs du projet  </vt:lpstr>
      <vt:lpstr>4 actions techniques et 2 actions transversales</vt:lpstr>
      <vt:lpstr>Action 2</vt:lpstr>
      <vt:lpstr>Action 3</vt:lpstr>
      <vt:lpstr>Action 4</vt:lpstr>
      <vt:lpstr>Action 5</vt:lpstr>
      <vt:lpstr>Etat des lieux des pratiques : enquêtes en élevage</vt:lpstr>
      <vt:lpstr>Action 3.1 Etat des lieux des pratiques sur l’engraissement des chevreaux – 57 enquêtes</vt:lpstr>
      <vt:lpstr>Les motivations</vt:lpstr>
      <vt:lpstr> Place de l’engraissement dans les élevages enquêtés </vt:lpstr>
      <vt:lpstr>Trois types de chevreaux engraissés </vt:lpstr>
      <vt:lpstr>Une diversité des types de chevreaux produits selon les élevages  </vt:lpstr>
      <vt:lpstr>Répartition des élevages selon les circuits de commercialisation </vt:lpstr>
      <vt:lpstr>Circuits de commercialisation et type de chevreaux</vt:lpstr>
      <vt:lpstr>Des pratiques d’élevage très diverses</vt:lpstr>
      <vt:lpstr>Des pratiques d’élevage très diverses</vt:lpstr>
      <vt:lpstr>Des pratiques d’élevage très diverses</vt:lpstr>
      <vt:lpstr>Satisfactions et difficultés</vt:lpstr>
      <vt:lpstr>Suites à donner</vt:lpstr>
      <vt:lpstr>Calcul du revenu dégagé par l’atelier d’engraissement de chevreaux</vt:lpstr>
      <vt:lpstr>Action 5.1 Calcul du revenu dégagé par l’atelier d’engraissement de chevreaux </vt:lpstr>
      <vt:lpstr>Action 5.1 Coût de production des chevreaux en filière longue</vt:lpstr>
      <vt:lpstr>Action 5.1 Coût de production des chevreaux en filière longue</vt:lpstr>
      <vt:lpstr>Action 5.1 Coût de production des chevreaux en circuits courts</vt:lpstr>
      <vt:lpstr>Action 5.1 Coût de production des chevreaux en circuits courts</vt:lpstr>
      <vt:lpstr>Action 5.1 Coût de production des chevreaux en circuits courts</vt:lpstr>
      <vt:lpstr>Suites à donner</vt:lpstr>
      <vt:lpstr>Merci de votre attention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Guigue Isabelle</dc:creator>
  <cp:lastModifiedBy>Drouet Marie</cp:lastModifiedBy>
  <cp:revision>275</cp:revision>
  <cp:lastPrinted>2017-09-22T13:00:23Z</cp:lastPrinted>
  <dcterms:created xsi:type="dcterms:W3CDTF">2017-05-18T13:50:25Z</dcterms:created>
  <dcterms:modified xsi:type="dcterms:W3CDTF">2020-11-16T14:20:01Z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0x010100E74E126756E30C47B9FC636957F730A1</vt:lpwstr>
  </property>
  <property fmtid="{D5CDD505-2E9C-101B-9397-08002B2CF9AE}" pid="3" name="_dlc_DocIdItemGuid">
    <vt:lpwstr>913fdf38-20d3-4b4e-8f0a-e5728dc1fd9e</vt:lpwstr>
  </property>
</Properties>
</file>