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 id="2147483769" r:id="rId2"/>
    <p:sldMasterId id="2147483757" r:id="rId3"/>
    <p:sldMasterId id="2147483672" r:id="rId4"/>
    <p:sldMasterId id="2147483709" r:id="rId5"/>
    <p:sldMasterId id="2147483696" r:id="rId6"/>
    <p:sldMasterId id="2147483733" r:id="rId7"/>
  </p:sldMasterIdLst>
  <p:notesMasterIdLst>
    <p:notesMasterId r:id="rId28"/>
  </p:notesMasterIdLst>
  <p:sldIdLst>
    <p:sldId id="289" r:id="rId8"/>
    <p:sldId id="286" r:id="rId9"/>
    <p:sldId id="270" r:id="rId10"/>
    <p:sldId id="271" r:id="rId11"/>
    <p:sldId id="272" r:id="rId12"/>
    <p:sldId id="273" r:id="rId13"/>
    <p:sldId id="288" r:id="rId14"/>
    <p:sldId id="287"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313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67082" autoAdjust="0"/>
  </p:normalViewPr>
  <p:slideViewPr>
    <p:cSldViewPr snapToGrid="0">
      <p:cViewPr>
        <p:scale>
          <a:sx n="96" d="100"/>
          <a:sy n="96" d="100"/>
        </p:scale>
        <p:origin x="-178" y="2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remi\Documents\R&#233;mi\suivi%20concentr&#233;s%20-%20marge%20lait\VEILLON\Marge%20lait%20veillon%20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Calibri"/>
                <a:ea typeface="Calibri"/>
                <a:cs typeface="Calibri"/>
              </a:defRPr>
            </a:pPr>
            <a:r>
              <a:rPr lang="fr-FR"/>
              <a:t>Marge Lait / Concentrés</a:t>
            </a:r>
          </a:p>
          <a:p>
            <a:pPr>
              <a:defRPr sz="1800" b="1" i="0" u="none" strike="noStrike" baseline="0">
                <a:solidFill>
                  <a:srgbClr val="000000"/>
                </a:solidFill>
                <a:latin typeface="Calibri"/>
                <a:ea typeface="Calibri"/>
                <a:cs typeface="Calibri"/>
              </a:defRPr>
            </a:pPr>
            <a:r>
              <a:rPr lang="fr-FR"/>
              <a:t>€/1 000 L</a:t>
            </a:r>
          </a:p>
        </c:rich>
      </c:tx>
      <c:layout/>
      <c:overlay val="0"/>
    </c:title>
    <c:autoTitleDeleted val="0"/>
    <c:plotArea>
      <c:layout>
        <c:manualLayout>
          <c:layoutTarget val="inner"/>
          <c:xMode val="edge"/>
          <c:yMode val="edge"/>
          <c:x val="3.7546010973980366E-2"/>
          <c:y val="0.11710301837270341"/>
          <c:w val="0.96245398902601964"/>
          <c:h val="0.70684099714381388"/>
        </c:manualLayout>
      </c:layout>
      <c:barChart>
        <c:barDir val="col"/>
        <c:grouping val="clustered"/>
        <c:varyColors val="0"/>
        <c:ser>
          <c:idx val="0"/>
          <c:order val="0"/>
          <c:tx>
            <c:v>Magre Lait / Concentrés</c:v>
          </c:tx>
          <c:invertIfNegative val="0"/>
          <c:cat>
            <c:numRef>
              <c:f>Synthèse!$C$26:$N$26</c:f>
              <c:numCache>
                <c:formatCode>[$-40C]d\-mmm;@</c:formatCode>
                <c:ptCount val="12"/>
                <c:pt idx="0">
                  <c:v>42277</c:v>
                </c:pt>
                <c:pt idx="1">
                  <c:v>42308</c:v>
                </c:pt>
                <c:pt idx="2">
                  <c:v>42338</c:v>
                </c:pt>
                <c:pt idx="3">
                  <c:v>42369</c:v>
                </c:pt>
                <c:pt idx="4">
                  <c:v>42400</c:v>
                </c:pt>
                <c:pt idx="5">
                  <c:v>42429</c:v>
                </c:pt>
                <c:pt idx="6">
                  <c:v>42460</c:v>
                </c:pt>
                <c:pt idx="7">
                  <c:v>42490</c:v>
                </c:pt>
                <c:pt idx="8">
                  <c:v>42521</c:v>
                </c:pt>
                <c:pt idx="9">
                  <c:v>42551</c:v>
                </c:pt>
                <c:pt idx="10">
                  <c:v>42582</c:v>
                </c:pt>
                <c:pt idx="11">
                  <c:v>42613</c:v>
                </c:pt>
              </c:numCache>
            </c:numRef>
          </c:cat>
          <c:val>
            <c:numRef>
              <c:f>Synthèse!$C$29:$N$29</c:f>
              <c:numCache>
                <c:formatCode>0</c:formatCode>
                <c:ptCount val="12"/>
                <c:pt idx="0">
                  <c:v>439.13084864904442</c:v>
                </c:pt>
                <c:pt idx="1">
                  <c:v>582.56065107867198</c:v>
                </c:pt>
                <c:pt idx="2">
                  <c:v>629.34566649771932</c:v>
                </c:pt>
                <c:pt idx="3">
                  <c:v>518.39078100214613</c:v>
                </c:pt>
                <c:pt idx="4">
                  <c:v>427.44081287044878</c:v>
                </c:pt>
                <c:pt idx="5">
                  <c:v>233.04701873935255</c:v>
                </c:pt>
                <c:pt idx="6">
                  <c:v>479.80199870587387</c:v>
                </c:pt>
                <c:pt idx="7">
                  <c:v>433.19104934894409</c:v>
                </c:pt>
                <c:pt idx="8">
                  <c:v>405.90378006872851</c:v>
                </c:pt>
                <c:pt idx="9">
                  <c:v>465.68288835660445</c:v>
                </c:pt>
                <c:pt idx="10">
                  <c:v>473.2405248741959</c:v>
                </c:pt>
                <c:pt idx="11">
                  <c:v>406.3204290016896</c:v>
                </c:pt>
              </c:numCache>
            </c:numRef>
          </c:val>
        </c:ser>
        <c:ser>
          <c:idx val="1"/>
          <c:order val="1"/>
          <c:tx>
            <c:v>Charge concentrés</c:v>
          </c:tx>
          <c:invertIfNegative val="0"/>
          <c:cat>
            <c:numRef>
              <c:f>Synthèse!$C$26:$N$26</c:f>
              <c:numCache>
                <c:formatCode>[$-40C]d\-mmm;@</c:formatCode>
                <c:ptCount val="12"/>
                <c:pt idx="0">
                  <c:v>42277</c:v>
                </c:pt>
                <c:pt idx="1">
                  <c:v>42308</c:v>
                </c:pt>
                <c:pt idx="2">
                  <c:v>42338</c:v>
                </c:pt>
                <c:pt idx="3">
                  <c:v>42369</c:v>
                </c:pt>
                <c:pt idx="4">
                  <c:v>42400</c:v>
                </c:pt>
                <c:pt idx="5">
                  <c:v>42429</c:v>
                </c:pt>
                <c:pt idx="6">
                  <c:v>42460</c:v>
                </c:pt>
                <c:pt idx="7">
                  <c:v>42490</c:v>
                </c:pt>
                <c:pt idx="8">
                  <c:v>42521</c:v>
                </c:pt>
                <c:pt idx="9">
                  <c:v>42551</c:v>
                </c:pt>
                <c:pt idx="10">
                  <c:v>42582</c:v>
                </c:pt>
                <c:pt idx="11">
                  <c:v>42613</c:v>
                </c:pt>
              </c:numCache>
            </c:numRef>
          </c:cat>
          <c:val>
            <c:numRef>
              <c:f>Synthèse!$C$28:$N$28</c:f>
              <c:numCache>
                <c:formatCode>0</c:formatCode>
                <c:ptCount val="12"/>
                <c:pt idx="0">
                  <c:v>250.86915135095555</c:v>
                </c:pt>
                <c:pt idx="1">
                  <c:v>185.43934892132799</c:v>
                </c:pt>
                <c:pt idx="2">
                  <c:v>163.65433350228079</c:v>
                </c:pt>
                <c:pt idx="3">
                  <c:v>257.60921899785387</c:v>
                </c:pt>
                <c:pt idx="4">
                  <c:v>330.22218458933105</c:v>
                </c:pt>
                <c:pt idx="5">
                  <c:v>457.95298126064733</c:v>
                </c:pt>
                <c:pt idx="6">
                  <c:v>201.1980012941261</c:v>
                </c:pt>
                <c:pt idx="7">
                  <c:v>188.80895065105591</c:v>
                </c:pt>
                <c:pt idx="8">
                  <c:v>192.09621993127149</c:v>
                </c:pt>
                <c:pt idx="9">
                  <c:v>116.31711164339545</c:v>
                </c:pt>
                <c:pt idx="10">
                  <c:v>167.75947512580419</c:v>
                </c:pt>
                <c:pt idx="11">
                  <c:v>253.6795709983104</c:v>
                </c:pt>
              </c:numCache>
            </c:numRef>
          </c:val>
        </c:ser>
        <c:dLbls>
          <c:showLegendKey val="0"/>
          <c:showVal val="0"/>
          <c:showCatName val="0"/>
          <c:showSerName val="0"/>
          <c:showPercent val="0"/>
          <c:showBubbleSize val="0"/>
        </c:dLbls>
        <c:gapWidth val="75"/>
        <c:overlap val="-25"/>
        <c:axId val="168904576"/>
        <c:axId val="198771072"/>
      </c:barChart>
      <c:lineChart>
        <c:grouping val="standard"/>
        <c:varyColors val="0"/>
        <c:ser>
          <c:idx val="3"/>
          <c:order val="2"/>
          <c:tx>
            <c:strRef>
              <c:f>Synthèse!$J$34:$N$34</c:f>
              <c:strCache>
                <c:ptCount val="1"/>
                <c:pt idx="0">
                  <c:v>Objectif Marge Lait / Concentrés €/1000L</c:v>
                </c:pt>
              </c:strCache>
            </c:strRef>
          </c:tx>
          <c:marker>
            <c:symbol val="none"/>
          </c:marker>
          <c:dLbls>
            <c:dLbl>
              <c:idx val="11"/>
              <c:layout/>
              <c:spPr/>
              <c:txPr>
                <a:bodyPr/>
                <a:lstStyle/>
                <a:p>
                  <a:pPr>
                    <a:defRPr sz="1800" b="1"/>
                  </a:pPr>
                  <a:endParaRPr lang="fr-FR"/>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Synthèse!$C$26:$N$26</c:f>
              <c:numCache>
                <c:formatCode>[$-40C]d\-mmm;@</c:formatCode>
                <c:ptCount val="12"/>
                <c:pt idx="0">
                  <c:v>42277</c:v>
                </c:pt>
                <c:pt idx="1">
                  <c:v>42308</c:v>
                </c:pt>
                <c:pt idx="2">
                  <c:v>42338</c:v>
                </c:pt>
                <c:pt idx="3">
                  <c:v>42369</c:v>
                </c:pt>
                <c:pt idx="4">
                  <c:v>42400</c:v>
                </c:pt>
                <c:pt idx="5">
                  <c:v>42429</c:v>
                </c:pt>
                <c:pt idx="6">
                  <c:v>42460</c:v>
                </c:pt>
                <c:pt idx="7">
                  <c:v>42490</c:v>
                </c:pt>
                <c:pt idx="8">
                  <c:v>42521</c:v>
                </c:pt>
                <c:pt idx="9">
                  <c:v>42551</c:v>
                </c:pt>
                <c:pt idx="10">
                  <c:v>42582</c:v>
                </c:pt>
                <c:pt idx="11">
                  <c:v>42613</c:v>
                </c:pt>
              </c:numCache>
            </c:numRef>
          </c:cat>
          <c:val>
            <c:numRef>
              <c:f>Synthèse!$C$40:$N$40</c:f>
              <c:numCache>
                <c:formatCode>0</c:formatCode>
                <c:ptCount val="12"/>
                <c:pt idx="0">
                  <c:v>450</c:v>
                </c:pt>
                <c:pt idx="1">
                  <c:v>450</c:v>
                </c:pt>
                <c:pt idx="2">
                  <c:v>450</c:v>
                </c:pt>
                <c:pt idx="3">
                  <c:v>450</c:v>
                </c:pt>
                <c:pt idx="4">
                  <c:v>450</c:v>
                </c:pt>
                <c:pt idx="5">
                  <c:v>450</c:v>
                </c:pt>
                <c:pt idx="6">
                  <c:v>450</c:v>
                </c:pt>
                <c:pt idx="7">
                  <c:v>450</c:v>
                </c:pt>
                <c:pt idx="8">
                  <c:v>450</c:v>
                </c:pt>
                <c:pt idx="9">
                  <c:v>450</c:v>
                </c:pt>
                <c:pt idx="10">
                  <c:v>450</c:v>
                </c:pt>
                <c:pt idx="11">
                  <c:v>450</c:v>
                </c:pt>
              </c:numCache>
            </c:numRef>
          </c:val>
          <c:smooth val="0"/>
        </c:ser>
        <c:ser>
          <c:idx val="2"/>
          <c:order val="3"/>
          <c:tx>
            <c:strRef>
              <c:f>Synthèse!$E$34:$H$34</c:f>
              <c:strCache>
                <c:ptCount val="1"/>
                <c:pt idx="0">
                  <c:v>Objectif Charge concentrés €/1000L</c:v>
                </c:pt>
              </c:strCache>
            </c:strRef>
          </c:tx>
          <c:marker>
            <c:symbol val="none"/>
          </c:marker>
          <c:dLbls>
            <c:dLbl>
              <c:idx val="11"/>
              <c:layout/>
              <c:spPr/>
              <c:txPr>
                <a:bodyPr/>
                <a:lstStyle/>
                <a:p>
                  <a:pPr>
                    <a:defRPr sz="1800" b="1"/>
                  </a:pPr>
                  <a:endParaRPr lang="fr-FR"/>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Synthèse!$C$26:$N$26</c:f>
              <c:numCache>
                <c:formatCode>[$-40C]d\-mmm;@</c:formatCode>
                <c:ptCount val="12"/>
                <c:pt idx="0">
                  <c:v>42277</c:v>
                </c:pt>
                <c:pt idx="1">
                  <c:v>42308</c:v>
                </c:pt>
                <c:pt idx="2">
                  <c:v>42338</c:v>
                </c:pt>
                <c:pt idx="3">
                  <c:v>42369</c:v>
                </c:pt>
                <c:pt idx="4">
                  <c:v>42400</c:v>
                </c:pt>
                <c:pt idx="5">
                  <c:v>42429</c:v>
                </c:pt>
                <c:pt idx="6">
                  <c:v>42460</c:v>
                </c:pt>
                <c:pt idx="7">
                  <c:v>42490</c:v>
                </c:pt>
                <c:pt idx="8">
                  <c:v>42521</c:v>
                </c:pt>
                <c:pt idx="9">
                  <c:v>42551</c:v>
                </c:pt>
                <c:pt idx="10">
                  <c:v>42582</c:v>
                </c:pt>
                <c:pt idx="11">
                  <c:v>42613</c:v>
                </c:pt>
              </c:numCache>
            </c:numRef>
          </c:cat>
          <c:val>
            <c:numRef>
              <c:f>Synthèse!$C$39:$N$39</c:f>
              <c:numCache>
                <c:formatCode>0</c:formatCode>
                <c:ptCount val="12"/>
                <c:pt idx="0">
                  <c:v>162.3981085172135</c:v>
                </c:pt>
                <c:pt idx="1">
                  <c:v>162.3981085172135</c:v>
                </c:pt>
                <c:pt idx="2">
                  <c:v>162.3981085172135</c:v>
                </c:pt>
                <c:pt idx="3">
                  <c:v>162.3981085172135</c:v>
                </c:pt>
                <c:pt idx="4">
                  <c:v>162.3981085172135</c:v>
                </c:pt>
                <c:pt idx="5">
                  <c:v>162.3981085172135</c:v>
                </c:pt>
                <c:pt idx="6">
                  <c:v>162.3981085172135</c:v>
                </c:pt>
                <c:pt idx="7">
                  <c:v>162.3981085172135</c:v>
                </c:pt>
                <c:pt idx="8">
                  <c:v>162.3981085172135</c:v>
                </c:pt>
                <c:pt idx="9">
                  <c:v>162.3981085172135</c:v>
                </c:pt>
                <c:pt idx="10">
                  <c:v>162.3981085172135</c:v>
                </c:pt>
                <c:pt idx="11">
                  <c:v>162.3981085172135</c:v>
                </c:pt>
              </c:numCache>
            </c:numRef>
          </c:val>
          <c:smooth val="0"/>
        </c:ser>
        <c:ser>
          <c:idx val="4"/>
          <c:order val="4"/>
          <c:tx>
            <c:strRef>
              <c:f>Synthèse!$B$32</c:f>
              <c:strCache>
                <c:ptCount val="1"/>
                <c:pt idx="0">
                  <c:v>Cumul Marge Lait / Concentrés</c:v>
                </c:pt>
              </c:strCache>
            </c:strRef>
          </c:tx>
          <c:marker>
            <c:symbol val="none"/>
          </c:marker>
          <c:dLbls>
            <c:dLbl>
              <c:idx val="11"/>
              <c:layout>
                <c:manualLayout>
                  <c:x val="0"/>
                  <c:y val="-5.745357391200593E-2"/>
                </c:manualLayout>
              </c:layout>
              <c:spPr/>
              <c:txPr>
                <a:bodyPr/>
                <a:lstStyle/>
                <a:p>
                  <a:pPr>
                    <a:defRPr sz="1800" b="1"/>
                  </a:pPr>
                  <a:endParaRPr lang="fr-FR"/>
                </a:p>
              </c:tx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Synthèse!$C$26:$N$26</c:f>
              <c:numCache>
                <c:formatCode>[$-40C]d\-mmm;@</c:formatCode>
                <c:ptCount val="12"/>
                <c:pt idx="0">
                  <c:v>42277</c:v>
                </c:pt>
                <c:pt idx="1">
                  <c:v>42308</c:v>
                </c:pt>
                <c:pt idx="2">
                  <c:v>42338</c:v>
                </c:pt>
                <c:pt idx="3">
                  <c:v>42369</c:v>
                </c:pt>
                <c:pt idx="4">
                  <c:v>42400</c:v>
                </c:pt>
                <c:pt idx="5">
                  <c:v>42429</c:v>
                </c:pt>
                <c:pt idx="6">
                  <c:v>42460</c:v>
                </c:pt>
                <c:pt idx="7">
                  <c:v>42490</c:v>
                </c:pt>
                <c:pt idx="8">
                  <c:v>42521</c:v>
                </c:pt>
                <c:pt idx="9">
                  <c:v>42551</c:v>
                </c:pt>
                <c:pt idx="10">
                  <c:v>42582</c:v>
                </c:pt>
                <c:pt idx="11">
                  <c:v>42613</c:v>
                </c:pt>
              </c:numCache>
            </c:numRef>
          </c:cat>
          <c:val>
            <c:numRef>
              <c:f>Synthèse!$C$32:$N$32</c:f>
              <c:numCache>
                <c:formatCode>0</c:formatCode>
                <c:ptCount val="12"/>
                <c:pt idx="0">
                  <c:v>439.13084864904442</c:v>
                </c:pt>
                <c:pt idx="1">
                  <c:v>515.33731425237659</c:v>
                </c:pt>
                <c:pt idx="2">
                  <c:v>551.99783469150179</c:v>
                </c:pt>
                <c:pt idx="3">
                  <c:v>545.28669387146658</c:v>
                </c:pt>
                <c:pt idx="4">
                  <c:v>533.6053682938292</c:v>
                </c:pt>
                <c:pt idx="5">
                  <c:v>506.64596130925099</c:v>
                </c:pt>
                <c:pt idx="6">
                  <c:v>501.94063086791596</c:v>
                </c:pt>
                <c:pt idx="7">
                  <c:v>489.06940560694051</c:v>
                </c:pt>
                <c:pt idx="8">
                  <c:v>476.09749202479441</c:v>
                </c:pt>
                <c:pt idx="9">
                  <c:v>474.75500045184799</c:v>
                </c:pt>
                <c:pt idx="10">
                  <c:v>474.59488035989682</c:v>
                </c:pt>
                <c:pt idx="11">
                  <c:v>468.86125848241835</c:v>
                </c:pt>
              </c:numCache>
            </c:numRef>
          </c:val>
          <c:smooth val="0"/>
        </c:ser>
        <c:ser>
          <c:idx val="5"/>
          <c:order val="5"/>
          <c:tx>
            <c:strRef>
              <c:f>Synthèse!$B$31</c:f>
              <c:strCache>
                <c:ptCount val="1"/>
                <c:pt idx="0">
                  <c:v>Cumul Charge concentrés</c:v>
                </c:pt>
              </c:strCache>
            </c:strRef>
          </c:tx>
          <c:spPr>
            <a:ln>
              <a:solidFill>
                <a:srgbClr val="C00000"/>
              </a:solidFill>
            </a:ln>
          </c:spPr>
          <c:marker>
            <c:symbol val="none"/>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delete val="1"/>
              <c:extLst>
                <c:ext xmlns:c15="http://schemas.microsoft.com/office/drawing/2012/chart" uri="{CE6537A1-D6FC-4f65-9D91-7224C49458BB}"/>
              </c:extLst>
            </c:dLbl>
            <c:spPr>
              <a:noFill/>
              <a:ln>
                <a:noFill/>
              </a:ln>
              <a:effectLst/>
            </c:spPr>
            <c:txPr>
              <a:bodyPr/>
              <a:lstStyle/>
              <a:p>
                <a:pPr>
                  <a:defRPr sz="1900" b="1" i="0" baseline="0"/>
                </a:pPr>
                <a:endParaRPr lang="fr-F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Synthèse!$C$26:$N$26</c:f>
              <c:numCache>
                <c:formatCode>[$-40C]d\-mmm;@</c:formatCode>
                <c:ptCount val="12"/>
                <c:pt idx="0">
                  <c:v>42277</c:v>
                </c:pt>
                <c:pt idx="1">
                  <c:v>42308</c:v>
                </c:pt>
                <c:pt idx="2">
                  <c:v>42338</c:v>
                </c:pt>
                <c:pt idx="3">
                  <c:v>42369</c:v>
                </c:pt>
                <c:pt idx="4">
                  <c:v>42400</c:v>
                </c:pt>
                <c:pt idx="5">
                  <c:v>42429</c:v>
                </c:pt>
                <c:pt idx="6">
                  <c:v>42460</c:v>
                </c:pt>
                <c:pt idx="7">
                  <c:v>42490</c:v>
                </c:pt>
                <c:pt idx="8">
                  <c:v>42521</c:v>
                </c:pt>
                <c:pt idx="9">
                  <c:v>42551</c:v>
                </c:pt>
                <c:pt idx="10">
                  <c:v>42582</c:v>
                </c:pt>
                <c:pt idx="11">
                  <c:v>42613</c:v>
                </c:pt>
              </c:numCache>
            </c:numRef>
          </c:cat>
          <c:val>
            <c:numRef>
              <c:f>Synthèse!$C$31:$N$31</c:f>
              <c:numCache>
                <c:formatCode>0</c:formatCode>
                <c:ptCount val="12"/>
                <c:pt idx="0">
                  <c:v>250.86915135095555</c:v>
                </c:pt>
                <c:pt idx="1">
                  <c:v>216.10528844503929</c:v>
                </c:pt>
                <c:pt idx="2">
                  <c:v>199.23916181606518</c:v>
                </c:pt>
                <c:pt idx="3">
                  <c:v>210.89533605381334</c:v>
                </c:pt>
                <c:pt idx="4">
                  <c:v>222.72346068622844</c:v>
                </c:pt>
                <c:pt idx="5">
                  <c:v>243.82301885639194</c:v>
                </c:pt>
                <c:pt idx="6">
                  <c:v>236.35151415861174</c:v>
                </c:pt>
                <c:pt idx="7">
                  <c:v>227.45064478792159</c:v>
                </c:pt>
                <c:pt idx="8">
                  <c:v>221.9361724200534</c:v>
                </c:pt>
                <c:pt idx="9">
                  <c:v>208.32137693165041</c:v>
                </c:pt>
                <c:pt idx="10">
                  <c:v>204.03291197209182</c:v>
                </c:pt>
                <c:pt idx="11">
                  <c:v>208.20219000616902</c:v>
                </c:pt>
              </c:numCache>
            </c:numRef>
          </c:val>
          <c:smooth val="0"/>
        </c:ser>
        <c:dLbls>
          <c:showLegendKey val="0"/>
          <c:showVal val="0"/>
          <c:showCatName val="0"/>
          <c:showSerName val="0"/>
          <c:showPercent val="0"/>
          <c:showBubbleSize val="0"/>
        </c:dLbls>
        <c:marker val="1"/>
        <c:smooth val="0"/>
        <c:axId val="168904576"/>
        <c:axId val="198771072"/>
      </c:lineChart>
      <c:dateAx>
        <c:axId val="168904576"/>
        <c:scaling>
          <c:orientation val="minMax"/>
        </c:scaling>
        <c:delete val="0"/>
        <c:axPos val="b"/>
        <c:numFmt formatCode="[$-40C]d\-mmm;@" sourceLinked="0"/>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198771072"/>
        <c:crosses val="autoZero"/>
        <c:auto val="1"/>
        <c:lblOffset val="100"/>
        <c:baseTimeUnit val="months"/>
      </c:dateAx>
      <c:valAx>
        <c:axId val="198771072"/>
        <c:scaling>
          <c:orientation val="minMax"/>
          <c:max val="700"/>
          <c:min val="-50"/>
        </c:scaling>
        <c:delete val="0"/>
        <c:axPos val="l"/>
        <c:majorGridlines/>
        <c:numFmt formatCode="0" sourceLinked="1"/>
        <c:majorTickMark val="none"/>
        <c:minorTickMark val="none"/>
        <c:tickLblPos val="nextTo"/>
        <c:spPr>
          <a:ln w="9525">
            <a:noFill/>
          </a:ln>
        </c:spPr>
        <c:txPr>
          <a:bodyPr rot="0" vert="horz"/>
          <a:lstStyle/>
          <a:p>
            <a:pPr>
              <a:defRPr sz="1000" b="0" i="0" u="none" strike="noStrike" baseline="0">
                <a:solidFill>
                  <a:srgbClr val="000000"/>
                </a:solidFill>
                <a:latin typeface="Calibri"/>
                <a:ea typeface="Calibri"/>
                <a:cs typeface="Calibri"/>
              </a:defRPr>
            </a:pPr>
            <a:endParaRPr lang="fr-FR"/>
          </a:p>
        </c:txPr>
        <c:crossAx val="168904576"/>
        <c:crosses val="autoZero"/>
        <c:crossBetween val="between"/>
      </c:valAx>
    </c:plotArea>
    <c:legend>
      <c:legendPos val="b"/>
      <c:layout>
        <c:manualLayout>
          <c:xMode val="edge"/>
          <c:yMode val="edge"/>
          <c:x val="0.13651635539842186"/>
          <c:y val="0.84079577151597207"/>
          <c:w val="0.7302126224155302"/>
          <c:h val="0.15920422848402799"/>
        </c:manualLayout>
      </c:layout>
      <c:overlay val="0"/>
      <c:txPr>
        <a:bodyPr/>
        <a:lstStyle/>
        <a:p>
          <a:pPr>
            <a:defRPr sz="1200" b="0" i="0" u="none" strike="noStrike" baseline="0">
              <a:solidFill>
                <a:srgbClr val="000000"/>
              </a:solidFill>
              <a:latin typeface="Calibri"/>
              <a:ea typeface="Calibri"/>
              <a:cs typeface="Calibri"/>
            </a:defRPr>
          </a:pPr>
          <a:endParaRPr lang="fr-FR"/>
        </a:p>
      </c:txPr>
    </c:legend>
    <c:plotVisOnly val="1"/>
    <c:dispBlanksAs val="zero"/>
    <c:showDLblsOverMax val="0"/>
  </c:chart>
  <c:spPr>
    <a:solidFill>
      <a:schemeClr val="bg1"/>
    </a:solidFill>
  </c:spPr>
  <c:txPr>
    <a:bodyPr/>
    <a:lstStyle/>
    <a:p>
      <a:pPr>
        <a:defRPr sz="1000" b="0" i="0" u="none" strike="noStrike" baseline="0">
          <a:solidFill>
            <a:srgbClr val="000000"/>
          </a:solidFill>
          <a:latin typeface="Calibri"/>
          <a:ea typeface="Calibri"/>
          <a:cs typeface="Calibri"/>
        </a:defRPr>
      </a:pPr>
      <a:endParaRPr lang="fr-FR"/>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0.01965</cdr:x>
      <cdr:y>0.02302</cdr:y>
    </cdr:from>
    <cdr:to>
      <cdr:x>0.19792</cdr:x>
      <cdr:y>0.08486</cdr:y>
    </cdr:to>
    <cdr:sp macro="" textlink="">
      <cdr:nvSpPr>
        <cdr:cNvPr id="2" name="ZoneTexte 1"/>
        <cdr:cNvSpPr txBox="1"/>
      </cdr:nvSpPr>
      <cdr:spPr>
        <a:xfrm xmlns:a="http://schemas.openxmlformats.org/drawingml/2006/main">
          <a:off x="135836" y="97662"/>
          <a:ext cx="1232315" cy="26237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fr-FR" sz="1600" dirty="0"/>
            <a:t>€ / 1 000 litres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2850F5-BD1F-4BC3-AB3E-A24047E4CC0B}" type="datetimeFigureOut">
              <a:rPr lang="fr-FR" smtClean="0"/>
              <a:t>23/11/2020</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A946E0-AF18-4CA4-9AA4-E00AE627CA83}" type="slidenum">
              <a:rPr lang="fr-FR" smtClean="0"/>
              <a:t>‹N°›</a:t>
            </a:fld>
            <a:endParaRPr lang="fr-FR"/>
          </a:p>
        </p:txBody>
      </p:sp>
    </p:spTree>
    <p:extLst>
      <p:ext uri="{BB962C8B-B14F-4D97-AF65-F5344CB8AC3E}">
        <p14:creationId xmlns:p14="http://schemas.microsoft.com/office/powerpoint/2010/main" val="2220579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commencer, lorsque nous parlons de lactation longue de quoi parlons </a:t>
            </a:r>
            <a:r>
              <a:rPr lang="fr-FR" smtClean="0"/>
              <a:t>nous vraiment ?</a:t>
            </a:r>
            <a:endParaRPr lang="fr-FR" dirty="0"/>
          </a:p>
        </p:txBody>
      </p:sp>
      <p:sp>
        <p:nvSpPr>
          <p:cNvPr id="4" name="Espace réservé du numéro de diapositive 3"/>
          <p:cNvSpPr>
            <a:spLocks noGrp="1"/>
          </p:cNvSpPr>
          <p:nvPr>
            <p:ph type="sldNum" sz="quarter" idx="10"/>
          </p:nvPr>
        </p:nvSpPr>
        <p:spPr/>
        <p:txBody>
          <a:bodyPr/>
          <a:lstStyle/>
          <a:p>
            <a:fld id="{4FA946E0-AF18-4CA4-9AA4-E00AE627CA83}" type="slidenum">
              <a:rPr lang="fr-FR" smtClean="0"/>
              <a:t>3</a:t>
            </a:fld>
            <a:endParaRPr lang="fr-FR"/>
          </a:p>
        </p:txBody>
      </p:sp>
    </p:spTree>
    <p:extLst>
      <p:ext uri="{BB962C8B-B14F-4D97-AF65-F5344CB8AC3E}">
        <p14:creationId xmlns:p14="http://schemas.microsoft.com/office/powerpoint/2010/main" val="3817669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314FB42-FD3F-43EE-A73D-D797E62E11F3}" type="slidenum">
              <a:rPr lang="fr-FR" smtClean="0"/>
              <a:t>15</a:t>
            </a:fld>
            <a:endParaRPr lang="fr-FR"/>
          </a:p>
        </p:txBody>
      </p:sp>
    </p:spTree>
    <p:extLst>
      <p:ext uri="{BB962C8B-B14F-4D97-AF65-F5344CB8AC3E}">
        <p14:creationId xmlns:p14="http://schemas.microsoft.com/office/powerpoint/2010/main" val="2985681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A946E0-AF18-4CA4-9AA4-E00AE627CA83}" type="slidenum">
              <a:rPr lang="fr-FR" smtClean="0"/>
              <a:t>16</a:t>
            </a:fld>
            <a:endParaRPr lang="fr-FR"/>
          </a:p>
        </p:txBody>
      </p:sp>
    </p:spTree>
    <p:extLst>
      <p:ext uri="{BB962C8B-B14F-4D97-AF65-F5344CB8AC3E}">
        <p14:creationId xmlns:p14="http://schemas.microsoft.com/office/powerpoint/2010/main" val="1569609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A946E0-AF18-4CA4-9AA4-E00AE627CA83}" type="slidenum">
              <a:rPr lang="fr-FR" smtClean="0"/>
              <a:t>19</a:t>
            </a:fld>
            <a:endParaRPr lang="fr-FR"/>
          </a:p>
        </p:txBody>
      </p:sp>
    </p:spTree>
    <p:extLst>
      <p:ext uri="{BB962C8B-B14F-4D97-AF65-F5344CB8AC3E}">
        <p14:creationId xmlns:p14="http://schemas.microsoft.com/office/powerpoint/2010/main" val="131372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Avez-vous des questions</a:t>
            </a:r>
            <a:r>
              <a:rPr lang="fr-FR" baseline="0" dirty="0" smtClean="0"/>
              <a:t> ?</a:t>
            </a:r>
            <a:endParaRPr lang="fr-FR" dirty="0"/>
          </a:p>
        </p:txBody>
      </p:sp>
      <p:sp>
        <p:nvSpPr>
          <p:cNvPr id="4" name="Espace réservé du numéro de diapositive 3"/>
          <p:cNvSpPr>
            <a:spLocks noGrp="1"/>
          </p:cNvSpPr>
          <p:nvPr>
            <p:ph type="sldNum" sz="quarter" idx="10"/>
          </p:nvPr>
        </p:nvSpPr>
        <p:spPr/>
        <p:txBody>
          <a:bodyPr/>
          <a:lstStyle/>
          <a:p>
            <a:fld id="{4FA946E0-AF18-4CA4-9AA4-E00AE627CA83}" type="slidenum">
              <a:rPr lang="fr-FR" smtClean="0"/>
              <a:t>20</a:t>
            </a:fld>
            <a:endParaRPr lang="fr-FR"/>
          </a:p>
        </p:txBody>
      </p:sp>
    </p:spTree>
    <p:extLst>
      <p:ext uri="{BB962C8B-B14F-4D97-AF65-F5344CB8AC3E}">
        <p14:creationId xmlns:p14="http://schemas.microsoft.com/office/powerpoint/2010/main" val="3752554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314FB42-FD3F-43EE-A73D-D797E62E11F3}" type="slidenum">
              <a:rPr lang="fr-FR" smtClean="0"/>
              <a:t>4</a:t>
            </a:fld>
            <a:endParaRPr lang="fr-FR"/>
          </a:p>
        </p:txBody>
      </p:sp>
    </p:spTree>
    <p:extLst>
      <p:ext uri="{BB962C8B-B14F-4D97-AF65-F5344CB8AC3E}">
        <p14:creationId xmlns:p14="http://schemas.microsoft.com/office/powerpoint/2010/main" val="2144953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Pas remis à la reproduction mais de manière volontaire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Cette pratique de lactations longues choisies Exemple de primipares</a:t>
            </a:r>
            <a:r>
              <a:rPr lang="fr-FR" baseline="0" dirty="0" smtClean="0"/>
              <a:t> nées en f</a:t>
            </a:r>
            <a:r>
              <a:rPr lang="fr-FR" dirty="0" smtClean="0"/>
              <a:t>évrier </a:t>
            </a:r>
            <a:r>
              <a:rPr lang="fr-FR" dirty="0" smtClean="0">
                <a:sym typeface="Wingdings" panose="05000000000000000000" pitchFamily="2" charset="2"/>
              </a:rPr>
              <a:t>qui mettent bas en avril/</a:t>
            </a:r>
            <a:r>
              <a:rPr lang="fr-FR" baseline="0" dirty="0" smtClean="0">
                <a:sym typeface="Wingdings" panose="05000000000000000000" pitchFamily="2" charset="2"/>
              </a:rPr>
              <a:t> mai  si on les remet à la </a:t>
            </a:r>
            <a:r>
              <a:rPr lang="fr-FR" baseline="0" dirty="0" err="1" smtClean="0">
                <a:sym typeface="Wingdings" panose="05000000000000000000" pitchFamily="2" charset="2"/>
              </a:rPr>
              <a:t>repro</a:t>
            </a:r>
            <a:r>
              <a:rPr lang="fr-FR" baseline="0" dirty="0" smtClean="0">
                <a:sym typeface="Wingdings" panose="05000000000000000000" pitchFamily="2" charset="2"/>
              </a:rPr>
              <a:t> en février elles vont être difficile à tarir, ça va écourter leur lactations, les mettre en lactations longues permettra donc d’éviter ceci et également de les aider à  terminer leur croissance non terminées en première année manque d’état)</a:t>
            </a:r>
          </a:p>
          <a:p>
            <a:r>
              <a:rPr lang="fr-FR" dirty="0" smtClean="0"/>
              <a:t>Un autre exemple de motivation</a:t>
            </a:r>
            <a:r>
              <a:rPr lang="fr-FR" baseline="0" dirty="0" smtClean="0"/>
              <a:t> à la LL est le fait qu’elle peut permettre d’ajuster</a:t>
            </a:r>
            <a:endParaRPr lang="fr-FR" dirty="0" smtClean="0"/>
          </a:p>
          <a:p>
            <a:r>
              <a:rPr lang="fr-FR" baseline="0" dirty="0" smtClean="0">
                <a:sym typeface="Wingdings" panose="05000000000000000000" pitchFamily="2" charset="2"/>
              </a:rPr>
              <a:t>faire plus de lait et plus régulièrement =&gt; couvrir les charges de l’année, avoir du lait d’hiver pour les éleveurs saisonnés </a:t>
            </a:r>
            <a:endParaRPr lang="fr-FR" dirty="0"/>
          </a:p>
        </p:txBody>
      </p:sp>
      <p:sp>
        <p:nvSpPr>
          <p:cNvPr id="4" name="Espace réservé du numéro de diapositive 3"/>
          <p:cNvSpPr>
            <a:spLocks noGrp="1"/>
          </p:cNvSpPr>
          <p:nvPr>
            <p:ph type="sldNum" sz="quarter" idx="10"/>
          </p:nvPr>
        </p:nvSpPr>
        <p:spPr/>
        <p:txBody>
          <a:bodyPr/>
          <a:lstStyle/>
          <a:p>
            <a:fld id="{D314FB42-FD3F-43EE-A73D-D797E62E11F3}" type="slidenum">
              <a:rPr lang="fr-FR" smtClean="0"/>
              <a:t>5</a:t>
            </a:fld>
            <a:endParaRPr lang="fr-FR"/>
          </a:p>
        </p:txBody>
      </p:sp>
    </p:spTree>
    <p:extLst>
      <p:ext uri="{BB962C8B-B14F-4D97-AF65-F5344CB8AC3E}">
        <p14:creationId xmlns:p14="http://schemas.microsoft.com/office/powerpoint/2010/main" val="3141990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Les lactations longues sont donc gérées différemment du reste du troupeau ce qui explique les différences de conduite par rapport à des troupeaux ne mettant pas en place cette pratique mais il y a également des différences concernant la production qui sont observées </a:t>
            </a:r>
          </a:p>
          <a:p>
            <a:r>
              <a:rPr lang="fr-FR" baseline="0" dirty="0" smtClean="0"/>
              <a:t>Pour illustrer les caractéristiques des troupeaux en LL</a:t>
            </a:r>
          </a:p>
          <a:p>
            <a:r>
              <a:rPr lang="fr-FR" baseline="0" dirty="0" smtClean="0"/>
              <a:t>Tableau séparé en 3 colonnes </a:t>
            </a:r>
            <a:r>
              <a:rPr lang="fr-FR" baseline="0" dirty="0" smtClean="0">
                <a:sym typeface="Wingdings" panose="05000000000000000000" pitchFamily="2" charset="2"/>
              </a:rPr>
              <a:t> la 1</a:t>
            </a:r>
            <a:r>
              <a:rPr lang="fr-FR" baseline="30000" dirty="0" smtClean="0">
                <a:sym typeface="Wingdings" panose="05000000000000000000" pitchFamily="2" charset="2"/>
              </a:rPr>
              <a:t>ère</a:t>
            </a:r>
            <a:r>
              <a:rPr lang="fr-FR" baseline="0" dirty="0" smtClean="0">
                <a:sym typeface="Wingdings" panose="05000000000000000000" pitchFamily="2" charset="2"/>
              </a:rPr>
              <a:t> avec les troupeaux qui ont moins de 5% de LL (dans ce cas on considère que l’intégralité du troupeau est taries, il n’y a pas de choix de LL), au centre la moyenne des adhérents EILYPS et pour finir la dernière colonne avec les troupeaux présentant plus de 30% de LL donc les troupeaux qui ont choisis de faire des LL (parce que si moins de 30% ça peut être lié à des échecs de </a:t>
            </a:r>
            <a:r>
              <a:rPr lang="fr-FR" baseline="0" dirty="0" err="1" smtClean="0">
                <a:sym typeface="Wingdings" panose="05000000000000000000" pitchFamily="2" charset="2"/>
              </a:rPr>
              <a:t>repro</a:t>
            </a:r>
            <a:r>
              <a:rPr lang="fr-FR" baseline="0" dirty="0" smtClean="0">
                <a:sym typeface="Wingdings" panose="05000000000000000000" pitchFamily="2" charset="2"/>
              </a:rPr>
              <a:t>)</a:t>
            </a:r>
          </a:p>
          <a:p>
            <a:endParaRPr lang="fr-FR" baseline="0" dirty="0" smtClean="0">
              <a:sym typeface="Wingdings" panose="05000000000000000000" pitchFamily="2" charset="2"/>
            </a:endParaRPr>
          </a:p>
          <a:p>
            <a:pPr marL="171450" indent="-171450">
              <a:buFont typeface="Arial" panose="020B0604020202020204" pitchFamily="34" charset="0"/>
              <a:buChar char="•"/>
            </a:pPr>
            <a:r>
              <a:rPr lang="fr-FR" baseline="0" dirty="0" smtClean="0">
                <a:sym typeface="Wingdings" panose="05000000000000000000" pitchFamily="2" charset="2"/>
              </a:rPr>
              <a:t>Les élevages qui ont mis en place des LL présentent en moyenne 50% de leur troupeau en LL</a:t>
            </a:r>
          </a:p>
          <a:p>
            <a:pPr marL="171450" indent="-171450">
              <a:buFont typeface="Arial" panose="020B0604020202020204" pitchFamily="34" charset="0"/>
              <a:buChar char="•"/>
            </a:pPr>
            <a:r>
              <a:rPr lang="fr-FR" baseline="0" dirty="0" smtClean="0">
                <a:sym typeface="Wingdings" panose="05000000000000000000" pitchFamily="2" charset="2"/>
              </a:rPr>
              <a:t>L’âge moyen du troupeau dans lequel cette pratique est mise en place est plus important que pour la moyenne des adhérents Eilyps ce qui s’explique par le fait que les chèvres sont choisies sur leur persistance laitière et donc le but est de les garder le plus longtemps possibles sur l’exploitation ou encore par le fait qu’il n’y a pas de MB qui est </a:t>
            </a:r>
            <a:r>
              <a:rPr lang="fr-FR" baseline="0" dirty="0" err="1" smtClean="0">
                <a:sym typeface="Wingdings" panose="05000000000000000000" pitchFamily="2" charset="2"/>
              </a:rPr>
              <a:t>fatiguante</a:t>
            </a:r>
            <a:r>
              <a:rPr lang="fr-FR" baseline="0" dirty="0" smtClean="0">
                <a:sym typeface="Wingdings" panose="05000000000000000000" pitchFamily="2" charset="2"/>
              </a:rPr>
              <a:t> pour la chèvre</a:t>
            </a:r>
          </a:p>
          <a:p>
            <a:pPr marL="171450" indent="-171450">
              <a:buFont typeface="Arial" panose="020B0604020202020204" pitchFamily="34" charset="0"/>
              <a:buChar char="•"/>
            </a:pPr>
            <a:r>
              <a:rPr lang="fr-FR" baseline="0" dirty="0" smtClean="0">
                <a:sym typeface="Wingdings" panose="05000000000000000000" pitchFamily="2" charset="2"/>
              </a:rPr>
              <a:t>Le % de renouvellement est quant à lui plus faible, en effet dans un troupeau en conduite classique les chèvres vides sont réformées, on réforme donc en principe moins dans un troupeau en lactation longue, mais attention il faut néanmoins que le taux de renouvellement soit suffisant c’est donc un point de vigilance !</a:t>
            </a:r>
          </a:p>
          <a:p>
            <a:pPr marL="171450" indent="-171450">
              <a:buFont typeface="Arial" panose="020B0604020202020204" pitchFamily="34" charset="0"/>
              <a:buChar char="•"/>
            </a:pPr>
            <a:r>
              <a:rPr lang="fr-FR" baseline="0" dirty="0" smtClean="0">
                <a:sym typeface="Wingdings" panose="05000000000000000000" pitchFamily="2" charset="2"/>
              </a:rPr>
              <a:t>Concernant le % de jours sans production: celui-ci est plus faible pour les troupeaux avec LL ce qui s’explique par le fait qu’il n’y a pas de tarissement pour la moitié des chèvres </a:t>
            </a:r>
          </a:p>
          <a:p>
            <a:pPr marL="171450" indent="-171450">
              <a:buFont typeface="Arial" panose="020B0604020202020204" pitchFamily="34" charset="0"/>
              <a:buChar char="•"/>
            </a:pPr>
            <a:r>
              <a:rPr lang="fr-FR" baseline="0" dirty="0" smtClean="0">
                <a:sym typeface="Wingdings" panose="05000000000000000000" pitchFamily="2" charset="2"/>
              </a:rPr>
              <a:t>Pour la production: les chèvres des troupeaux en LL produisent en moyenne plus de lait que la moyenne des adhérents Eilyps (+9%) et les taux sont meilleurs ce qui expliquent une matière utile produite qui est plus intéressante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smtClean="0">
                <a:sym typeface="Wingdings" panose="05000000000000000000" pitchFamily="2" charset="2"/>
              </a:rPr>
              <a:t>Cependant dans ces types de troupeau le % de chèvres gravement infectées, c’est-à-dire, le % de chèvres présentant plus de 3 comptages cellulaires &gt; 2 millions de cellules est plus élevés, en effet on se prive d’un moyen de gérer les cellules en supprimant le tarissement</a:t>
            </a:r>
          </a:p>
        </p:txBody>
      </p:sp>
      <p:sp>
        <p:nvSpPr>
          <p:cNvPr id="4" name="Espace réservé du numéro de diapositive 3"/>
          <p:cNvSpPr>
            <a:spLocks noGrp="1"/>
          </p:cNvSpPr>
          <p:nvPr>
            <p:ph type="sldNum" sz="quarter" idx="10"/>
          </p:nvPr>
        </p:nvSpPr>
        <p:spPr/>
        <p:txBody>
          <a:bodyPr/>
          <a:lstStyle/>
          <a:p>
            <a:fld id="{4FA946E0-AF18-4CA4-9AA4-E00AE627CA83}" type="slidenum">
              <a:rPr lang="fr-FR" smtClean="0"/>
              <a:t>6</a:t>
            </a:fld>
            <a:endParaRPr lang="fr-FR"/>
          </a:p>
        </p:txBody>
      </p:sp>
    </p:spTree>
    <p:extLst>
      <p:ext uri="{BB962C8B-B14F-4D97-AF65-F5344CB8AC3E}">
        <p14:creationId xmlns:p14="http://schemas.microsoft.com/office/powerpoint/2010/main" val="970528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Les lactations longues sont donc gérées différemment du reste du troupeau ce qui explique les différences de conduite par rapport à des troupeaux ne mettant pas en place cette pratique mais il y a également des différences concernant la production qui sont observées </a:t>
            </a:r>
          </a:p>
          <a:p>
            <a:r>
              <a:rPr lang="fr-FR" baseline="0" dirty="0" smtClean="0"/>
              <a:t>Pour illustrer les caractéristiques des troupeaux en LL</a:t>
            </a:r>
          </a:p>
          <a:p>
            <a:r>
              <a:rPr lang="fr-FR" baseline="0" dirty="0" smtClean="0"/>
              <a:t>Tableau séparé en 3 colonnes </a:t>
            </a:r>
            <a:r>
              <a:rPr lang="fr-FR" baseline="0" dirty="0" smtClean="0">
                <a:sym typeface="Wingdings" panose="05000000000000000000" pitchFamily="2" charset="2"/>
              </a:rPr>
              <a:t> la 1</a:t>
            </a:r>
            <a:r>
              <a:rPr lang="fr-FR" baseline="30000" dirty="0" smtClean="0">
                <a:sym typeface="Wingdings" panose="05000000000000000000" pitchFamily="2" charset="2"/>
              </a:rPr>
              <a:t>ère</a:t>
            </a:r>
            <a:r>
              <a:rPr lang="fr-FR" baseline="0" dirty="0" smtClean="0">
                <a:sym typeface="Wingdings" panose="05000000000000000000" pitchFamily="2" charset="2"/>
              </a:rPr>
              <a:t> avec les troupeaux qui ont moins de 5% de LL (dans ce cas on considère que l’intégralité du troupeau est taries, il n’y a pas de choix de LL), au centre la moyenne des adhérents EILYPS et pour finir la dernière colonne avec les troupeaux présentant plus de 30% de LL donc les troupeaux qui ont choisis de faire des LL (parce que si moins de 30% ça peut être lié à des échecs de </a:t>
            </a:r>
            <a:r>
              <a:rPr lang="fr-FR" baseline="0" dirty="0" err="1" smtClean="0">
                <a:sym typeface="Wingdings" panose="05000000000000000000" pitchFamily="2" charset="2"/>
              </a:rPr>
              <a:t>repro</a:t>
            </a:r>
            <a:r>
              <a:rPr lang="fr-FR" baseline="0" dirty="0" smtClean="0">
                <a:sym typeface="Wingdings" panose="05000000000000000000" pitchFamily="2" charset="2"/>
              </a:rPr>
              <a:t>)</a:t>
            </a:r>
          </a:p>
          <a:p>
            <a:endParaRPr lang="fr-FR" baseline="0" dirty="0" smtClean="0">
              <a:sym typeface="Wingdings" panose="05000000000000000000" pitchFamily="2" charset="2"/>
            </a:endParaRPr>
          </a:p>
          <a:p>
            <a:pPr marL="171450" indent="-171450">
              <a:buFont typeface="Arial" panose="020B0604020202020204" pitchFamily="34" charset="0"/>
              <a:buChar char="•"/>
            </a:pPr>
            <a:r>
              <a:rPr lang="fr-FR" baseline="0" dirty="0" smtClean="0">
                <a:sym typeface="Wingdings" panose="05000000000000000000" pitchFamily="2" charset="2"/>
              </a:rPr>
              <a:t>Les élevages qui ont mis en place des LL présentent en moyenne 50% de leur troupeau en LL</a:t>
            </a:r>
          </a:p>
          <a:p>
            <a:pPr marL="171450" indent="-171450">
              <a:buFont typeface="Arial" panose="020B0604020202020204" pitchFamily="34" charset="0"/>
              <a:buChar char="•"/>
            </a:pPr>
            <a:r>
              <a:rPr lang="fr-FR" baseline="0" dirty="0" smtClean="0">
                <a:sym typeface="Wingdings" panose="05000000000000000000" pitchFamily="2" charset="2"/>
              </a:rPr>
              <a:t>L’âge moyen du troupeau dans lequel cette pratique est mise en place est plus important que pour la moyenne des adhérents Eilyps ce qui s’explique par le fait que les chèvres sont choisies sur leur persistance laitière et donc le but est de les garder le plus longtemps possibles sur l’exploitation ou encore par le fait qu’il n’y a pas de MB qui est </a:t>
            </a:r>
            <a:r>
              <a:rPr lang="fr-FR" baseline="0" dirty="0" err="1" smtClean="0">
                <a:sym typeface="Wingdings" panose="05000000000000000000" pitchFamily="2" charset="2"/>
              </a:rPr>
              <a:t>fatiguante</a:t>
            </a:r>
            <a:r>
              <a:rPr lang="fr-FR" baseline="0" dirty="0" smtClean="0">
                <a:sym typeface="Wingdings" panose="05000000000000000000" pitchFamily="2" charset="2"/>
              </a:rPr>
              <a:t> pour la chèvre</a:t>
            </a:r>
          </a:p>
          <a:p>
            <a:pPr marL="171450" indent="-171450">
              <a:buFont typeface="Arial" panose="020B0604020202020204" pitchFamily="34" charset="0"/>
              <a:buChar char="•"/>
            </a:pPr>
            <a:r>
              <a:rPr lang="fr-FR" baseline="0" dirty="0" smtClean="0">
                <a:sym typeface="Wingdings" panose="05000000000000000000" pitchFamily="2" charset="2"/>
              </a:rPr>
              <a:t>Le % de renouvellement est quant à lui plus faible, en effet dans un troupeau en conduite classique les chèvres vides sont réformées, on réforme donc en principe moins dans un troupeau en lactation longue, mais attention il faut néanmoins que le taux de renouvellement soit suffisant c’est donc un point de vigilance !</a:t>
            </a:r>
          </a:p>
          <a:p>
            <a:pPr marL="171450" indent="-171450">
              <a:buFont typeface="Arial" panose="020B0604020202020204" pitchFamily="34" charset="0"/>
              <a:buChar char="•"/>
            </a:pPr>
            <a:r>
              <a:rPr lang="fr-FR" baseline="0" dirty="0" smtClean="0">
                <a:sym typeface="Wingdings" panose="05000000000000000000" pitchFamily="2" charset="2"/>
              </a:rPr>
              <a:t>Concernant le % de jours sans production: celui-ci est plus faible pour les troupeaux avec LL ce qui s’explique par le fait qu’il n’y a pas de tarissement pour la moitié des chèvres </a:t>
            </a:r>
          </a:p>
          <a:p>
            <a:pPr marL="171450" indent="-171450">
              <a:buFont typeface="Arial" panose="020B0604020202020204" pitchFamily="34" charset="0"/>
              <a:buChar char="•"/>
            </a:pPr>
            <a:r>
              <a:rPr lang="fr-FR" baseline="0" dirty="0" smtClean="0">
                <a:sym typeface="Wingdings" panose="05000000000000000000" pitchFamily="2" charset="2"/>
              </a:rPr>
              <a:t>Pour la production: les chèvres des troupeaux en LL produisent en moyenne plus de lait que la moyenne des adhérents Eilyps (+9%) et les taux sont meilleurs ce qui expliquent une matière utile produite qui est plus intéressante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smtClean="0">
                <a:sym typeface="Wingdings" panose="05000000000000000000" pitchFamily="2" charset="2"/>
              </a:rPr>
              <a:t>Cependant dans ces types de troupeau le % de chèvres gravement infectées, c’est-à-dire, le % de chèvres présentant plus de 3 comptages cellulaires &gt; 2 millions de cellules est plus élevés, en effet on se prive d’un moyen de gérer les cellules en supprimant le tarissement</a:t>
            </a:r>
          </a:p>
        </p:txBody>
      </p:sp>
      <p:sp>
        <p:nvSpPr>
          <p:cNvPr id="4" name="Espace réservé du numéro de diapositive 3"/>
          <p:cNvSpPr>
            <a:spLocks noGrp="1"/>
          </p:cNvSpPr>
          <p:nvPr>
            <p:ph type="sldNum" sz="quarter" idx="10"/>
          </p:nvPr>
        </p:nvSpPr>
        <p:spPr/>
        <p:txBody>
          <a:bodyPr/>
          <a:lstStyle/>
          <a:p>
            <a:fld id="{4FA946E0-AF18-4CA4-9AA4-E00AE627CA83}" type="slidenum">
              <a:rPr lang="fr-FR" smtClean="0"/>
              <a:t>7</a:t>
            </a:fld>
            <a:endParaRPr lang="fr-FR"/>
          </a:p>
        </p:txBody>
      </p:sp>
    </p:spTree>
    <p:extLst>
      <p:ext uri="{BB962C8B-B14F-4D97-AF65-F5344CB8AC3E}">
        <p14:creationId xmlns:p14="http://schemas.microsoft.com/office/powerpoint/2010/main" val="2306121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Les lactations longues sont donc gérées différemment du reste du troupeau ce qui explique les différences de conduite par rapport à des troupeaux ne mettant pas en place cette pratique mais il y a également des différences concernant la production qui sont observées </a:t>
            </a:r>
          </a:p>
          <a:p>
            <a:r>
              <a:rPr lang="fr-FR" baseline="0" dirty="0" smtClean="0"/>
              <a:t>Pour illustrer les caractéristiques des troupeaux en LL</a:t>
            </a:r>
          </a:p>
          <a:p>
            <a:r>
              <a:rPr lang="fr-FR" baseline="0" dirty="0" smtClean="0"/>
              <a:t>Tableau séparé en 3 colonnes </a:t>
            </a:r>
            <a:r>
              <a:rPr lang="fr-FR" baseline="0" dirty="0" smtClean="0">
                <a:sym typeface="Wingdings" panose="05000000000000000000" pitchFamily="2" charset="2"/>
              </a:rPr>
              <a:t> la 1</a:t>
            </a:r>
            <a:r>
              <a:rPr lang="fr-FR" baseline="30000" dirty="0" smtClean="0">
                <a:sym typeface="Wingdings" panose="05000000000000000000" pitchFamily="2" charset="2"/>
              </a:rPr>
              <a:t>ère</a:t>
            </a:r>
            <a:r>
              <a:rPr lang="fr-FR" baseline="0" dirty="0" smtClean="0">
                <a:sym typeface="Wingdings" panose="05000000000000000000" pitchFamily="2" charset="2"/>
              </a:rPr>
              <a:t> avec les troupeaux qui ont moins de 5% de LL (dans ce cas on considère que l’intégralité du troupeau est taries, il n’y a pas de choix de LL), au centre la moyenne des adhérents EILYPS et pour finir la dernière colonne avec les troupeaux présentant plus de 30% de LL donc les troupeaux qui ont choisis de faire des LL (parce que si moins de 30% ça peut être lié à des échecs de </a:t>
            </a:r>
            <a:r>
              <a:rPr lang="fr-FR" baseline="0" dirty="0" err="1" smtClean="0">
                <a:sym typeface="Wingdings" panose="05000000000000000000" pitchFamily="2" charset="2"/>
              </a:rPr>
              <a:t>repro</a:t>
            </a:r>
            <a:r>
              <a:rPr lang="fr-FR" baseline="0" dirty="0" smtClean="0">
                <a:sym typeface="Wingdings" panose="05000000000000000000" pitchFamily="2" charset="2"/>
              </a:rPr>
              <a:t>)</a:t>
            </a:r>
          </a:p>
          <a:p>
            <a:endParaRPr lang="fr-FR" baseline="0" dirty="0" smtClean="0">
              <a:sym typeface="Wingdings" panose="05000000000000000000" pitchFamily="2" charset="2"/>
            </a:endParaRPr>
          </a:p>
          <a:p>
            <a:pPr marL="171450" indent="-171450">
              <a:buFont typeface="Arial" panose="020B0604020202020204" pitchFamily="34" charset="0"/>
              <a:buChar char="•"/>
            </a:pPr>
            <a:r>
              <a:rPr lang="fr-FR" baseline="0" dirty="0" smtClean="0">
                <a:sym typeface="Wingdings" panose="05000000000000000000" pitchFamily="2" charset="2"/>
              </a:rPr>
              <a:t>Les élevages qui ont mis en place des LL présentent en moyenne 50% de leur troupeau en LL</a:t>
            </a:r>
          </a:p>
          <a:p>
            <a:pPr marL="171450" indent="-171450">
              <a:buFont typeface="Arial" panose="020B0604020202020204" pitchFamily="34" charset="0"/>
              <a:buChar char="•"/>
            </a:pPr>
            <a:r>
              <a:rPr lang="fr-FR" baseline="0" dirty="0" smtClean="0">
                <a:sym typeface="Wingdings" panose="05000000000000000000" pitchFamily="2" charset="2"/>
              </a:rPr>
              <a:t>L’âge moyen du troupeau dans lequel cette pratique est mise en place est plus important que pour la moyenne des adhérents Eilyps ce qui s’explique par le fait que les chèvres sont choisies sur leur persistance laitière et donc le but est de les garder le plus longtemps possibles sur l’exploitation ou encore par le fait qu’il n’y a pas de MB qui est </a:t>
            </a:r>
            <a:r>
              <a:rPr lang="fr-FR" baseline="0" dirty="0" err="1" smtClean="0">
                <a:sym typeface="Wingdings" panose="05000000000000000000" pitchFamily="2" charset="2"/>
              </a:rPr>
              <a:t>fatiguante</a:t>
            </a:r>
            <a:r>
              <a:rPr lang="fr-FR" baseline="0" dirty="0" smtClean="0">
                <a:sym typeface="Wingdings" panose="05000000000000000000" pitchFamily="2" charset="2"/>
              </a:rPr>
              <a:t> pour la chèvre</a:t>
            </a:r>
          </a:p>
          <a:p>
            <a:pPr marL="171450" indent="-171450">
              <a:buFont typeface="Arial" panose="020B0604020202020204" pitchFamily="34" charset="0"/>
              <a:buChar char="•"/>
            </a:pPr>
            <a:r>
              <a:rPr lang="fr-FR" baseline="0" dirty="0" smtClean="0">
                <a:sym typeface="Wingdings" panose="05000000000000000000" pitchFamily="2" charset="2"/>
              </a:rPr>
              <a:t>Le % de renouvellement est quant à lui plus faible, en effet dans un troupeau en conduite classique les chèvres vides sont réformées, on réforme donc en principe moins dans un troupeau en lactation longue, mais attention il faut néanmoins que le taux de renouvellement soit suffisant c’est donc un point de vigilance !</a:t>
            </a:r>
          </a:p>
          <a:p>
            <a:pPr marL="171450" indent="-171450">
              <a:buFont typeface="Arial" panose="020B0604020202020204" pitchFamily="34" charset="0"/>
              <a:buChar char="•"/>
            </a:pPr>
            <a:r>
              <a:rPr lang="fr-FR" baseline="0" dirty="0" smtClean="0">
                <a:sym typeface="Wingdings" panose="05000000000000000000" pitchFamily="2" charset="2"/>
              </a:rPr>
              <a:t>Concernant le % de jours sans production: celui-ci est plus faible pour les troupeaux avec LL ce qui s’explique par le fait qu’il n’y a pas de tarissement pour la moitié des chèvres </a:t>
            </a:r>
          </a:p>
          <a:p>
            <a:pPr marL="171450" indent="-171450">
              <a:buFont typeface="Arial" panose="020B0604020202020204" pitchFamily="34" charset="0"/>
              <a:buChar char="•"/>
            </a:pPr>
            <a:r>
              <a:rPr lang="fr-FR" baseline="0" dirty="0" smtClean="0">
                <a:sym typeface="Wingdings" panose="05000000000000000000" pitchFamily="2" charset="2"/>
              </a:rPr>
              <a:t>Pour la production: les chèvres des troupeaux en LL produisent en moyenne plus de lait que la moyenne des adhérents Eilyps (+9%) et les taux sont meilleurs ce qui expliquent une matière utile produite qui est plus intéressante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smtClean="0">
                <a:sym typeface="Wingdings" panose="05000000000000000000" pitchFamily="2" charset="2"/>
              </a:rPr>
              <a:t>Cependant dans ces types de troupeau le % de chèvres gravement infectées, c’est-à-dire, le % de chèvres présentant plus de 3 comptages cellulaires &gt; 2 millions de cellules est plus élevés, en effet on se prive d’un moyen de gérer les cellules en supprimant le tarissement</a:t>
            </a:r>
          </a:p>
        </p:txBody>
      </p:sp>
      <p:sp>
        <p:nvSpPr>
          <p:cNvPr id="4" name="Espace réservé du numéro de diapositive 3"/>
          <p:cNvSpPr>
            <a:spLocks noGrp="1"/>
          </p:cNvSpPr>
          <p:nvPr>
            <p:ph type="sldNum" sz="quarter" idx="10"/>
          </p:nvPr>
        </p:nvSpPr>
        <p:spPr/>
        <p:txBody>
          <a:bodyPr/>
          <a:lstStyle/>
          <a:p>
            <a:fld id="{4FA946E0-AF18-4CA4-9AA4-E00AE627CA83}" type="slidenum">
              <a:rPr lang="fr-FR" smtClean="0"/>
              <a:t>8</a:t>
            </a:fld>
            <a:endParaRPr lang="fr-FR"/>
          </a:p>
        </p:txBody>
      </p:sp>
    </p:spTree>
    <p:extLst>
      <p:ext uri="{BB962C8B-B14F-4D97-AF65-F5344CB8AC3E}">
        <p14:creationId xmlns:p14="http://schemas.microsoft.com/office/powerpoint/2010/main" val="970528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sym typeface="Wingdings" panose="05000000000000000000" pitchFamily="2" charset="2"/>
              </a:rPr>
              <a:t>Nous avons donc vu pourquoi il semble intéressant de faire de la lactation longue du fait des résultats techniques mais nous allons également voir quelles sont les autres motivations des éleveurs et également voir quelles peuvent être leurs limites</a:t>
            </a:r>
          </a:p>
        </p:txBody>
      </p:sp>
      <p:sp>
        <p:nvSpPr>
          <p:cNvPr id="4" name="Espace réservé du numéro de diapositive 3"/>
          <p:cNvSpPr>
            <a:spLocks noGrp="1"/>
          </p:cNvSpPr>
          <p:nvPr>
            <p:ph type="sldNum" sz="quarter" idx="10"/>
          </p:nvPr>
        </p:nvSpPr>
        <p:spPr/>
        <p:txBody>
          <a:bodyPr/>
          <a:lstStyle/>
          <a:p>
            <a:fld id="{4FA946E0-AF18-4CA4-9AA4-E00AE627CA83}" type="slidenum">
              <a:rPr lang="fr-FR" smtClean="0"/>
              <a:t>9</a:t>
            </a:fld>
            <a:endParaRPr lang="fr-FR"/>
          </a:p>
        </p:txBody>
      </p:sp>
    </p:spTree>
    <p:extLst>
      <p:ext uri="{BB962C8B-B14F-4D97-AF65-F5344CB8AC3E}">
        <p14:creationId xmlns:p14="http://schemas.microsoft.com/office/powerpoint/2010/main" val="2210733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Nous allons tout d’abord visionner un témoignage</a:t>
            </a:r>
            <a:r>
              <a:rPr lang="fr-FR" baseline="0" dirty="0" smtClean="0"/>
              <a:t> d’éleveur qui fait de la LL depuis 1 an</a:t>
            </a:r>
          </a:p>
          <a:p>
            <a:r>
              <a:rPr lang="fr-FR" baseline="0" dirty="0" smtClean="0"/>
              <a:t>Nous lui avons posé les questions suivantes …. Et voici ses réponses </a:t>
            </a:r>
            <a:endParaRPr lang="fr-FR" dirty="0"/>
          </a:p>
        </p:txBody>
      </p:sp>
      <p:sp>
        <p:nvSpPr>
          <p:cNvPr id="4" name="Espace réservé du numéro de diapositive 3"/>
          <p:cNvSpPr>
            <a:spLocks noGrp="1"/>
          </p:cNvSpPr>
          <p:nvPr>
            <p:ph type="sldNum" sz="quarter" idx="10"/>
          </p:nvPr>
        </p:nvSpPr>
        <p:spPr/>
        <p:txBody>
          <a:bodyPr/>
          <a:lstStyle/>
          <a:p>
            <a:fld id="{4FA946E0-AF18-4CA4-9AA4-E00AE627CA83}" type="slidenum">
              <a:rPr lang="fr-FR" smtClean="0"/>
              <a:t>10</a:t>
            </a:fld>
            <a:endParaRPr lang="fr-FR"/>
          </a:p>
        </p:txBody>
      </p:sp>
    </p:spTree>
    <p:extLst>
      <p:ext uri="{BB962C8B-B14F-4D97-AF65-F5344CB8AC3E}">
        <p14:creationId xmlns:p14="http://schemas.microsoft.com/office/powerpoint/2010/main" val="4153443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Différentes motivations de mettre en place des lactations longues:</a:t>
            </a:r>
          </a:p>
          <a:p>
            <a:endParaRPr lang="fr-FR" dirty="0" smtClean="0"/>
          </a:p>
          <a:p>
            <a:pPr marL="171450" indent="-171450">
              <a:buFont typeface="Arial" charset="0"/>
              <a:buChar char="•"/>
            </a:pPr>
            <a:r>
              <a:rPr lang="fr-FR" baseline="0" dirty="0" smtClean="0"/>
              <a:t>Pour conserver les meilleures: en effet celles-ci ont parfois des </a:t>
            </a:r>
            <a:r>
              <a:rPr lang="fr-FR" baseline="0" dirty="0" err="1" smtClean="0"/>
              <a:t>pbs</a:t>
            </a:r>
            <a:r>
              <a:rPr lang="fr-FR" baseline="0" dirty="0" smtClean="0"/>
              <a:t> à se reproduire, celles qui sont vides vont être conduite en LL et remises à la </a:t>
            </a:r>
            <a:r>
              <a:rPr lang="fr-FR" baseline="0" dirty="0" err="1" smtClean="0"/>
              <a:t>repro</a:t>
            </a:r>
            <a:r>
              <a:rPr lang="fr-FR" baseline="0" dirty="0" smtClean="0"/>
              <a:t> l’année suivante </a:t>
            </a:r>
            <a:r>
              <a:rPr lang="fr-FR" baseline="0" dirty="0" smtClean="0">
                <a:sym typeface="Wingdings" panose="05000000000000000000" pitchFamily="2" charset="2"/>
              </a:rPr>
              <a:t> permet d’amortir la génétique </a:t>
            </a:r>
          </a:p>
          <a:p>
            <a:pPr marL="171450" indent="-171450">
              <a:buFont typeface="Arial" charset="0"/>
              <a:buChar char="•"/>
            </a:pPr>
            <a:r>
              <a:rPr lang="fr-FR" baseline="0" dirty="0" smtClean="0">
                <a:sym typeface="Wingdings" panose="05000000000000000000" pitchFamily="2" charset="2"/>
              </a:rPr>
              <a:t>Donner une dernière trajectoire avant la réforme: dans ce cas ce sont les chèvres en fin de carrière qui vont être réformées dans quelques mois et qui ont encore du lait  permet d’éviter la casse ou les accidents de MBs (réduction des frais véto)</a:t>
            </a:r>
          </a:p>
          <a:p>
            <a:pPr marL="171450" indent="-171450">
              <a:buFont typeface="Arial" charset="0"/>
              <a:buChar char="•"/>
            </a:pPr>
            <a:r>
              <a:rPr lang="fr-FR" baseline="0" dirty="0" smtClean="0">
                <a:sym typeface="Wingdings" panose="05000000000000000000" pitchFamily="2" charset="2"/>
              </a:rPr>
              <a:t>Donner du temps aux primipares </a:t>
            </a:r>
          </a:p>
          <a:p>
            <a:pPr marL="171450" indent="-171450">
              <a:buFont typeface="Arial" charset="0"/>
              <a:buChar char="•"/>
            </a:pPr>
            <a:r>
              <a:rPr lang="fr-FR" baseline="0" dirty="0" smtClean="0">
                <a:sym typeface="Wingdings" panose="05000000000000000000" pitchFamily="2" charset="2"/>
              </a:rPr>
              <a:t>Gérer les échecs de </a:t>
            </a:r>
            <a:r>
              <a:rPr lang="fr-FR" baseline="0" dirty="0" err="1" smtClean="0">
                <a:sym typeface="Wingdings" panose="05000000000000000000" pitchFamily="2" charset="2"/>
              </a:rPr>
              <a:t>repro</a:t>
            </a:r>
            <a:r>
              <a:rPr lang="fr-FR" baseline="0" dirty="0" smtClean="0">
                <a:sym typeface="Wingdings" panose="05000000000000000000" pitchFamily="2" charset="2"/>
              </a:rPr>
              <a:t>: permet de conserver les chèvres vides en cas de </a:t>
            </a:r>
            <a:r>
              <a:rPr lang="fr-FR" baseline="0" dirty="0" err="1" smtClean="0">
                <a:sym typeface="Wingdings" panose="05000000000000000000" pitchFamily="2" charset="2"/>
              </a:rPr>
              <a:t>pb</a:t>
            </a:r>
            <a:r>
              <a:rPr lang="fr-FR" baseline="0" dirty="0" smtClean="0">
                <a:sym typeface="Wingdings" panose="05000000000000000000" pitchFamily="2" charset="2"/>
              </a:rPr>
              <a:t> de </a:t>
            </a:r>
            <a:r>
              <a:rPr lang="fr-FR" baseline="0" dirty="0" err="1" smtClean="0">
                <a:sym typeface="Wingdings" panose="05000000000000000000" pitchFamily="2" charset="2"/>
              </a:rPr>
              <a:t>repro</a:t>
            </a:r>
            <a:endParaRPr lang="fr-FR" baseline="0" dirty="0" smtClean="0">
              <a:sym typeface="Wingdings" panose="05000000000000000000" pitchFamily="2" charset="2"/>
            </a:endParaRPr>
          </a:p>
          <a:p>
            <a:pPr marL="171450" indent="-171450">
              <a:buFont typeface="Arial" charset="0"/>
              <a:buChar char="•"/>
            </a:pPr>
            <a:r>
              <a:rPr lang="fr-FR" dirty="0" smtClean="0"/>
              <a:t>Simplifier</a:t>
            </a:r>
            <a:r>
              <a:rPr lang="fr-FR" baseline="0" dirty="0" smtClean="0"/>
              <a:t> la conduite (grand troupeau): dans ce cas la chèvre fait 1 ou 2 MBs et finit sa carrière en LL</a:t>
            </a:r>
          </a:p>
          <a:p>
            <a:pPr marL="171450" indent="-171450">
              <a:buFont typeface="Arial" charset="0"/>
              <a:buChar char="•"/>
            </a:pPr>
            <a:r>
              <a:rPr lang="fr-FR" baseline="0" dirty="0" smtClean="0"/>
              <a:t>Diminuer le nombre de MB et livrer du lait toute l’année (1 partie des chèvres est mise en LL)</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D314FB42-FD3F-43EE-A73D-D797E62E11F3}" type="slidenum">
              <a:rPr lang="fr-FR" smtClean="0"/>
              <a:t>11</a:t>
            </a:fld>
            <a:endParaRPr lang="fr-FR"/>
          </a:p>
        </p:txBody>
      </p:sp>
    </p:spTree>
    <p:extLst>
      <p:ext uri="{BB962C8B-B14F-4D97-AF65-F5344CB8AC3E}">
        <p14:creationId xmlns:p14="http://schemas.microsoft.com/office/powerpoint/2010/main" val="3550275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1678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1825625"/>
            <a:ext cx="10515600" cy="4351338"/>
          </a:xfrm>
          <a:prstGeom prst="rect">
            <a:avLst/>
          </a:prstGeo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19EAE2-4DE9-4013-9FEE-69C581C55B68}" type="datetime1">
              <a:rPr kumimoji="0" lang="fr-FR" sz="1800" b="0" i="0" u="none" strike="noStrike" kern="1200" cap="none" spc="0" normalizeH="0" baseline="0" noProof="0" smtClean="0">
                <a:ln>
                  <a:noFill/>
                </a:ln>
                <a:solidFill>
                  <a:prstClr val="black"/>
                </a:solidFill>
                <a:effectLst/>
                <a:uLnTx/>
                <a:uFillTx/>
                <a:latin typeface="Calibri" panose="020F0502020204030204"/>
                <a:ea typeface="+mn-ea"/>
                <a:cs typeface="+mn-cs"/>
              </a:rPr>
              <a:t>23/11/2020</a:t>
            </a:fld>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055468D-B12D-4525-89E5-C872192D0F9F}" type="slidenum">
              <a:rPr kumimoji="0" lang="fr-F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8374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a:prstGeom prst="rect">
            <a:avLst/>
          </a:prstGeo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62CD7-4087-4504-A18D-481A9AB18BF7}" type="datetime1">
              <a:rPr kumimoji="0" lang="fr-FR" sz="1800" b="0" i="0" u="none" strike="noStrike" kern="1200" cap="none" spc="0" normalizeH="0" baseline="0" noProof="0" smtClean="0">
                <a:ln>
                  <a:noFill/>
                </a:ln>
                <a:solidFill>
                  <a:prstClr val="black"/>
                </a:solidFill>
                <a:effectLst/>
                <a:uLnTx/>
                <a:uFillTx/>
                <a:latin typeface="Calibri" panose="020F0502020204030204"/>
                <a:ea typeface="+mn-ea"/>
                <a:cs typeface="+mn-cs"/>
              </a:rPr>
              <a:t>23/11/2020</a:t>
            </a:fld>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055468D-B12D-4525-89E5-C872192D0F9F}" type="slidenum">
              <a:rPr kumimoji="0" lang="fr-F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6113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65DD843C-873D-43ED-9BA9-D8A0470B928B}" type="datetime1">
              <a:rPr lang="fr-FR" smtClean="0"/>
              <a:t>23/11/2020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606A2C-592B-4FAC-A2AE-780E94C6C24B}" type="slidenum">
              <a:rPr lang="fr-FR" smtClean="0"/>
              <a:t>‹N°›</a:t>
            </a:fld>
            <a:endParaRPr lang="fr-FR"/>
          </a:p>
        </p:txBody>
      </p:sp>
    </p:spTree>
    <p:extLst>
      <p:ext uri="{BB962C8B-B14F-4D97-AF65-F5344CB8AC3E}">
        <p14:creationId xmlns:p14="http://schemas.microsoft.com/office/powerpoint/2010/main" val="3763681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E6F733A-FF9B-4EFF-817D-4CE87621A4F9}" type="datetime1">
              <a:rPr lang="fr-FR" smtClean="0"/>
              <a:t>23/11/2020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606A2C-592B-4FAC-A2AE-780E94C6C24B}" type="slidenum">
              <a:rPr lang="fr-FR" smtClean="0"/>
              <a:t>‹N°›</a:t>
            </a:fld>
            <a:endParaRPr lang="fr-FR"/>
          </a:p>
        </p:txBody>
      </p:sp>
    </p:spTree>
    <p:extLst>
      <p:ext uri="{BB962C8B-B14F-4D97-AF65-F5344CB8AC3E}">
        <p14:creationId xmlns:p14="http://schemas.microsoft.com/office/powerpoint/2010/main" val="1996388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E367C8BE-D54C-45F7-BF98-A5ADED50A444}" type="datetime1">
              <a:rPr lang="fr-FR" smtClean="0"/>
              <a:t>23/11/2020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606A2C-592B-4FAC-A2AE-780E94C6C24B}" type="slidenum">
              <a:rPr lang="fr-FR" smtClean="0"/>
              <a:t>‹N°›</a:t>
            </a:fld>
            <a:endParaRPr lang="fr-FR"/>
          </a:p>
        </p:txBody>
      </p:sp>
    </p:spTree>
    <p:extLst>
      <p:ext uri="{BB962C8B-B14F-4D97-AF65-F5344CB8AC3E}">
        <p14:creationId xmlns:p14="http://schemas.microsoft.com/office/powerpoint/2010/main" val="27813475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FFC7564-5C8F-40DE-A25E-24DBB67F0F19}" type="datetime1">
              <a:rPr lang="fr-FR" smtClean="0"/>
              <a:t>23/11/2020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E606A2C-592B-4FAC-A2AE-780E94C6C24B}" type="slidenum">
              <a:rPr lang="fr-FR" smtClean="0"/>
              <a:t>‹N°›</a:t>
            </a:fld>
            <a:endParaRPr lang="fr-FR"/>
          </a:p>
        </p:txBody>
      </p:sp>
    </p:spTree>
    <p:extLst>
      <p:ext uri="{BB962C8B-B14F-4D97-AF65-F5344CB8AC3E}">
        <p14:creationId xmlns:p14="http://schemas.microsoft.com/office/powerpoint/2010/main" val="3995751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5556914-B6A5-426B-A2CC-57EEBD05CE4C}" type="datetime1">
              <a:rPr lang="fr-FR" smtClean="0"/>
              <a:t>23/11/2020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E606A2C-592B-4FAC-A2AE-780E94C6C24B}" type="slidenum">
              <a:rPr lang="fr-FR" smtClean="0"/>
              <a:t>‹N°›</a:t>
            </a:fld>
            <a:endParaRPr lang="fr-FR"/>
          </a:p>
        </p:txBody>
      </p:sp>
    </p:spTree>
    <p:extLst>
      <p:ext uri="{BB962C8B-B14F-4D97-AF65-F5344CB8AC3E}">
        <p14:creationId xmlns:p14="http://schemas.microsoft.com/office/powerpoint/2010/main" val="1303049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540FB0F-BE8A-4E40-A8FB-9E4183A45C89}" type="datetime1">
              <a:rPr lang="fr-FR" smtClean="0"/>
              <a:t>23/11/2020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E606A2C-592B-4FAC-A2AE-780E94C6C24B}" type="slidenum">
              <a:rPr lang="fr-FR" smtClean="0"/>
              <a:t>‹N°›</a:t>
            </a:fld>
            <a:endParaRPr lang="fr-FR"/>
          </a:p>
        </p:txBody>
      </p:sp>
    </p:spTree>
    <p:extLst>
      <p:ext uri="{BB962C8B-B14F-4D97-AF65-F5344CB8AC3E}">
        <p14:creationId xmlns:p14="http://schemas.microsoft.com/office/powerpoint/2010/main" val="3677091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51E7192-2C9B-4C7B-8AB9-05CF636B1AAE}" type="datetime1">
              <a:rPr lang="fr-FR" smtClean="0"/>
              <a:t>23/11/2020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E606A2C-592B-4FAC-A2AE-780E94C6C24B}" type="slidenum">
              <a:rPr lang="fr-FR" smtClean="0"/>
              <a:t>‹N°›</a:t>
            </a:fld>
            <a:endParaRPr lang="fr-FR"/>
          </a:p>
        </p:txBody>
      </p:sp>
    </p:spTree>
    <p:extLst>
      <p:ext uri="{BB962C8B-B14F-4D97-AF65-F5344CB8AC3E}">
        <p14:creationId xmlns:p14="http://schemas.microsoft.com/office/powerpoint/2010/main" val="818616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C4379975-8444-40DD-AB02-8A67E1E1FBBB}" type="datetime1">
              <a:rPr lang="fr-FR" smtClean="0"/>
              <a:t>23/11/2020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E606A2C-592B-4FAC-A2AE-780E94C6C24B}" type="slidenum">
              <a:rPr lang="fr-FR" smtClean="0"/>
              <a:t>‹N°›</a:t>
            </a:fld>
            <a:endParaRPr lang="fr-FR"/>
          </a:p>
        </p:txBody>
      </p:sp>
    </p:spTree>
    <p:extLst>
      <p:ext uri="{BB962C8B-B14F-4D97-AF65-F5344CB8AC3E}">
        <p14:creationId xmlns:p14="http://schemas.microsoft.com/office/powerpoint/2010/main" val="182711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57065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B520AE34-687D-42DB-9C63-A429F6BF0288}" type="datetime1">
              <a:rPr lang="fr-FR" smtClean="0"/>
              <a:t>23/11/2020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E606A2C-592B-4FAC-A2AE-780E94C6C24B}" type="slidenum">
              <a:rPr lang="fr-FR" smtClean="0"/>
              <a:t>‹N°›</a:t>
            </a:fld>
            <a:endParaRPr lang="fr-FR"/>
          </a:p>
        </p:txBody>
      </p:sp>
    </p:spTree>
    <p:extLst>
      <p:ext uri="{BB962C8B-B14F-4D97-AF65-F5344CB8AC3E}">
        <p14:creationId xmlns:p14="http://schemas.microsoft.com/office/powerpoint/2010/main" val="2674961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273475A-1A18-4407-AA07-FC5D84D2D679}" type="datetime1">
              <a:rPr lang="fr-FR" smtClean="0"/>
              <a:t>23/11/2020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606A2C-592B-4FAC-A2AE-780E94C6C24B}" type="slidenum">
              <a:rPr lang="fr-FR" smtClean="0"/>
              <a:t>‹N°›</a:t>
            </a:fld>
            <a:endParaRPr lang="fr-FR"/>
          </a:p>
        </p:txBody>
      </p:sp>
    </p:spTree>
    <p:extLst>
      <p:ext uri="{BB962C8B-B14F-4D97-AF65-F5344CB8AC3E}">
        <p14:creationId xmlns:p14="http://schemas.microsoft.com/office/powerpoint/2010/main" val="34182385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95F4510-C04A-4440-9635-C3D3C97D99F5}" type="datetime1">
              <a:rPr lang="fr-FR" smtClean="0"/>
              <a:t>23/11/2020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E606A2C-592B-4FAC-A2AE-780E94C6C24B}" type="slidenum">
              <a:rPr lang="fr-FR" smtClean="0"/>
              <a:t>‹N°›</a:t>
            </a:fld>
            <a:endParaRPr lang="fr-FR"/>
          </a:p>
        </p:txBody>
      </p:sp>
    </p:spTree>
    <p:extLst>
      <p:ext uri="{BB962C8B-B14F-4D97-AF65-F5344CB8AC3E}">
        <p14:creationId xmlns:p14="http://schemas.microsoft.com/office/powerpoint/2010/main" val="16773480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70518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892628" y="6356350"/>
            <a:ext cx="2743200" cy="365125"/>
          </a:xfrm>
          <a:prstGeom prst="rect">
            <a:avLst/>
          </a:prstGeom>
        </p:spPr>
        <p:txBody>
          <a:bodyPr/>
          <a:lstStyle/>
          <a:p>
            <a:fld id="{DCD1E4E9-79AB-4F50-8932-4451092CAAEA}" type="datetime1">
              <a:rPr lang="fr-FR" smtClean="0"/>
              <a:t>23/11/2020</a:t>
            </a:fld>
            <a:endParaRPr lang="fr-FR"/>
          </a:p>
        </p:txBody>
      </p:sp>
      <p:sp>
        <p:nvSpPr>
          <p:cNvPr id="5" name="Espace réservé du pied de page 4"/>
          <p:cNvSpPr>
            <a:spLocks noGrp="1"/>
          </p:cNvSpPr>
          <p:nvPr>
            <p:ph type="ftr" sz="quarter" idx="11"/>
          </p:nvPr>
        </p:nvSpPr>
        <p:spPr>
          <a:xfrm>
            <a:off x="4093028"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70586B5B-4E46-4735-A0ED-138E4E3971C7}" type="slidenum">
              <a:rPr lang="fr-FR" smtClean="0"/>
              <a:t>‹N°›</a:t>
            </a:fld>
            <a:endParaRPr lang="fr-FR"/>
          </a:p>
        </p:txBody>
      </p:sp>
    </p:spTree>
    <p:extLst>
      <p:ext uri="{BB962C8B-B14F-4D97-AF65-F5344CB8AC3E}">
        <p14:creationId xmlns:p14="http://schemas.microsoft.com/office/powerpoint/2010/main" val="38025208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a:prstGeom prst="rect">
            <a:avLst/>
          </a:prstGeo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a:xfrm>
            <a:off x="892628" y="6356350"/>
            <a:ext cx="2743200" cy="365125"/>
          </a:xfrm>
          <a:prstGeom prst="rect">
            <a:avLst/>
          </a:prstGeom>
        </p:spPr>
        <p:txBody>
          <a:bodyPr/>
          <a:lstStyle/>
          <a:p>
            <a:fld id="{D9EB20FD-A891-4D64-B1CE-6A30A98B52A6}" type="datetime1">
              <a:rPr lang="fr-FR" smtClean="0"/>
              <a:t>23/11/2020</a:t>
            </a:fld>
            <a:endParaRPr lang="fr-FR"/>
          </a:p>
        </p:txBody>
      </p:sp>
      <p:sp>
        <p:nvSpPr>
          <p:cNvPr id="5" name="Espace réservé du pied de page 4"/>
          <p:cNvSpPr>
            <a:spLocks noGrp="1"/>
          </p:cNvSpPr>
          <p:nvPr>
            <p:ph type="ftr" sz="quarter" idx="11"/>
          </p:nvPr>
        </p:nvSpPr>
        <p:spPr>
          <a:xfrm>
            <a:off x="4093028"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70586B5B-4E46-4735-A0ED-138E4E3971C7}" type="slidenum">
              <a:rPr lang="fr-FR" smtClean="0"/>
              <a:t>‹N°›</a:t>
            </a:fld>
            <a:endParaRPr lang="fr-FR"/>
          </a:p>
        </p:txBody>
      </p:sp>
    </p:spTree>
    <p:extLst>
      <p:ext uri="{BB962C8B-B14F-4D97-AF65-F5344CB8AC3E}">
        <p14:creationId xmlns:p14="http://schemas.microsoft.com/office/powerpoint/2010/main" val="4999355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a:prstGeom prst="rect">
            <a:avLst/>
          </a:prstGeo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a:prstGeom prst="rect">
            <a:avLst/>
          </a:prstGeo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892628" y="6356350"/>
            <a:ext cx="2743200" cy="365125"/>
          </a:xfrm>
          <a:prstGeom prst="rect">
            <a:avLst/>
          </a:prstGeom>
        </p:spPr>
        <p:txBody>
          <a:bodyPr/>
          <a:lstStyle/>
          <a:p>
            <a:fld id="{3032BD67-0569-4CE0-82DB-B573B635D411}" type="datetime1">
              <a:rPr lang="fr-FR" smtClean="0"/>
              <a:t>23/11/2020</a:t>
            </a:fld>
            <a:endParaRPr lang="fr-FR"/>
          </a:p>
        </p:txBody>
      </p:sp>
      <p:sp>
        <p:nvSpPr>
          <p:cNvPr id="6" name="Espace réservé du pied de page 5"/>
          <p:cNvSpPr>
            <a:spLocks noGrp="1"/>
          </p:cNvSpPr>
          <p:nvPr>
            <p:ph type="ftr" sz="quarter" idx="11"/>
          </p:nvPr>
        </p:nvSpPr>
        <p:spPr>
          <a:xfrm>
            <a:off x="4093028"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70586B5B-4E46-4735-A0ED-138E4E3971C7}" type="slidenum">
              <a:rPr lang="fr-FR" smtClean="0"/>
              <a:t>‹N°›</a:t>
            </a:fld>
            <a:endParaRPr lang="fr-FR"/>
          </a:p>
        </p:txBody>
      </p:sp>
    </p:spTree>
    <p:extLst>
      <p:ext uri="{BB962C8B-B14F-4D97-AF65-F5344CB8AC3E}">
        <p14:creationId xmlns:p14="http://schemas.microsoft.com/office/powerpoint/2010/main" val="38538063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a:prstGeom prst="rect">
            <a:avLst/>
          </a:prstGeo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a:prstGeom prst="rect">
            <a:avLst/>
          </a:prstGeo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a:prstGeom prst="rect">
            <a:avLst/>
          </a:prstGeo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892628" y="6356350"/>
            <a:ext cx="2743200" cy="365125"/>
          </a:xfrm>
          <a:prstGeom prst="rect">
            <a:avLst/>
          </a:prstGeom>
        </p:spPr>
        <p:txBody>
          <a:bodyPr/>
          <a:lstStyle/>
          <a:p>
            <a:fld id="{81A70C4D-62B0-4F37-B0FD-B55F31C3A481}" type="datetime1">
              <a:rPr lang="fr-FR" smtClean="0"/>
              <a:t>23/11/2020</a:t>
            </a:fld>
            <a:endParaRPr lang="fr-FR"/>
          </a:p>
        </p:txBody>
      </p:sp>
      <p:sp>
        <p:nvSpPr>
          <p:cNvPr id="8" name="Espace réservé du pied de page 7"/>
          <p:cNvSpPr>
            <a:spLocks noGrp="1"/>
          </p:cNvSpPr>
          <p:nvPr>
            <p:ph type="ftr" sz="quarter" idx="11"/>
          </p:nvPr>
        </p:nvSpPr>
        <p:spPr>
          <a:xfrm>
            <a:off x="4093028" y="6356350"/>
            <a:ext cx="41148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8610600" y="6356350"/>
            <a:ext cx="2743200" cy="365125"/>
          </a:xfrm>
          <a:prstGeom prst="rect">
            <a:avLst/>
          </a:prstGeom>
        </p:spPr>
        <p:txBody>
          <a:bodyPr/>
          <a:lstStyle/>
          <a:p>
            <a:fld id="{70586B5B-4E46-4735-A0ED-138E4E3971C7}" type="slidenum">
              <a:rPr lang="fr-FR" smtClean="0"/>
              <a:t>‹N°›</a:t>
            </a:fld>
            <a:endParaRPr lang="fr-FR"/>
          </a:p>
        </p:txBody>
      </p:sp>
    </p:spTree>
    <p:extLst>
      <p:ext uri="{BB962C8B-B14F-4D97-AF65-F5344CB8AC3E}">
        <p14:creationId xmlns:p14="http://schemas.microsoft.com/office/powerpoint/2010/main" val="32699069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smtClean="0"/>
              <a:t>Modifiez le style du titre</a:t>
            </a:r>
            <a:endParaRPr lang="fr-FR"/>
          </a:p>
        </p:txBody>
      </p:sp>
      <p:sp>
        <p:nvSpPr>
          <p:cNvPr id="3" name="Espace réservé de la date 2"/>
          <p:cNvSpPr>
            <a:spLocks noGrp="1"/>
          </p:cNvSpPr>
          <p:nvPr>
            <p:ph type="dt" sz="half" idx="10"/>
          </p:nvPr>
        </p:nvSpPr>
        <p:spPr>
          <a:xfrm>
            <a:off x="892628" y="6356350"/>
            <a:ext cx="2743200" cy="365125"/>
          </a:xfrm>
          <a:prstGeom prst="rect">
            <a:avLst/>
          </a:prstGeom>
        </p:spPr>
        <p:txBody>
          <a:bodyPr/>
          <a:lstStyle/>
          <a:p>
            <a:fld id="{9E69D014-D755-4BF3-B7DE-DA96A857516F}" type="datetime1">
              <a:rPr lang="fr-FR" smtClean="0"/>
              <a:t>23/11/2020</a:t>
            </a:fld>
            <a:endParaRPr lang="fr-FR"/>
          </a:p>
        </p:txBody>
      </p:sp>
      <p:sp>
        <p:nvSpPr>
          <p:cNvPr id="4" name="Espace réservé du pied de page 3"/>
          <p:cNvSpPr>
            <a:spLocks noGrp="1"/>
          </p:cNvSpPr>
          <p:nvPr>
            <p:ph type="ftr" sz="quarter" idx="11"/>
          </p:nvPr>
        </p:nvSpPr>
        <p:spPr>
          <a:xfrm>
            <a:off x="4093028" y="6356350"/>
            <a:ext cx="41148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a:lstStyle/>
          <a:p>
            <a:fld id="{70586B5B-4E46-4735-A0ED-138E4E3971C7}" type="slidenum">
              <a:rPr lang="fr-FR" smtClean="0"/>
              <a:t>‹N°›</a:t>
            </a:fld>
            <a:endParaRPr lang="fr-FR"/>
          </a:p>
        </p:txBody>
      </p:sp>
    </p:spTree>
    <p:extLst>
      <p:ext uri="{BB962C8B-B14F-4D97-AF65-F5344CB8AC3E}">
        <p14:creationId xmlns:p14="http://schemas.microsoft.com/office/powerpoint/2010/main" val="2469517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892628" y="6356350"/>
            <a:ext cx="2743200" cy="365125"/>
          </a:xfrm>
          <a:prstGeom prst="rect">
            <a:avLst/>
          </a:prstGeom>
        </p:spPr>
        <p:txBody>
          <a:bodyPr/>
          <a:lstStyle/>
          <a:p>
            <a:fld id="{5FF08A52-3F30-4E5D-9E99-B6C7F9886880}" type="datetime1">
              <a:rPr lang="fr-FR" smtClean="0"/>
              <a:t>23/11/2020</a:t>
            </a:fld>
            <a:endParaRPr lang="fr-FR"/>
          </a:p>
        </p:txBody>
      </p:sp>
      <p:sp>
        <p:nvSpPr>
          <p:cNvPr id="3" name="Espace réservé du pied de page 2"/>
          <p:cNvSpPr>
            <a:spLocks noGrp="1"/>
          </p:cNvSpPr>
          <p:nvPr>
            <p:ph type="ftr" sz="quarter" idx="11"/>
          </p:nvPr>
        </p:nvSpPr>
        <p:spPr>
          <a:xfrm>
            <a:off x="4093028" y="6356350"/>
            <a:ext cx="41148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8610600" y="6356350"/>
            <a:ext cx="2743200" cy="365125"/>
          </a:xfrm>
          <a:prstGeom prst="rect">
            <a:avLst/>
          </a:prstGeom>
        </p:spPr>
        <p:txBody>
          <a:bodyPr/>
          <a:lstStyle/>
          <a:p>
            <a:fld id="{70586B5B-4E46-4735-A0ED-138E4E3971C7}" type="slidenum">
              <a:rPr lang="fr-FR" smtClean="0"/>
              <a:t>‹N°›</a:t>
            </a:fld>
            <a:endParaRPr lang="fr-FR"/>
          </a:p>
        </p:txBody>
      </p:sp>
    </p:spTree>
    <p:extLst>
      <p:ext uri="{BB962C8B-B14F-4D97-AF65-F5344CB8AC3E}">
        <p14:creationId xmlns:p14="http://schemas.microsoft.com/office/powerpoint/2010/main" val="2990194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a:prstGeom prst="rect">
            <a:avLst/>
          </a:prstGeo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E30701-AB39-4CAB-AFB7-AB91E0DC28E1}" type="datetime1">
              <a:rPr kumimoji="0" lang="fr-FR" sz="1800" b="0" i="0" u="none" strike="noStrike" kern="1200" cap="none" spc="0" normalizeH="0" baseline="0" noProof="0" smtClean="0">
                <a:ln>
                  <a:noFill/>
                </a:ln>
                <a:solidFill>
                  <a:prstClr val="black"/>
                </a:solidFill>
                <a:effectLst/>
                <a:uLnTx/>
                <a:uFillTx/>
                <a:latin typeface="Calibri" panose="020F0502020204030204"/>
                <a:ea typeface="+mn-ea"/>
                <a:cs typeface="+mn-cs"/>
              </a:rPr>
              <a:t>23/11/2020</a:t>
            </a:fld>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055468D-B12D-4525-89E5-C872192D0F9F}" type="slidenum">
              <a:rPr kumimoji="0" lang="fr-F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82996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a:xfrm>
            <a:off x="892628" y="6356350"/>
            <a:ext cx="2743200" cy="365125"/>
          </a:xfrm>
          <a:prstGeom prst="rect">
            <a:avLst/>
          </a:prstGeom>
        </p:spPr>
        <p:txBody>
          <a:bodyPr/>
          <a:lstStyle/>
          <a:p>
            <a:fld id="{C127E287-5B4A-46B7-90A1-DAD159610EB8}" type="datetime1">
              <a:rPr lang="fr-FR" smtClean="0"/>
              <a:t>23/11/2020</a:t>
            </a:fld>
            <a:endParaRPr lang="fr-FR"/>
          </a:p>
        </p:txBody>
      </p:sp>
      <p:sp>
        <p:nvSpPr>
          <p:cNvPr id="6" name="Espace réservé du pied de page 5"/>
          <p:cNvSpPr>
            <a:spLocks noGrp="1"/>
          </p:cNvSpPr>
          <p:nvPr>
            <p:ph type="ftr" sz="quarter" idx="11"/>
          </p:nvPr>
        </p:nvSpPr>
        <p:spPr>
          <a:xfrm>
            <a:off x="4093028"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70586B5B-4E46-4735-A0ED-138E4E3971C7}" type="slidenum">
              <a:rPr lang="fr-FR" smtClean="0"/>
              <a:t>‹N°›</a:t>
            </a:fld>
            <a:endParaRPr lang="fr-FR"/>
          </a:p>
        </p:txBody>
      </p:sp>
    </p:spTree>
    <p:extLst>
      <p:ext uri="{BB962C8B-B14F-4D97-AF65-F5344CB8AC3E}">
        <p14:creationId xmlns:p14="http://schemas.microsoft.com/office/powerpoint/2010/main" val="40740492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a:xfrm>
            <a:off x="892628" y="6356350"/>
            <a:ext cx="2743200" cy="365125"/>
          </a:xfrm>
          <a:prstGeom prst="rect">
            <a:avLst/>
          </a:prstGeom>
        </p:spPr>
        <p:txBody>
          <a:bodyPr/>
          <a:lstStyle/>
          <a:p>
            <a:fld id="{5FC3473E-088A-4142-9F19-F38B18894382}" type="datetime1">
              <a:rPr lang="fr-FR" smtClean="0"/>
              <a:t>23/11/2020</a:t>
            </a:fld>
            <a:endParaRPr lang="fr-FR"/>
          </a:p>
        </p:txBody>
      </p:sp>
      <p:sp>
        <p:nvSpPr>
          <p:cNvPr id="6" name="Espace réservé du pied de page 5"/>
          <p:cNvSpPr>
            <a:spLocks noGrp="1"/>
          </p:cNvSpPr>
          <p:nvPr>
            <p:ph type="ftr" sz="quarter" idx="11"/>
          </p:nvPr>
        </p:nvSpPr>
        <p:spPr>
          <a:xfrm>
            <a:off x="4093028"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70586B5B-4E46-4735-A0ED-138E4E3971C7}" type="slidenum">
              <a:rPr lang="fr-FR" smtClean="0"/>
              <a:t>‹N°›</a:t>
            </a:fld>
            <a:endParaRPr lang="fr-FR"/>
          </a:p>
        </p:txBody>
      </p:sp>
    </p:spTree>
    <p:extLst>
      <p:ext uri="{BB962C8B-B14F-4D97-AF65-F5344CB8AC3E}">
        <p14:creationId xmlns:p14="http://schemas.microsoft.com/office/powerpoint/2010/main" val="26190180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1825625"/>
            <a:ext cx="10515600" cy="4351338"/>
          </a:xfrm>
          <a:prstGeom prst="rect">
            <a:avLst/>
          </a:prstGeo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892628" y="6356350"/>
            <a:ext cx="2743200" cy="365125"/>
          </a:xfrm>
          <a:prstGeom prst="rect">
            <a:avLst/>
          </a:prstGeom>
        </p:spPr>
        <p:txBody>
          <a:bodyPr/>
          <a:lstStyle/>
          <a:p>
            <a:fld id="{B35503A1-E918-405C-832A-523B58CBE109}" type="datetime1">
              <a:rPr lang="fr-FR" smtClean="0"/>
              <a:t>23/11/2020</a:t>
            </a:fld>
            <a:endParaRPr lang="fr-FR"/>
          </a:p>
        </p:txBody>
      </p:sp>
      <p:sp>
        <p:nvSpPr>
          <p:cNvPr id="5" name="Espace réservé du pied de page 4"/>
          <p:cNvSpPr>
            <a:spLocks noGrp="1"/>
          </p:cNvSpPr>
          <p:nvPr>
            <p:ph type="ftr" sz="quarter" idx="11"/>
          </p:nvPr>
        </p:nvSpPr>
        <p:spPr>
          <a:xfrm>
            <a:off x="4093028"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70586B5B-4E46-4735-A0ED-138E4E3971C7}" type="slidenum">
              <a:rPr lang="fr-FR" smtClean="0"/>
              <a:t>‹N°›</a:t>
            </a:fld>
            <a:endParaRPr lang="fr-FR"/>
          </a:p>
        </p:txBody>
      </p:sp>
    </p:spTree>
    <p:extLst>
      <p:ext uri="{BB962C8B-B14F-4D97-AF65-F5344CB8AC3E}">
        <p14:creationId xmlns:p14="http://schemas.microsoft.com/office/powerpoint/2010/main" val="15221632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a:prstGeom prst="rect">
            <a:avLst/>
          </a:prstGeo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892628" y="6356350"/>
            <a:ext cx="2743200" cy="365125"/>
          </a:xfrm>
          <a:prstGeom prst="rect">
            <a:avLst/>
          </a:prstGeom>
        </p:spPr>
        <p:txBody>
          <a:bodyPr/>
          <a:lstStyle/>
          <a:p>
            <a:fld id="{832CFBF3-60BF-4E7A-9785-C293AC39123D}" type="datetime1">
              <a:rPr lang="fr-FR" smtClean="0"/>
              <a:t>23/11/2020</a:t>
            </a:fld>
            <a:endParaRPr lang="fr-FR"/>
          </a:p>
        </p:txBody>
      </p:sp>
      <p:sp>
        <p:nvSpPr>
          <p:cNvPr id="5" name="Espace réservé du pied de page 4"/>
          <p:cNvSpPr>
            <a:spLocks noGrp="1"/>
          </p:cNvSpPr>
          <p:nvPr>
            <p:ph type="ftr" sz="quarter" idx="11"/>
          </p:nvPr>
        </p:nvSpPr>
        <p:spPr>
          <a:xfrm>
            <a:off x="4093028"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70586B5B-4E46-4735-A0ED-138E4E3971C7}" type="slidenum">
              <a:rPr lang="fr-FR" smtClean="0"/>
              <a:t>‹N°›</a:t>
            </a:fld>
            <a:endParaRPr lang="fr-FR"/>
          </a:p>
        </p:txBody>
      </p:sp>
    </p:spTree>
    <p:extLst>
      <p:ext uri="{BB962C8B-B14F-4D97-AF65-F5344CB8AC3E}">
        <p14:creationId xmlns:p14="http://schemas.microsoft.com/office/powerpoint/2010/main" val="37780773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E75FD3-6FB9-43F9-B77F-DB0FE013AE8E}" type="datetime1">
              <a:rPr lang="fr-FR" smtClean="0"/>
              <a:t>23/11/2020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7A0BCAB-3588-45D4-AD25-2829F57ED38B}" type="slidenum">
              <a:rPr lang="fr-FR" smtClean="0"/>
              <a:t>‹N°›</a:t>
            </a:fld>
            <a:endParaRPr lang="fr-FR"/>
          </a:p>
        </p:txBody>
      </p:sp>
    </p:spTree>
    <p:extLst>
      <p:ext uri="{BB962C8B-B14F-4D97-AF65-F5344CB8AC3E}">
        <p14:creationId xmlns:p14="http://schemas.microsoft.com/office/powerpoint/2010/main" val="10027982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a:xfrm>
            <a:off x="838200" y="2721429"/>
            <a:ext cx="10515600" cy="3455534"/>
          </a:xfrm>
          <a:prstGeom prst="rect">
            <a:avLst/>
          </a:prstGeom>
        </p:spPr>
        <p:txBody>
          <a:body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extLst>
      <p:ext uri="{BB962C8B-B14F-4D97-AF65-F5344CB8AC3E}">
        <p14:creationId xmlns:p14="http://schemas.microsoft.com/office/powerpoint/2010/main" val="35712303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370632BE-98C2-43ED-A9F1-89B24CDBE045}" type="datetime1">
              <a:rPr lang="fr-FR" smtClean="0"/>
              <a:t>23/11/2020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7A0BCAB-3588-45D4-AD25-2829F57ED38B}" type="slidenum">
              <a:rPr lang="fr-FR" smtClean="0"/>
              <a:t>‹N°›</a:t>
            </a:fld>
            <a:endParaRPr lang="fr-FR"/>
          </a:p>
        </p:txBody>
      </p:sp>
    </p:spTree>
    <p:extLst>
      <p:ext uri="{BB962C8B-B14F-4D97-AF65-F5344CB8AC3E}">
        <p14:creationId xmlns:p14="http://schemas.microsoft.com/office/powerpoint/2010/main" val="12779766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2F773B50-9620-4D8B-8676-BAEC89004CF2}" type="datetime1">
              <a:rPr lang="fr-FR" smtClean="0"/>
              <a:t>23/11/2020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7A0BCAB-3588-45D4-AD25-2829F57ED38B}" type="slidenum">
              <a:rPr lang="fr-FR" smtClean="0"/>
              <a:t>‹N°›</a:t>
            </a:fld>
            <a:endParaRPr lang="fr-FR"/>
          </a:p>
        </p:txBody>
      </p:sp>
    </p:spTree>
    <p:extLst>
      <p:ext uri="{BB962C8B-B14F-4D97-AF65-F5344CB8AC3E}">
        <p14:creationId xmlns:p14="http://schemas.microsoft.com/office/powerpoint/2010/main" val="25797499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D5CB7C29-5581-4E14-8026-8A3B8A49BBEE}" type="datetime1">
              <a:rPr lang="fr-FR" smtClean="0"/>
              <a:t>23/11/2020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7A0BCAB-3588-45D4-AD25-2829F57ED38B}" type="slidenum">
              <a:rPr lang="fr-FR" smtClean="0"/>
              <a:t>‹N°›</a:t>
            </a:fld>
            <a:endParaRPr lang="fr-FR"/>
          </a:p>
        </p:txBody>
      </p:sp>
    </p:spTree>
    <p:extLst>
      <p:ext uri="{BB962C8B-B14F-4D97-AF65-F5344CB8AC3E}">
        <p14:creationId xmlns:p14="http://schemas.microsoft.com/office/powerpoint/2010/main" val="37062883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A800FED-EE6A-48F6-9EC1-106DB4418F0C}" type="datetime1">
              <a:rPr lang="fr-FR" smtClean="0"/>
              <a:t>23/11/2020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7A0BCAB-3588-45D4-AD25-2829F57ED38B}" type="slidenum">
              <a:rPr lang="fr-FR" smtClean="0"/>
              <a:t>‹N°›</a:t>
            </a:fld>
            <a:endParaRPr lang="fr-FR"/>
          </a:p>
        </p:txBody>
      </p:sp>
    </p:spTree>
    <p:extLst>
      <p:ext uri="{BB962C8B-B14F-4D97-AF65-F5344CB8AC3E}">
        <p14:creationId xmlns:p14="http://schemas.microsoft.com/office/powerpoint/2010/main" val="2248800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a:prstGeom prst="rect">
            <a:avLst/>
          </a:prstGeo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a:prstGeom prst="rect">
            <a:avLst/>
          </a:prstGeo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0E664C-4D74-40AF-AF87-0A3E2796D974}" type="datetime1">
              <a:rPr kumimoji="0" lang="fr-FR" sz="1800" b="0" i="0" u="none" strike="noStrike" kern="1200" cap="none" spc="0" normalizeH="0" baseline="0" noProof="0" smtClean="0">
                <a:ln>
                  <a:noFill/>
                </a:ln>
                <a:solidFill>
                  <a:prstClr val="black"/>
                </a:solidFill>
                <a:effectLst/>
                <a:uLnTx/>
                <a:uFillTx/>
                <a:latin typeface="Calibri" panose="020F0502020204030204"/>
                <a:ea typeface="+mn-ea"/>
                <a:cs typeface="+mn-cs"/>
              </a:rPr>
              <a:t>23/11/2020</a:t>
            </a:fld>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055468D-B12D-4525-89E5-C872192D0F9F}" type="slidenum">
              <a:rPr kumimoji="0" lang="fr-F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16690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231BA8-CCB4-4444-8C63-B32921C4F046}" type="datetime1">
              <a:rPr lang="fr-FR" smtClean="0"/>
              <a:t>23/11/2020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7A0BCAB-3588-45D4-AD25-2829F57ED38B}" type="slidenum">
              <a:rPr lang="fr-FR" smtClean="0"/>
              <a:t>‹N°›</a:t>
            </a:fld>
            <a:endParaRPr lang="fr-FR"/>
          </a:p>
        </p:txBody>
      </p:sp>
    </p:spTree>
    <p:extLst>
      <p:ext uri="{BB962C8B-B14F-4D97-AF65-F5344CB8AC3E}">
        <p14:creationId xmlns:p14="http://schemas.microsoft.com/office/powerpoint/2010/main" val="13849192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841B287B-E350-4FFE-8656-0F9A4D40848C}" type="datetime1">
              <a:rPr lang="fr-FR" smtClean="0"/>
              <a:t>23/11/2020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7A0BCAB-3588-45D4-AD25-2829F57ED38B}" type="slidenum">
              <a:rPr lang="fr-FR" smtClean="0"/>
              <a:t>‹N°›</a:t>
            </a:fld>
            <a:endParaRPr lang="fr-FR"/>
          </a:p>
        </p:txBody>
      </p:sp>
    </p:spTree>
    <p:extLst>
      <p:ext uri="{BB962C8B-B14F-4D97-AF65-F5344CB8AC3E}">
        <p14:creationId xmlns:p14="http://schemas.microsoft.com/office/powerpoint/2010/main" val="9952484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195FA28D-AE66-47FD-BA5E-949A6DAAA9BF}" type="datetime1">
              <a:rPr lang="fr-FR" smtClean="0"/>
              <a:t>23/11/2020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7A0BCAB-3588-45D4-AD25-2829F57ED38B}" type="slidenum">
              <a:rPr lang="fr-FR" smtClean="0"/>
              <a:t>‹N°›</a:t>
            </a:fld>
            <a:endParaRPr lang="fr-FR"/>
          </a:p>
        </p:txBody>
      </p:sp>
    </p:spTree>
    <p:extLst>
      <p:ext uri="{BB962C8B-B14F-4D97-AF65-F5344CB8AC3E}">
        <p14:creationId xmlns:p14="http://schemas.microsoft.com/office/powerpoint/2010/main" val="1800624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2721429"/>
            <a:ext cx="10515600" cy="3455534"/>
          </a:xfrm>
          <a:prstGeom prst="rect">
            <a:avLst/>
          </a:prstGeo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57FA46A-85A1-45D5-AAFB-EEF2508EA3BF}" type="datetime1">
              <a:rPr lang="fr-FR" smtClean="0"/>
              <a:t>23/11/2020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7A0BCAB-3588-45D4-AD25-2829F57ED38B}" type="slidenum">
              <a:rPr lang="fr-FR" smtClean="0"/>
              <a:t>‹N°›</a:t>
            </a:fld>
            <a:endParaRPr lang="fr-FR"/>
          </a:p>
        </p:txBody>
      </p:sp>
    </p:spTree>
    <p:extLst>
      <p:ext uri="{BB962C8B-B14F-4D97-AF65-F5344CB8AC3E}">
        <p14:creationId xmlns:p14="http://schemas.microsoft.com/office/powerpoint/2010/main" val="7388835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EB17DC0C-15EE-4983-B1C9-3957022F0598}" type="datetime1">
              <a:rPr lang="fr-FR" smtClean="0"/>
              <a:t>23/11/2020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7A0BCAB-3588-45D4-AD25-2829F57ED38B}" type="slidenum">
              <a:rPr lang="fr-FR" smtClean="0"/>
              <a:t>‹N°›</a:t>
            </a:fld>
            <a:endParaRPr lang="fr-FR"/>
          </a:p>
        </p:txBody>
      </p:sp>
    </p:spTree>
    <p:extLst>
      <p:ext uri="{BB962C8B-B14F-4D97-AF65-F5344CB8AC3E}">
        <p14:creationId xmlns:p14="http://schemas.microsoft.com/office/powerpoint/2010/main" val="33639882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808514" y="251506"/>
            <a:ext cx="7859486" cy="760865"/>
          </a:xfrm>
        </p:spPr>
        <p:txBody>
          <a:bodyPr anchor="b">
            <a:normAutofit/>
          </a:bodyPr>
          <a:lstStyle>
            <a:lvl1pPr algn="l">
              <a:defRPr sz="4400"/>
            </a:lvl1pPr>
          </a:lstStyle>
          <a:p>
            <a:r>
              <a:rPr lang="fr-FR" dirty="0" smtClean="0"/>
              <a:t>Modifiez le style du titre</a:t>
            </a:r>
            <a:endParaRPr lang="fr-FR" dirty="0"/>
          </a:p>
        </p:txBody>
      </p:sp>
      <p:sp>
        <p:nvSpPr>
          <p:cNvPr id="4" name="Espace réservé de la date 3"/>
          <p:cNvSpPr>
            <a:spLocks noGrp="1"/>
          </p:cNvSpPr>
          <p:nvPr>
            <p:ph type="dt" sz="half" idx="10"/>
          </p:nvPr>
        </p:nvSpPr>
        <p:spPr/>
        <p:txBody>
          <a:bodyPr/>
          <a:lstStyle/>
          <a:p>
            <a:fld id="{5B6238E5-B047-40F5-87D9-BBD737AB86E7}" type="datetime1">
              <a:rPr lang="fr-FR" smtClean="0"/>
              <a:t>23/11/2020</a:t>
            </a:fld>
            <a:endParaRPr lang="fr-FR"/>
          </a:p>
        </p:txBody>
      </p:sp>
      <p:sp>
        <p:nvSpPr>
          <p:cNvPr id="6" name="Espace réservé du numéro de diapositive 5"/>
          <p:cNvSpPr>
            <a:spLocks noGrp="1"/>
          </p:cNvSpPr>
          <p:nvPr>
            <p:ph type="sldNum" sz="quarter" idx="12"/>
          </p:nvPr>
        </p:nvSpPr>
        <p:spPr/>
        <p:txBody>
          <a:bodyPr/>
          <a:lstStyle/>
          <a:p>
            <a:fld id="{3F55EEC8-7E65-4A72-8941-E95BFE086C9D}" type="slidenum">
              <a:rPr lang="fr-FR" smtClean="0"/>
              <a:t>‹N°›</a:t>
            </a:fld>
            <a:endParaRPr lang="fr-FR"/>
          </a:p>
        </p:txBody>
      </p:sp>
      <p:sp>
        <p:nvSpPr>
          <p:cNvPr id="7" name="Espace réservé du texte 2"/>
          <p:cNvSpPr>
            <a:spLocks noGrp="1"/>
          </p:cNvSpPr>
          <p:nvPr>
            <p:ph idx="1"/>
          </p:nvPr>
        </p:nvSpPr>
        <p:spPr>
          <a:xfrm>
            <a:off x="838200" y="1685738"/>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9226365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F250C00-78E8-4093-B08B-B16B45BD50A6}" type="datetime1">
              <a:rPr lang="fr-FR" smtClean="0"/>
              <a:t>23/11/2020</a:t>
            </a:fld>
            <a:endParaRPr lang="fr-FR"/>
          </a:p>
        </p:txBody>
      </p:sp>
      <p:sp>
        <p:nvSpPr>
          <p:cNvPr id="6" name="Espace réservé du numéro de diapositive 5"/>
          <p:cNvSpPr>
            <a:spLocks noGrp="1"/>
          </p:cNvSpPr>
          <p:nvPr>
            <p:ph type="sldNum" sz="quarter" idx="12"/>
          </p:nvPr>
        </p:nvSpPr>
        <p:spPr/>
        <p:txBody>
          <a:bodyPr/>
          <a:lstStyle/>
          <a:p>
            <a:fld id="{3F55EEC8-7E65-4A72-8941-E95BFE086C9D}" type="slidenum">
              <a:rPr lang="fr-FR" smtClean="0"/>
              <a:t>‹N°›</a:t>
            </a:fld>
            <a:endParaRPr lang="fr-FR"/>
          </a:p>
        </p:txBody>
      </p:sp>
    </p:spTree>
    <p:extLst>
      <p:ext uri="{BB962C8B-B14F-4D97-AF65-F5344CB8AC3E}">
        <p14:creationId xmlns:p14="http://schemas.microsoft.com/office/powerpoint/2010/main" val="13867837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72CB94DF-14DE-4B75-A044-8C8E3C767D96}" type="datetime1">
              <a:rPr lang="fr-FR" smtClean="0"/>
              <a:t>23/11/2020</a:t>
            </a:fld>
            <a:endParaRPr lang="fr-FR"/>
          </a:p>
        </p:txBody>
      </p:sp>
      <p:sp>
        <p:nvSpPr>
          <p:cNvPr id="6" name="Espace réservé du numéro de diapositive 5"/>
          <p:cNvSpPr>
            <a:spLocks noGrp="1"/>
          </p:cNvSpPr>
          <p:nvPr>
            <p:ph type="sldNum" sz="quarter" idx="12"/>
          </p:nvPr>
        </p:nvSpPr>
        <p:spPr/>
        <p:txBody>
          <a:bodyPr/>
          <a:lstStyle/>
          <a:p>
            <a:fld id="{3F55EEC8-7E65-4A72-8941-E95BFE086C9D}" type="slidenum">
              <a:rPr lang="fr-FR" smtClean="0"/>
              <a:t>‹N°›</a:t>
            </a:fld>
            <a:endParaRPr lang="fr-FR"/>
          </a:p>
        </p:txBody>
      </p:sp>
    </p:spTree>
    <p:extLst>
      <p:ext uri="{BB962C8B-B14F-4D97-AF65-F5344CB8AC3E}">
        <p14:creationId xmlns:p14="http://schemas.microsoft.com/office/powerpoint/2010/main" val="31063170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7004E8A-CB4D-413E-AD47-68D1FA8CD939}" type="datetime1">
              <a:rPr lang="fr-FR" smtClean="0"/>
              <a:t>23/11/2020</a:t>
            </a:fld>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3F55EEC8-7E65-4A72-8941-E95BFE086C9D}" type="slidenum">
              <a:rPr lang="fr-FR" smtClean="0"/>
              <a:t>‹N°›</a:t>
            </a:fld>
            <a:endParaRPr lang="fr-FR"/>
          </a:p>
        </p:txBody>
      </p:sp>
    </p:spTree>
    <p:extLst>
      <p:ext uri="{BB962C8B-B14F-4D97-AF65-F5344CB8AC3E}">
        <p14:creationId xmlns:p14="http://schemas.microsoft.com/office/powerpoint/2010/main" val="18128768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04DB32E-FACD-4C05-8011-ED66F49B5248}" type="datetime1">
              <a:rPr lang="fr-FR" smtClean="0"/>
              <a:t>23/11/2020</a:t>
            </a:fld>
            <a:endParaRPr lang="fr-FR"/>
          </a:p>
        </p:txBody>
      </p:sp>
      <p:sp>
        <p:nvSpPr>
          <p:cNvPr id="8" name="Espace réservé du pied de page 7"/>
          <p:cNvSpPr>
            <a:spLocks noGrp="1"/>
          </p:cNvSpPr>
          <p:nvPr>
            <p:ph type="ftr" sz="quarter" idx="11"/>
          </p:nvPr>
        </p:nvSpPr>
        <p:spPr>
          <a:xfrm>
            <a:off x="4038600" y="6356350"/>
            <a:ext cx="41148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p:txBody>
          <a:bodyPr/>
          <a:lstStyle/>
          <a:p>
            <a:fld id="{3F55EEC8-7E65-4A72-8941-E95BFE086C9D}" type="slidenum">
              <a:rPr lang="fr-FR" smtClean="0"/>
              <a:t>‹N°›</a:t>
            </a:fld>
            <a:endParaRPr lang="fr-FR"/>
          </a:p>
        </p:txBody>
      </p:sp>
    </p:spTree>
    <p:extLst>
      <p:ext uri="{BB962C8B-B14F-4D97-AF65-F5344CB8AC3E}">
        <p14:creationId xmlns:p14="http://schemas.microsoft.com/office/powerpoint/2010/main" val="3438252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a:prstGeom prst="rect">
            <a:avLst/>
          </a:prstGeo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a:prstGeom prst="rect">
            <a:avLst/>
          </a:prstGeo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a:prstGeom prst="rect">
            <a:avLst/>
          </a:prstGeo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7098BDD-578B-4B63-A8D3-ACC24F29BCE0}" type="datetime1">
              <a:rPr kumimoji="0" lang="fr-FR" sz="1800" b="0" i="0" u="none" strike="noStrike" kern="1200" cap="none" spc="0" normalizeH="0" baseline="0" noProof="0" smtClean="0">
                <a:ln>
                  <a:noFill/>
                </a:ln>
                <a:solidFill>
                  <a:prstClr val="black"/>
                </a:solidFill>
                <a:effectLst/>
                <a:uLnTx/>
                <a:uFillTx/>
                <a:latin typeface="Calibri" panose="020F0502020204030204"/>
                <a:ea typeface="+mn-ea"/>
                <a:cs typeface="+mn-cs"/>
              </a:rPr>
              <a:t>23/11/2020</a:t>
            </a:fld>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Espace réservé du pied de page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Espace réservé du numéro de diapositive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055468D-B12D-4525-89E5-C872192D0F9F}" type="slidenum">
              <a:rPr kumimoji="0" lang="fr-F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30939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A6E781C-70BB-4F07-856C-CE9F719D1454}" type="datetime1">
              <a:rPr lang="fr-FR" smtClean="0"/>
              <a:t>23/11/2020</a:t>
            </a:fld>
            <a:endParaRPr lang="fr-FR"/>
          </a:p>
        </p:txBody>
      </p:sp>
      <p:sp>
        <p:nvSpPr>
          <p:cNvPr id="4" name="Espace réservé du pied de page 3"/>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p:txBody>
          <a:bodyPr/>
          <a:lstStyle/>
          <a:p>
            <a:fld id="{3F55EEC8-7E65-4A72-8941-E95BFE086C9D}" type="slidenum">
              <a:rPr lang="fr-FR" smtClean="0"/>
              <a:t>‹N°›</a:t>
            </a:fld>
            <a:endParaRPr lang="fr-FR"/>
          </a:p>
        </p:txBody>
      </p:sp>
    </p:spTree>
    <p:extLst>
      <p:ext uri="{BB962C8B-B14F-4D97-AF65-F5344CB8AC3E}">
        <p14:creationId xmlns:p14="http://schemas.microsoft.com/office/powerpoint/2010/main" val="19898732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509A6BB-EACF-4F87-A5DB-BEA84A6BA4C3}" type="datetime1">
              <a:rPr lang="fr-FR" smtClean="0"/>
              <a:t>23/11/2020</a:t>
            </a:fld>
            <a:endParaRPr lang="fr-FR"/>
          </a:p>
        </p:txBody>
      </p:sp>
      <p:sp>
        <p:nvSpPr>
          <p:cNvPr id="3" name="Espace réservé du pied de page 2"/>
          <p:cNvSpPr>
            <a:spLocks noGrp="1"/>
          </p:cNvSpPr>
          <p:nvPr>
            <p:ph type="ftr" sz="quarter" idx="11"/>
          </p:nvPr>
        </p:nvSpPr>
        <p:spPr>
          <a:xfrm>
            <a:off x="4038600" y="6356350"/>
            <a:ext cx="41148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p:txBody>
          <a:bodyPr/>
          <a:lstStyle/>
          <a:p>
            <a:fld id="{3F55EEC8-7E65-4A72-8941-E95BFE086C9D}" type="slidenum">
              <a:rPr lang="fr-FR" smtClean="0"/>
              <a:t>‹N°›</a:t>
            </a:fld>
            <a:endParaRPr lang="fr-FR"/>
          </a:p>
        </p:txBody>
      </p:sp>
    </p:spTree>
    <p:extLst>
      <p:ext uri="{BB962C8B-B14F-4D97-AF65-F5344CB8AC3E}">
        <p14:creationId xmlns:p14="http://schemas.microsoft.com/office/powerpoint/2010/main" val="36843788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72338A0D-A0B0-4C7F-9799-3BE9D08311A2}" type="datetime1">
              <a:rPr lang="fr-FR" smtClean="0"/>
              <a:t>23/11/2020</a:t>
            </a:fld>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3F55EEC8-7E65-4A72-8941-E95BFE086C9D}" type="slidenum">
              <a:rPr lang="fr-FR" smtClean="0"/>
              <a:t>‹N°›</a:t>
            </a:fld>
            <a:endParaRPr lang="fr-FR"/>
          </a:p>
        </p:txBody>
      </p:sp>
    </p:spTree>
    <p:extLst>
      <p:ext uri="{BB962C8B-B14F-4D97-AF65-F5344CB8AC3E}">
        <p14:creationId xmlns:p14="http://schemas.microsoft.com/office/powerpoint/2010/main" val="3028373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F014EB9F-A6DF-40D5-B74C-528D44C381D7}" type="datetime1">
              <a:rPr lang="fr-FR" smtClean="0"/>
              <a:t>23/11/2020</a:t>
            </a:fld>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3F55EEC8-7E65-4A72-8941-E95BFE086C9D}" type="slidenum">
              <a:rPr lang="fr-FR" smtClean="0"/>
              <a:t>‹N°›</a:t>
            </a:fld>
            <a:endParaRPr lang="fr-FR"/>
          </a:p>
        </p:txBody>
      </p:sp>
    </p:spTree>
    <p:extLst>
      <p:ext uri="{BB962C8B-B14F-4D97-AF65-F5344CB8AC3E}">
        <p14:creationId xmlns:p14="http://schemas.microsoft.com/office/powerpoint/2010/main" val="37279323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Modifiez le style du titre</a:t>
            </a:r>
            <a:endParaRPr lang="fr-FR" dirty="0"/>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0B4BF3A-9463-40CE-83F1-E6A62FBFB347}" type="datetime1">
              <a:rPr lang="fr-FR" smtClean="0"/>
              <a:t>23/11/2020</a:t>
            </a:fld>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3F55EEC8-7E65-4A72-8941-E95BFE086C9D}" type="slidenum">
              <a:rPr lang="fr-FR" smtClean="0"/>
              <a:t>‹N°›</a:t>
            </a:fld>
            <a:endParaRPr lang="fr-FR"/>
          </a:p>
        </p:txBody>
      </p:sp>
    </p:spTree>
    <p:extLst>
      <p:ext uri="{BB962C8B-B14F-4D97-AF65-F5344CB8AC3E}">
        <p14:creationId xmlns:p14="http://schemas.microsoft.com/office/powerpoint/2010/main" val="22728648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F1D8EF-D932-4A7B-8EBC-3DB9F753ED9C}" type="datetime1">
              <a:rPr lang="fr-FR" smtClean="0"/>
              <a:t>23/11/2020</a:t>
            </a:fld>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3F55EEC8-7E65-4A72-8941-E95BFE086C9D}" type="slidenum">
              <a:rPr lang="fr-FR" smtClean="0"/>
              <a:t>‹N°›</a:t>
            </a:fld>
            <a:endParaRPr lang="fr-FR"/>
          </a:p>
        </p:txBody>
      </p:sp>
    </p:spTree>
    <p:extLst>
      <p:ext uri="{BB962C8B-B14F-4D97-AF65-F5344CB8AC3E}">
        <p14:creationId xmlns:p14="http://schemas.microsoft.com/office/powerpoint/2010/main" val="22250456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6FB89E64-7069-4DC2-8D43-BA8C05A9225B}" type="datetime1">
              <a:rPr lang="fr-FR" smtClean="0"/>
              <a:t>23/11/2020</a:t>
            </a:fld>
            <a:endParaRPr lang="fr-FR"/>
          </a:p>
        </p:txBody>
      </p:sp>
      <p:sp>
        <p:nvSpPr>
          <p:cNvPr id="6" name="Espace réservé du numéro de diapositive 5"/>
          <p:cNvSpPr>
            <a:spLocks noGrp="1"/>
          </p:cNvSpPr>
          <p:nvPr>
            <p:ph type="sldNum" sz="quarter" idx="12"/>
          </p:nvPr>
        </p:nvSpPr>
        <p:spPr/>
        <p:txBody>
          <a:bodyPr/>
          <a:lstStyle/>
          <a:p>
            <a:fld id="{4CC206BE-B3A7-45B7-9CF8-44A8A2D06B18}" type="slidenum">
              <a:rPr lang="fr-FR" smtClean="0"/>
              <a:t>‹N°›</a:t>
            </a:fld>
            <a:endParaRPr lang="fr-FR"/>
          </a:p>
        </p:txBody>
      </p:sp>
      <p:sp>
        <p:nvSpPr>
          <p:cNvPr id="7" name="Espace réservé du titre 1"/>
          <p:cNvSpPr>
            <a:spLocks noGrp="1"/>
          </p:cNvSpPr>
          <p:nvPr>
            <p:ph type="title"/>
          </p:nvPr>
        </p:nvSpPr>
        <p:spPr>
          <a:xfrm>
            <a:off x="838200" y="365126"/>
            <a:ext cx="10515599" cy="756104"/>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8" name="Espace réservé du texte 2"/>
          <p:cNvSpPr>
            <a:spLocks noGrp="1"/>
          </p:cNvSpPr>
          <p:nvPr>
            <p:ph idx="1"/>
          </p:nvPr>
        </p:nvSpPr>
        <p:spPr>
          <a:xfrm>
            <a:off x="838200" y="1685738"/>
            <a:ext cx="10515600" cy="4351338"/>
          </a:xfrm>
          <a:prstGeom prst="rect">
            <a:avLst/>
          </a:prstGeom>
        </p:spPr>
        <p:txBody>
          <a:bodyPr vert="horz" lIns="91440" tIns="45720" rIns="91440" bIns="45720" rtlCol="0">
            <a:normAutofit/>
          </a:body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20766464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9AB88DF-3B1B-48A7-A606-BE0AFB6FCB66}" type="datetime1">
              <a:rPr lang="fr-FR" smtClean="0"/>
              <a:t>23/11/2020</a:t>
            </a:fld>
            <a:endParaRPr lang="fr-FR"/>
          </a:p>
        </p:txBody>
      </p:sp>
      <p:sp>
        <p:nvSpPr>
          <p:cNvPr id="6" name="Espace réservé du numéro de diapositive 5"/>
          <p:cNvSpPr>
            <a:spLocks noGrp="1"/>
          </p:cNvSpPr>
          <p:nvPr>
            <p:ph type="sldNum" sz="quarter" idx="12"/>
          </p:nvPr>
        </p:nvSpPr>
        <p:spPr/>
        <p:txBody>
          <a:bodyPr/>
          <a:lstStyle/>
          <a:p>
            <a:fld id="{4CC206BE-B3A7-45B7-9CF8-44A8A2D06B18}" type="slidenum">
              <a:rPr lang="fr-FR" smtClean="0"/>
              <a:t>‹N°›</a:t>
            </a:fld>
            <a:endParaRPr lang="fr-FR"/>
          </a:p>
        </p:txBody>
      </p:sp>
    </p:spTree>
    <p:extLst>
      <p:ext uri="{BB962C8B-B14F-4D97-AF65-F5344CB8AC3E}">
        <p14:creationId xmlns:p14="http://schemas.microsoft.com/office/powerpoint/2010/main" val="42166525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a:prstGeom prst="rect">
            <a:avLst/>
          </a:prstGeo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1FF83454-B3AB-44A5-B7F7-F116F2A71F99}" type="datetime1">
              <a:rPr lang="fr-FR" smtClean="0"/>
              <a:t>23/11/2020</a:t>
            </a:fld>
            <a:endParaRPr lang="fr-FR"/>
          </a:p>
        </p:txBody>
      </p:sp>
      <p:sp>
        <p:nvSpPr>
          <p:cNvPr id="6" name="Espace réservé du numéro de diapositive 5"/>
          <p:cNvSpPr>
            <a:spLocks noGrp="1"/>
          </p:cNvSpPr>
          <p:nvPr>
            <p:ph type="sldNum" sz="quarter" idx="12"/>
          </p:nvPr>
        </p:nvSpPr>
        <p:spPr/>
        <p:txBody>
          <a:bodyPr/>
          <a:lstStyle/>
          <a:p>
            <a:fld id="{4CC206BE-B3A7-45B7-9CF8-44A8A2D06B18}" type="slidenum">
              <a:rPr lang="fr-FR" smtClean="0"/>
              <a:t>‹N°›</a:t>
            </a:fld>
            <a:endParaRPr lang="fr-FR"/>
          </a:p>
        </p:txBody>
      </p:sp>
    </p:spTree>
    <p:extLst>
      <p:ext uri="{BB962C8B-B14F-4D97-AF65-F5344CB8AC3E}">
        <p14:creationId xmlns:p14="http://schemas.microsoft.com/office/powerpoint/2010/main" val="2153670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a:prstGeom prst="rect">
            <a:avLst/>
          </a:prstGeo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a:prstGeom prst="rect">
            <a:avLst/>
          </a:prstGeo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39D9286-C34D-47C6-8C74-3C8F963B3553}" type="datetime1">
              <a:rPr lang="fr-FR" smtClean="0"/>
              <a:t>23/11/2020</a:t>
            </a:fld>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4CC206BE-B3A7-45B7-9CF8-44A8A2D06B18}" type="slidenum">
              <a:rPr lang="fr-FR" smtClean="0"/>
              <a:t>‹N°›</a:t>
            </a:fld>
            <a:endParaRPr lang="fr-FR"/>
          </a:p>
        </p:txBody>
      </p:sp>
    </p:spTree>
    <p:extLst>
      <p:ext uri="{BB962C8B-B14F-4D97-AF65-F5344CB8AC3E}">
        <p14:creationId xmlns:p14="http://schemas.microsoft.com/office/powerpoint/2010/main" val="4280648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smtClean="0"/>
              <a:t>Modifiez le style du titre</a:t>
            </a:r>
            <a:endParaRPr lang="fr-FR"/>
          </a:p>
        </p:txBody>
      </p:sp>
      <p:sp>
        <p:nvSpPr>
          <p:cNvPr id="3" name="Espace réservé de la date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E5FF055-2A8E-4859-B00E-6A63BF812DCF}" type="datetime1">
              <a:rPr kumimoji="0" lang="fr-FR" sz="1800" b="0" i="0" u="none" strike="noStrike" kern="1200" cap="none" spc="0" normalizeH="0" baseline="0" noProof="0" smtClean="0">
                <a:ln>
                  <a:noFill/>
                </a:ln>
                <a:solidFill>
                  <a:prstClr val="black"/>
                </a:solidFill>
                <a:effectLst/>
                <a:uLnTx/>
                <a:uFillTx/>
                <a:latin typeface="Calibri" panose="020F0502020204030204"/>
                <a:ea typeface="+mn-ea"/>
                <a:cs typeface="+mn-cs"/>
              </a:rPr>
              <a:t>23/11/2020</a:t>
            </a:fld>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Espace réservé du pied de page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055468D-B12D-4525-89E5-C872192D0F9F}" type="slidenum">
              <a:rPr kumimoji="0" lang="fr-F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8550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a:prstGeom prst="rect">
            <a:avLst/>
          </a:prstGeo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a:prstGeom prst="rect">
            <a:avLst/>
          </a:prstGeo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a:prstGeom prst="rect">
            <a:avLst/>
          </a:prstGeo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4C45865-1B61-4B3C-8B84-42EF25D56116}" type="datetime1">
              <a:rPr lang="fr-FR" smtClean="0"/>
              <a:t>23/11/2020</a:t>
            </a:fld>
            <a:endParaRPr lang="fr-FR"/>
          </a:p>
        </p:txBody>
      </p:sp>
      <p:sp>
        <p:nvSpPr>
          <p:cNvPr id="8" name="Espace réservé du pied de page 7"/>
          <p:cNvSpPr>
            <a:spLocks noGrp="1"/>
          </p:cNvSpPr>
          <p:nvPr>
            <p:ph type="ftr" sz="quarter" idx="11"/>
          </p:nvPr>
        </p:nvSpPr>
        <p:spPr>
          <a:xfrm>
            <a:off x="4038600" y="6356350"/>
            <a:ext cx="41148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p:txBody>
          <a:bodyPr/>
          <a:lstStyle/>
          <a:p>
            <a:fld id="{4CC206BE-B3A7-45B7-9CF8-44A8A2D06B18}" type="slidenum">
              <a:rPr lang="fr-FR" smtClean="0"/>
              <a:t>‹N°›</a:t>
            </a:fld>
            <a:endParaRPr lang="fr-FR"/>
          </a:p>
        </p:txBody>
      </p:sp>
    </p:spTree>
    <p:extLst>
      <p:ext uri="{BB962C8B-B14F-4D97-AF65-F5344CB8AC3E}">
        <p14:creationId xmlns:p14="http://schemas.microsoft.com/office/powerpoint/2010/main" val="41649548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1E664A15-15E7-4B1F-8694-1556383B4224}" type="datetime1">
              <a:rPr lang="fr-FR" smtClean="0"/>
              <a:t>23/11/2020</a:t>
            </a:fld>
            <a:endParaRPr lang="fr-FR"/>
          </a:p>
        </p:txBody>
      </p:sp>
      <p:sp>
        <p:nvSpPr>
          <p:cNvPr id="4" name="Espace réservé du pied de page 3"/>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p:txBody>
          <a:bodyPr/>
          <a:lstStyle/>
          <a:p>
            <a:fld id="{4CC206BE-B3A7-45B7-9CF8-44A8A2D06B18}" type="slidenum">
              <a:rPr lang="fr-FR" smtClean="0"/>
              <a:t>‹N°›</a:t>
            </a:fld>
            <a:endParaRPr lang="fr-FR"/>
          </a:p>
        </p:txBody>
      </p:sp>
    </p:spTree>
    <p:extLst>
      <p:ext uri="{BB962C8B-B14F-4D97-AF65-F5344CB8AC3E}">
        <p14:creationId xmlns:p14="http://schemas.microsoft.com/office/powerpoint/2010/main" val="12515212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A56BAF6-0CB5-4E70-BF59-2EB2775A8489}" type="datetime1">
              <a:rPr lang="fr-FR" smtClean="0"/>
              <a:t>23/11/2020</a:t>
            </a:fld>
            <a:endParaRPr lang="fr-FR"/>
          </a:p>
        </p:txBody>
      </p:sp>
      <p:sp>
        <p:nvSpPr>
          <p:cNvPr id="3" name="Espace réservé du pied de page 2"/>
          <p:cNvSpPr>
            <a:spLocks noGrp="1"/>
          </p:cNvSpPr>
          <p:nvPr>
            <p:ph type="ftr" sz="quarter" idx="11"/>
          </p:nvPr>
        </p:nvSpPr>
        <p:spPr>
          <a:xfrm>
            <a:off x="4038600" y="6356350"/>
            <a:ext cx="41148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p:txBody>
          <a:bodyPr/>
          <a:lstStyle/>
          <a:p>
            <a:fld id="{4CC206BE-B3A7-45B7-9CF8-44A8A2D06B18}" type="slidenum">
              <a:rPr lang="fr-FR" smtClean="0"/>
              <a:t>‹N°›</a:t>
            </a:fld>
            <a:endParaRPr lang="fr-FR"/>
          </a:p>
        </p:txBody>
      </p:sp>
    </p:spTree>
    <p:extLst>
      <p:ext uri="{BB962C8B-B14F-4D97-AF65-F5344CB8AC3E}">
        <p14:creationId xmlns:p14="http://schemas.microsoft.com/office/powerpoint/2010/main" val="24473092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22D2B9DC-16BB-4C64-B274-78EC49DEA6A4}" type="datetime1">
              <a:rPr lang="fr-FR" smtClean="0"/>
              <a:t>23/11/2020</a:t>
            </a:fld>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4CC206BE-B3A7-45B7-9CF8-44A8A2D06B18}" type="slidenum">
              <a:rPr lang="fr-FR" smtClean="0"/>
              <a:t>‹N°›</a:t>
            </a:fld>
            <a:endParaRPr lang="fr-FR"/>
          </a:p>
        </p:txBody>
      </p:sp>
    </p:spTree>
    <p:extLst>
      <p:ext uri="{BB962C8B-B14F-4D97-AF65-F5344CB8AC3E}">
        <p14:creationId xmlns:p14="http://schemas.microsoft.com/office/powerpoint/2010/main" val="10022604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0927ED98-5607-4F3A-B215-87DEC30443D5}" type="datetime1">
              <a:rPr lang="fr-FR" smtClean="0"/>
              <a:t>23/11/2020</a:t>
            </a:fld>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4CC206BE-B3A7-45B7-9CF8-44A8A2D06B18}" type="slidenum">
              <a:rPr lang="fr-FR" smtClean="0"/>
              <a:t>‹N°›</a:t>
            </a:fld>
            <a:endParaRPr lang="fr-FR"/>
          </a:p>
        </p:txBody>
      </p:sp>
    </p:spTree>
    <p:extLst>
      <p:ext uri="{BB962C8B-B14F-4D97-AF65-F5344CB8AC3E}">
        <p14:creationId xmlns:p14="http://schemas.microsoft.com/office/powerpoint/2010/main" val="39885200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1825625"/>
            <a:ext cx="10515600" cy="4351338"/>
          </a:xfrm>
          <a:prstGeom prst="rect">
            <a:avLst/>
          </a:prstGeo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B7810D8-522D-440A-A499-5574ABB57747}" type="datetime1">
              <a:rPr lang="fr-FR" smtClean="0"/>
              <a:t>23/11/2020</a:t>
            </a:fld>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4CC206BE-B3A7-45B7-9CF8-44A8A2D06B18}" type="slidenum">
              <a:rPr lang="fr-FR" smtClean="0"/>
              <a:t>‹N°›</a:t>
            </a:fld>
            <a:endParaRPr lang="fr-FR"/>
          </a:p>
        </p:txBody>
      </p:sp>
    </p:spTree>
    <p:extLst>
      <p:ext uri="{BB962C8B-B14F-4D97-AF65-F5344CB8AC3E}">
        <p14:creationId xmlns:p14="http://schemas.microsoft.com/office/powerpoint/2010/main" val="15880372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a:prstGeom prst="rect">
            <a:avLst/>
          </a:prstGeo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5D9CE87-3C79-4289-9BDC-19BB636E22C5}" type="datetime1">
              <a:rPr lang="fr-FR" smtClean="0"/>
              <a:t>23/11/2020</a:t>
            </a:fld>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4CC206BE-B3A7-45B7-9CF8-44A8A2D06B18}" type="slidenum">
              <a:rPr lang="fr-FR" smtClean="0"/>
              <a:t>‹N°›</a:t>
            </a:fld>
            <a:endParaRPr lang="fr-FR"/>
          </a:p>
        </p:txBody>
      </p:sp>
    </p:spTree>
    <p:extLst>
      <p:ext uri="{BB962C8B-B14F-4D97-AF65-F5344CB8AC3E}">
        <p14:creationId xmlns:p14="http://schemas.microsoft.com/office/powerpoint/2010/main" val="42161210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7" name="Espace réservé de la date 3"/>
          <p:cNvSpPr>
            <a:spLocks noGrp="1"/>
          </p:cNvSpPr>
          <p:nvPr>
            <p:ph type="dt" sz="half" idx="2"/>
          </p:nvPr>
        </p:nvSpPr>
        <p:spPr>
          <a:xfrm>
            <a:off x="4060369" y="635635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84FA6824-2DE7-4A6A-9B7B-197B71236D3E}" type="datetime1">
              <a:rPr lang="fr-FR" smtClean="0"/>
              <a:t>23/11/2020</a:t>
            </a:fld>
            <a:endParaRPr lang="fr-FR"/>
          </a:p>
        </p:txBody>
      </p:sp>
      <p:sp>
        <p:nvSpPr>
          <p:cNvPr id="8"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206BE-B3A7-45B7-9CF8-44A8A2D06B18}" type="slidenum">
              <a:rPr lang="fr-FR" smtClean="0"/>
              <a:pPr/>
              <a:t>‹N°›</a:t>
            </a:fld>
            <a:endParaRPr lang="fr-FR"/>
          </a:p>
        </p:txBody>
      </p:sp>
      <p:sp>
        <p:nvSpPr>
          <p:cNvPr id="10" name="Espace réservé du titre 1"/>
          <p:cNvSpPr>
            <a:spLocks noGrp="1"/>
          </p:cNvSpPr>
          <p:nvPr>
            <p:ph type="title"/>
          </p:nvPr>
        </p:nvSpPr>
        <p:spPr>
          <a:xfrm>
            <a:off x="838200" y="365126"/>
            <a:ext cx="10515599" cy="756104"/>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11" name="Espace réservé du texte 2"/>
          <p:cNvSpPr>
            <a:spLocks noGrp="1"/>
          </p:cNvSpPr>
          <p:nvPr>
            <p:ph idx="1"/>
          </p:nvPr>
        </p:nvSpPr>
        <p:spPr>
          <a:xfrm>
            <a:off x="838200" y="1685738"/>
            <a:ext cx="10515600" cy="4351338"/>
          </a:xfrm>
          <a:prstGeom prst="rect">
            <a:avLst/>
          </a:prstGeom>
        </p:spPr>
        <p:txBody>
          <a:bodyPr vert="horz" lIns="91440" tIns="45720" rIns="91440" bIns="45720" rtlCol="0">
            <a:normAutofit/>
          </a:body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9988579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838200" y="1825625"/>
            <a:ext cx="10515600" cy="4351338"/>
          </a:xfrm>
          <a:prstGeom prst="rect">
            <a:avLst/>
          </a:prstGeo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118F7AB6-C6C4-4D42-B44A-B8E4F4D5FB9B}" type="datetime1">
              <a:rPr lang="fr-FR" smtClean="0"/>
              <a:t>23/11/2020</a:t>
            </a:fld>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63D18F35-62AC-46A9-B81F-4FC9FEC48BB5}" type="slidenum">
              <a:rPr lang="fr-FR" smtClean="0"/>
              <a:t>‹N°›</a:t>
            </a:fld>
            <a:endParaRPr lang="fr-FR"/>
          </a:p>
        </p:txBody>
      </p:sp>
    </p:spTree>
    <p:extLst>
      <p:ext uri="{BB962C8B-B14F-4D97-AF65-F5344CB8AC3E}">
        <p14:creationId xmlns:p14="http://schemas.microsoft.com/office/powerpoint/2010/main" val="39494151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a:prstGeom prst="rect">
            <a:avLst/>
          </a:prstGeo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75CA916E-48F6-4E4F-8FC6-06907454DE7E}" type="datetime1">
              <a:rPr lang="fr-FR" smtClean="0"/>
              <a:t>23/11/2020</a:t>
            </a:fld>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63D18F35-62AC-46A9-B81F-4FC9FEC48BB5}" type="slidenum">
              <a:rPr lang="fr-FR" smtClean="0"/>
              <a:t>‹N°›</a:t>
            </a:fld>
            <a:endParaRPr lang="fr-FR"/>
          </a:p>
        </p:txBody>
      </p:sp>
    </p:spTree>
    <p:extLst>
      <p:ext uri="{BB962C8B-B14F-4D97-AF65-F5344CB8AC3E}">
        <p14:creationId xmlns:p14="http://schemas.microsoft.com/office/powerpoint/2010/main" val="1235844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2C5DA35-7B66-4FBE-B265-430470BFBA5C}" type="datetime1">
              <a:rPr kumimoji="0" lang="fr-FR" sz="1800" b="0" i="0" u="none" strike="noStrike" kern="1200" cap="none" spc="0" normalizeH="0" baseline="0" noProof="0" smtClean="0">
                <a:ln>
                  <a:noFill/>
                </a:ln>
                <a:solidFill>
                  <a:prstClr val="black"/>
                </a:solidFill>
                <a:effectLst/>
                <a:uLnTx/>
                <a:uFillTx/>
                <a:latin typeface="Calibri" panose="020F0502020204030204"/>
                <a:ea typeface="+mn-ea"/>
                <a:cs typeface="+mn-cs"/>
              </a:rPr>
              <a:t>23/11/2020</a:t>
            </a:fld>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Espace réservé du numéro de diapositive 3"/>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055468D-B12D-4525-89E5-C872192D0F9F}" type="slidenum">
              <a:rPr kumimoji="0" lang="fr-F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94681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a:prstGeom prst="rect">
            <a:avLst/>
          </a:prstGeo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a:prstGeom prst="rect">
            <a:avLst/>
          </a:prstGeo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fld id="{429035C3-438B-4C71-ABBB-2569F0E4773E}" type="datetime1">
              <a:rPr lang="fr-FR" smtClean="0"/>
              <a:t>23/11/2020</a:t>
            </a:fld>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63D18F35-62AC-46A9-B81F-4FC9FEC48BB5}" type="slidenum">
              <a:rPr lang="fr-FR" smtClean="0"/>
              <a:t>‹N°›</a:t>
            </a:fld>
            <a:endParaRPr lang="fr-FR"/>
          </a:p>
        </p:txBody>
      </p:sp>
    </p:spTree>
    <p:extLst>
      <p:ext uri="{BB962C8B-B14F-4D97-AF65-F5344CB8AC3E}">
        <p14:creationId xmlns:p14="http://schemas.microsoft.com/office/powerpoint/2010/main" val="34051589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a:prstGeom prst="rect">
            <a:avLst/>
          </a:prstGeo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a:prstGeom prst="rect">
            <a:avLst/>
          </a:prstGeo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a:prstGeom prst="rect">
            <a:avLst/>
          </a:prstGeo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838200" y="6356350"/>
            <a:ext cx="2743200" cy="365125"/>
          </a:xfrm>
          <a:prstGeom prst="rect">
            <a:avLst/>
          </a:prstGeom>
        </p:spPr>
        <p:txBody>
          <a:bodyPr/>
          <a:lstStyle/>
          <a:p>
            <a:fld id="{3630EA3A-C2BB-415C-8F73-74E3D8118322}" type="datetime1">
              <a:rPr lang="fr-FR" smtClean="0"/>
              <a:t>23/11/2020</a:t>
            </a:fld>
            <a:endParaRPr lang="fr-FR"/>
          </a:p>
        </p:txBody>
      </p:sp>
      <p:sp>
        <p:nvSpPr>
          <p:cNvPr id="8" name="Espace réservé du pied de page 7"/>
          <p:cNvSpPr>
            <a:spLocks noGrp="1"/>
          </p:cNvSpPr>
          <p:nvPr>
            <p:ph type="ftr" sz="quarter" idx="11"/>
          </p:nvPr>
        </p:nvSpPr>
        <p:spPr>
          <a:xfrm>
            <a:off x="4038600" y="6356350"/>
            <a:ext cx="41148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8610600" y="6356350"/>
            <a:ext cx="2743200" cy="365125"/>
          </a:xfrm>
          <a:prstGeom prst="rect">
            <a:avLst/>
          </a:prstGeom>
        </p:spPr>
        <p:txBody>
          <a:bodyPr/>
          <a:lstStyle/>
          <a:p>
            <a:fld id="{63D18F35-62AC-46A9-B81F-4FC9FEC48BB5}" type="slidenum">
              <a:rPr lang="fr-FR" smtClean="0"/>
              <a:t>‹N°›</a:t>
            </a:fld>
            <a:endParaRPr lang="fr-FR"/>
          </a:p>
        </p:txBody>
      </p:sp>
    </p:spTree>
    <p:extLst>
      <p:ext uri="{BB962C8B-B14F-4D97-AF65-F5344CB8AC3E}">
        <p14:creationId xmlns:p14="http://schemas.microsoft.com/office/powerpoint/2010/main" val="12119415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smtClean="0"/>
              <a:t>Modifiez le style du titre</a:t>
            </a:r>
            <a:endParaRPr lang="fr-FR"/>
          </a:p>
        </p:txBody>
      </p:sp>
      <p:sp>
        <p:nvSpPr>
          <p:cNvPr id="3" name="Espace réservé de la date 2"/>
          <p:cNvSpPr>
            <a:spLocks noGrp="1"/>
          </p:cNvSpPr>
          <p:nvPr>
            <p:ph type="dt" sz="half" idx="10"/>
          </p:nvPr>
        </p:nvSpPr>
        <p:spPr>
          <a:xfrm>
            <a:off x="838200" y="6356350"/>
            <a:ext cx="2743200" cy="365125"/>
          </a:xfrm>
          <a:prstGeom prst="rect">
            <a:avLst/>
          </a:prstGeom>
        </p:spPr>
        <p:txBody>
          <a:bodyPr/>
          <a:lstStyle/>
          <a:p>
            <a:fld id="{43F98F26-E992-4C79-B386-BBE9BE4D0D97}" type="datetime1">
              <a:rPr lang="fr-FR" smtClean="0"/>
              <a:t>23/11/2020</a:t>
            </a:fld>
            <a:endParaRPr lang="fr-FR"/>
          </a:p>
        </p:txBody>
      </p:sp>
      <p:sp>
        <p:nvSpPr>
          <p:cNvPr id="4" name="Espace réservé du pied de page 3"/>
          <p:cNvSpPr>
            <a:spLocks noGrp="1"/>
          </p:cNvSpPr>
          <p:nvPr>
            <p:ph type="ftr" sz="quarter" idx="11"/>
          </p:nvPr>
        </p:nvSpPr>
        <p:spPr>
          <a:xfrm>
            <a:off x="4038600" y="6356350"/>
            <a:ext cx="41148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8610600" y="6356350"/>
            <a:ext cx="2743200" cy="365125"/>
          </a:xfrm>
          <a:prstGeom prst="rect">
            <a:avLst/>
          </a:prstGeom>
        </p:spPr>
        <p:txBody>
          <a:bodyPr/>
          <a:lstStyle/>
          <a:p>
            <a:fld id="{63D18F35-62AC-46A9-B81F-4FC9FEC48BB5}" type="slidenum">
              <a:rPr lang="fr-FR" smtClean="0"/>
              <a:t>‹N°›</a:t>
            </a:fld>
            <a:endParaRPr lang="fr-FR"/>
          </a:p>
        </p:txBody>
      </p:sp>
    </p:spTree>
    <p:extLst>
      <p:ext uri="{BB962C8B-B14F-4D97-AF65-F5344CB8AC3E}">
        <p14:creationId xmlns:p14="http://schemas.microsoft.com/office/powerpoint/2010/main" val="7162462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838200" y="6356350"/>
            <a:ext cx="2743200" cy="365125"/>
          </a:xfrm>
          <a:prstGeom prst="rect">
            <a:avLst/>
          </a:prstGeom>
        </p:spPr>
        <p:txBody>
          <a:bodyPr/>
          <a:lstStyle/>
          <a:p>
            <a:fld id="{A4C91C82-12C8-4C1E-8D85-ABE7A5D65BF4}" type="datetime1">
              <a:rPr lang="fr-FR" smtClean="0"/>
              <a:t>23/11/2020</a:t>
            </a:fld>
            <a:endParaRPr lang="fr-FR"/>
          </a:p>
        </p:txBody>
      </p:sp>
      <p:sp>
        <p:nvSpPr>
          <p:cNvPr id="3" name="Espace réservé du pied de page 2"/>
          <p:cNvSpPr>
            <a:spLocks noGrp="1"/>
          </p:cNvSpPr>
          <p:nvPr>
            <p:ph type="ftr" sz="quarter" idx="11"/>
          </p:nvPr>
        </p:nvSpPr>
        <p:spPr>
          <a:xfrm>
            <a:off x="4038600" y="6356350"/>
            <a:ext cx="41148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8610600" y="6356350"/>
            <a:ext cx="2743200" cy="365125"/>
          </a:xfrm>
          <a:prstGeom prst="rect">
            <a:avLst/>
          </a:prstGeom>
        </p:spPr>
        <p:txBody>
          <a:bodyPr/>
          <a:lstStyle/>
          <a:p>
            <a:fld id="{63D18F35-62AC-46A9-B81F-4FC9FEC48BB5}" type="slidenum">
              <a:rPr lang="fr-FR" smtClean="0"/>
              <a:t>‹N°›</a:t>
            </a:fld>
            <a:endParaRPr lang="fr-FR"/>
          </a:p>
        </p:txBody>
      </p:sp>
    </p:spTree>
    <p:extLst>
      <p:ext uri="{BB962C8B-B14F-4D97-AF65-F5344CB8AC3E}">
        <p14:creationId xmlns:p14="http://schemas.microsoft.com/office/powerpoint/2010/main" val="34782192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fld id="{526E3C28-24BE-4F78-966F-EBD8B4903410}" type="datetime1">
              <a:rPr lang="fr-FR" smtClean="0"/>
              <a:t>23/11/2020</a:t>
            </a:fld>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63D18F35-62AC-46A9-B81F-4FC9FEC48BB5}" type="slidenum">
              <a:rPr lang="fr-FR" smtClean="0"/>
              <a:t>‹N°›</a:t>
            </a:fld>
            <a:endParaRPr lang="fr-FR"/>
          </a:p>
        </p:txBody>
      </p:sp>
    </p:spTree>
    <p:extLst>
      <p:ext uri="{BB962C8B-B14F-4D97-AF65-F5344CB8AC3E}">
        <p14:creationId xmlns:p14="http://schemas.microsoft.com/office/powerpoint/2010/main" val="12945094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fld id="{AD4DD12E-B736-4526-9DFE-7DC9C3C6BD26}" type="datetime1">
              <a:rPr lang="fr-FR" smtClean="0"/>
              <a:t>23/11/2020</a:t>
            </a:fld>
            <a:endParaRPr lang="fr-F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fld id="{63D18F35-62AC-46A9-B81F-4FC9FEC48BB5}" type="slidenum">
              <a:rPr lang="fr-FR" smtClean="0"/>
              <a:t>‹N°›</a:t>
            </a:fld>
            <a:endParaRPr lang="fr-FR"/>
          </a:p>
        </p:txBody>
      </p:sp>
    </p:spTree>
    <p:extLst>
      <p:ext uri="{BB962C8B-B14F-4D97-AF65-F5344CB8AC3E}">
        <p14:creationId xmlns:p14="http://schemas.microsoft.com/office/powerpoint/2010/main" val="23165140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325563"/>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1825625"/>
            <a:ext cx="10515600" cy="4351338"/>
          </a:xfrm>
          <a:prstGeom prst="rect">
            <a:avLst/>
          </a:prstGeo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F5912B3A-94FC-4F67-8F42-544AFD61544F}" type="datetime1">
              <a:rPr lang="fr-FR" smtClean="0"/>
              <a:t>23/11/2020</a:t>
            </a:fld>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63D18F35-62AC-46A9-B81F-4FC9FEC48BB5}" type="slidenum">
              <a:rPr lang="fr-FR" smtClean="0"/>
              <a:t>‹N°›</a:t>
            </a:fld>
            <a:endParaRPr lang="fr-FR"/>
          </a:p>
        </p:txBody>
      </p:sp>
    </p:spTree>
    <p:extLst>
      <p:ext uri="{BB962C8B-B14F-4D97-AF65-F5344CB8AC3E}">
        <p14:creationId xmlns:p14="http://schemas.microsoft.com/office/powerpoint/2010/main" val="174422476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a:prstGeom prst="rect">
            <a:avLst/>
          </a:prstGeo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8BB1DCC1-03F1-4556-8C76-E5C2B15DBA2A}" type="datetime1">
              <a:rPr lang="fr-FR" smtClean="0"/>
              <a:t>23/11/2020</a:t>
            </a:fld>
            <a:endParaRPr lang="fr-F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63D18F35-62AC-46A9-B81F-4FC9FEC48BB5}" type="slidenum">
              <a:rPr lang="fr-FR" smtClean="0"/>
              <a:t>‹N°›</a:t>
            </a:fld>
            <a:endParaRPr lang="fr-FR"/>
          </a:p>
        </p:txBody>
      </p:sp>
    </p:spTree>
    <p:extLst>
      <p:ext uri="{BB962C8B-B14F-4D97-AF65-F5344CB8AC3E}">
        <p14:creationId xmlns:p14="http://schemas.microsoft.com/office/powerpoint/2010/main" val="233835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499927-88C0-431E-BF27-C6019F490BE1}" type="datetime1">
              <a:rPr kumimoji="0" lang="fr-FR" sz="1800" b="0" i="0" u="none" strike="noStrike" kern="1200" cap="none" spc="0" normalizeH="0" baseline="0" noProof="0" smtClean="0">
                <a:ln>
                  <a:noFill/>
                </a:ln>
                <a:solidFill>
                  <a:prstClr val="black"/>
                </a:solidFill>
                <a:effectLst/>
                <a:uLnTx/>
                <a:uFillTx/>
                <a:latin typeface="Calibri" panose="020F0502020204030204"/>
                <a:ea typeface="+mn-ea"/>
                <a:cs typeface="+mn-cs"/>
              </a:rPr>
              <a:t>23/11/2020</a:t>
            </a:fld>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055468D-B12D-4525-89E5-C872192D0F9F}" type="slidenum">
              <a:rPr kumimoji="0" lang="fr-F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2700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a:prstGeom prst="rect">
            <a:avLst/>
          </a:prstGeo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1312B9-8197-4F96-BE57-BA323059A5FA}" type="datetime1">
              <a:rPr kumimoji="0" lang="fr-FR" sz="1800" b="0" i="0" u="none" strike="noStrike" kern="1200" cap="none" spc="0" normalizeH="0" baseline="0" noProof="0" smtClean="0">
                <a:ln>
                  <a:noFill/>
                </a:ln>
                <a:solidFill>
                  <a:prstClr val="black"/>
                </a:solidFill>
                <a:effectLst/>
                <a:uLnTx/>
                <a:uFillTx/>
                <a:latin typeface="Calibri" panose="020F0502020204030204"/>
                <a:ea typeface="+mn-ea"/>
                <a:cs typeface="+mn-cs"/>
              </a:rPr>
              <a:t>23/11/2020</a:t>
            </a:fld>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Espace réservé du pied de page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Espace réservé du numéro de diapositive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055468D-B12D-4525-89E5-C872192D0F9F}" type="slidenum">
              <a:rPr kumimoji="0" lang="fr-FR"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1503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p:cNvPicPr>
            <a:picLocks noChangeAspect="1"/>
          </p:cNvPicPr>
          <p:nvPr userDrawn="1"/>
        </p:nvPicPr>
        <p:blipFill rotWithShape="1">
          <a:blip r:embed="rId13" cstate="print">
            <a:extLst>
              <a:ext uri="{28A0092B-C50C-407E-A947-70E740481C1C}">
                <a14:useLocalDpi xmlns:a14="http://schemas.microsoft.com/office/drawing/2010/main" val="0"/>
              </a:ext>
            </a:extLst>
          </a:blip>
          <a:srcRect l="8306" r="2798"/>
          <a:stretch/>
        </p:blipFill>
        <p:spPr>
          <a:xfrm>
            <a:off x="-40944" y="0"/>
            <a:ext cx="12219297" cy="6858000"/>
          </a:xfrm>
          <a:prstGeom prst="rect">
            <a:avLst/>
          </a:prstGeom>
        </p:spPr>
      </p:pic>
    </p:spTree>
    <p:extLst>
      <p:ext uri="{BB962C8B-B14F-4D97-AF65-F5344CB8AC3E}">
        <p14:creationId xmlns:p14="http://schemas.microsoft.com/office/powerpoint/2010/main" val="24944332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B45886-C12A-4FD2-8F62-F62FC9A797D3}" type="datetime1">
              <a:rPr lang="fr-FR" smtClean="0"/>
              <a:t>23/11/2020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06A2C-592B-4FAC-A2AE-780E94C6C24B}" type="slidenum">
              <a:rPr lang="fr-FR" smtClean="0"/>
              <a:t>‹N°›</a:t>
            </a:fld>
            <a:endParaRPr lang="fr-FR"/>
          </a:p>
        </p:txBody>
      </p:sp>
      <p:pic>
        <p:nvPicPr>
          <p:cNvPr id="7" name="Imag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l="9419" r="1883"/>
          <a:stretch/>
        </p:blipFill>
        <p:spPr>
          <a:xfrm>
            <a:off x="-1" y="0"/>
            <a:ext cx="12192053" cy="6858000"/>
          </a:xfrm>
          <a:prstGeom prst="rect">
            <a:avLst/>
          </a:prstGeom>
        </p:spPr>
      </p:pic>
    </p:spTree>
    <p:extLst>
      <p:ext uri="{BB962C8B-B14F-4D97-AF65-F5344CB8AC3E}">
        <p14:creationId xmlns:p14="http://schemas.microsoft.com/office/powerpoint/2010/main" val="2235869279"/>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556216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94ED8-9252-45D1-AC04-1BB98399DDDD}" type="datetime1">
              <a:rPr lang="fr-FR" smtClean="0"/>
              <a:t>23/11/2020</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A0BCAB-3588-45D4-AD25-2829F57ED38B}" type="slidenum">
              <a:rPr lang="fr-FR" smtClean="0"/>
              <a:pPr/>
              <a:t>‹N°›</a:t>
            </a:fld>
            <a:endParaRPr lang="fr-FR"/>
          </a:p>
        </p:txBody>
      </p:sp>
    </p:spTree>
    <p:extLst>
      <p:ext uri="{BB962C8B-B14F-4D97-AF65-F5344CB8AC3E}">
        <p14:creationId xmlns:p14="http://schemas.microsoft.com/office/powerpoint/2010/main" val="2885923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754086" y="365126"/>
            <a:ext cx="8599713" cy="756104"/>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838200" y="1685738"/>
            <a:ext cx="10515600" cy="4351338"/>
          </a:xfrm>
          <a:prstGeom prst="rect">
            <a:avLst/>
          </a:prstGeom>
        </p:spPr>
        <p:txBody>
          <a:bodyPr vert="horz" lIns="91440" tIns="45720" rIns="91440" bIns="45720" rtlCol="0">
            <a:normAutofit/>
          </a:body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3E8DB5-383A-4BAB-AB79-1B89946C0280}" type="datetime1">
              <a:rPr lang="fr-FR" smtClean="0"/>
              <a:t>23/11/2020</a:t>
            </a:fld>
            <a:endParaRPr lang="fr-FR"/>
          </a:p>
        </p:txBody>
      </p:sp>
      <p:sp>
        <p:nvSpPr>
          <p:cNvPr id="6" name="Espace réservé du numéro de diapositive 5"/>
          <p:cNvSpPr>
            <a:spLocks noGrp="1"/>
          </p:cNvSpPr>
          <p:nvPr>
            <p:ph type="sldNum" sz="quarter" idx="4"/>
          </p:nvPr>
        </p:nvSpPr>
        <p:spPr>
          <a:xfrm>
            <a:off x="5410200" y="635634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55EEC8-7E65-4A72-8941-E95BFE086C9D}" type="slidenum">
              <a:rPr lang="fr-FR" smtClean="0"/>
              <a:t>‹N°›</a:t>
            </a:fld>
            <a:endParaRPr lang="fr-FR"/>
          </a:p>
        </p:txBody>
      </p:sp>
    </p:spTree>
    <p:extLst>
      <p:ext uri="{BB962C8B-B14F-4D97-AF65-F5344CB8AC3E}">
        <p14:creationId xmlns:p14="http://schemas.microsoft.com/office/powerpoint/2010/main" val="313342456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l" defTabSz="914400" rtl="0" eaLnBrk="1" latinLnBrk="0" hangingPunct="1">
        <a:lnSpc>
          <a:spcPct val="90000"/>
        </a:lnSpc>
        <a:spcBef>
          <a:spcPct val="0"/>
        </a:spcBef>
        <a:buNone/>
        <a:defRPr sz="4400" kern="1200">
          <a:solidFill>
            <a:srgbClr val="03136A"/>
          </a:solidFill>
          <a:latin typeface="PreciousSansDemiBold" panose="000006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Espace réservé de la date 3"/>
          <p:cNvSpPr>
            <a:spLocks noGrp="1"/>
          </p:cNvSpPr>
          <p:nvPr>
            <p:ph type="dt" sz="half" idx="2"/>
          </p:nvPr>
        </p:nvSpPr>
        <p:spPr>
          <a:xfrm>
            <a:off x="4060369" y="635635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BB92EE27-7930-4E4D-9960-859F57E4BEE3}" type="datetime1">
              <a:rPr lang="fr-FR" smtClean="0"/>
              <a:t>23/11/2020</a:t>
            </a:fld>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206BE-B3A7-45B7-9CF8-44A8A2D06B18}" type="slidenum">
              <a:rPr lang="fr-FR" smtClean="0"/>
              <a:pPr/>
              <a:t>‹N°›</a:t>
            </a:fld>
            <a:endParaRPr lang="fr-FR"/>
          </a:p>
        </p:txBody>
      </p:sp>
      <p:sp>
        <p:nvSpPr>
          <p:cNvPr id="8" name="Espace réservé du titre 1"/>
          <p:cNvSpPr>
            <a:spLocks noGrp="1"/>
          </p:cNvSpPr>
          <p:nvPr>
            <p:ph type="title"/>
          </p:nvPr>
        </p:nvSpPr>
        <p:spPr>
          <a:xfrm>
            <a:off x="838200" y="365126"/>
            <a:ext cx="10515599" cy="756104"/>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5" name="Espace réservé du texte 4"/>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0092856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rgbClr val="03136A"/>
          </a:solidFill>
          <a:latin typeface="PreciousSansDemiBold" panose="000006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Espace réservé de la date 3"/>
          <p:cNvSpPr>
            <a:spLocks noGrp="1"/>
          </p:cNvSpPr>
          <p:nvPr>
            <p:ph type="dt" sz="half" idx="2"/>
          </p:nvPr>
        </p:nvSpPr>
        <p:spPr>
          <a:xfrm>
            <a:off x="4060369" y="635635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A5D33C2-4E4C-478A-B2C1-EA4B10703532}" type="datetime1">
              <a:rPr lang="fr-FR" smtClean="0"/>
              <a:t>23/11/2020</a:t>
            </a:fld>
            <a:endParaRPr lang="fr-FR"/>
          </a:p>
        </p:txBody>
      </p:sp>
      <p:sp>
        <p:nvSpPr>
          <p:cNvPr id="8"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206BE-B3A7-45B7-9CF8-44A8A2D06B18}" type="slidenum">
              <a:rPr lang="fr-FR" smtClean="0"/>
              <a:pPr/>
              <a:t>‹N°›</a:t>
            </a:fld>
            <a:endParaRPr lang="fr-FR"/>
          </a:p>
        </p:txBody>
      </p:sp>
      <p:sp>
        <p:nvSpPr>
          <p:cNvPr id="10" name="Espace réservé du titre 1"/>
          <p:cNvSpPr>
            <a:spLocks noGrp="1"/>
          </p:cNvSpPr>
          <p:nvPr>
            <p:ph type="title"/>
          </p:nvPr>
        </p:nvSpPr>
        <p:spPr>
          <a:xfrm>
            <a:off x="838200" y="365126"/>
            <a:ext cx="10515599" cy="756104"/>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11" name="Espace réservé du texte 2"/>
          <p:cNvSpPr>
            <a:spLocks noGrp="1"/>
          </p:cNvSpPr>
          <p:nvPr>
            <p:ph type="body" idx="1"/>
          </p:nvPr>
        </p:nvSpPr>
        <p:spPr>
          <a:xfrm>
            <a:off x="838200" y="1685738"/>
            <a:ext cx="10515600" cy="4351338"/>
          </a:xfrm>
          <a:prstGeom prst="rect">
            <a:avLst/>
          </a:prstGeom>
        </p:spPr>
        <p:txBody>
          <a:bodyPr vert="horz" lIns="91440" tIns="45720" rIns="91440" bIns="45720" rtlCol="0">
            <a:normAutofit/>
          </a:bodyPr>
          <a:lstStyle/>
          <a:p>
            <a:pPr lvl="0"/>
            <a:r>
              <a:rPr lang="fr-FR" dirty="0" smtClean="0"/>
              <a:t>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Tree>
    <p:extLst>
      <p:ext uri="{BB962C8B-B14F-4D97-AF65-F5344CB8AC3E}">
        <p14:creationId xmlns:p14="http://schemas.microsoft.com/office/powerpoint/2010/main" val="67444632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l" defTabSz="914400" rtl="0" eaLnBrk="1" latinLnBrk="0" hangingPunct="1">
        <a:lnSpc>
          <a:spcPct val="90000"/>
        </a:lnSpc>
        <a:spcBef>
          <a:spcPct val="0"/>
        </a:spcBef>
        <a:buNone/>
        <a:defRPr sz="4200" kern="1200">
          <a:solidFill>
            <a:srgbClr val="03136A"/>
          </a:solidFill>
          <a:latin typeface="PreciousSansDemiBold" panose="000006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57.xml"/><Relationship Id="rId6" Type="http://schemas.openxmlformats.org/officeDocument/2006/relationships/image" Target="../media/image7.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2.xml"/><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2.xml"/><Relationship Id="rId5" Type="http://schemas.microsoft.com/office/2007/relationships/hdphoto" Target="../media/hdphoto4.wdp"/><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7.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4CC206BE-B3A7-45B7-9CF8-44A8A2D06B18}" type="slidenum">
              <a:rPr lang="fr-FR" smtClean="0"/>
              <a:t>1</a:t>
            </a:fld>
            <a:endParaRPr lang="fr-FR"/>
          </a:p>
        </p:txBody>
      </p:sp>
      <p:sp>
        <p:nvSpPr>
          <p:cNvPr id="5" name="ZoneTexte 4"/>
          <p:cNvSpPr txBox="1"/>
          <p:nvPr/>
        </p:nvSpPr>
        <p:spPr>
          <a:xfrm>
            <a:off x="2173512" y="3485753"/>
            <a:ext cx="4831705" cy="1754326"/>
          </a:xfrm>
          <a:prstGeom prst="rect">
            <a:avLst/>
          </a:prstGeom>
          <a:noFill/>
        </p:spPr>
        <p:txBody>
          <a:bodyPr wrap="square" rtlCol="0">
            <a:spAutoFit/>
          </a:bodyPr>
          <a:lstStyle/>
          <a:p>
            <a:r>
              <a:rPr lang="fr-FR" dirty="0" smtClean="0"/>
              <a:t>Rémi COUVET</a:t>
            </a:r>
            <a:endParaRPr lang="fr-FR" dirty="0" smtClean="0"/>
          </a:p>
          <a:p>
            <a:endParaRPr lang="fr-FR" dirty="0"/>
          </a:p>
          <a:p>
            <a:endParaRPr lang="fr-FR" dirty="0" smtClean="0"/>
          </a:p>
          <a:p>
            <a:endParaRPr lang="fr-FR" dirty="0" smtClean="0"/>
          </a:p>
          <a:p>
            <a:endParaRPr lang="fr-FR" dirty="0"/>
          </a:p>
          <a:p>
            <a:r>
              <a:rPr lang="fr-FR" dirty="0" smtClean="0"/>
              <a:t>Bernard </a:t>
            </a:r>
            <a:r>
              <a:rPr lang="fr-FR" dirty="0"/>
              <a:t>POUPIN</a:t>
            </a:r>
            <a:endParaRPr lang="fr-FR" dirty="0"/>
          </a:p>
        </p:txBody>
      </p:sp>
      <p:sp>
        <p:nvSpPr>
          <p:cNvPr id="8" name="Sous-titre 2"/>
          <p:cNvSpPr txBox="1">
            <a:spLocks/>
          </p:cNvSpPr>
          <p:nvPr/>
        </p:nvSpPr>
        <p:spPr>
          <a:xfrm>
            <a:off x="2223363" y="1890422"/>
            <a:ext cx="5915110" cy="756573"/>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r>
              <a:rPr lang="fr-FR" b="1" dirty="0" smtClean="0"/>
              <a:t>	</a:t>
            </a:r>
            <a:r>
              <a:rPr lang="fr-FR" b="1" dirty="0" err="1" smtClean="0"/>
              <a:t>CAPRI’Tech</a:t>
            </a:r>
            <a:r>
              <a:rPr lang="fr-FR" b="1" dirty="0" smtClean="0"/>
              <a:t> – 25 novembre 2020</a:t>
            </a:r>
            <a:endParaRPr lang="fr-FR" dirty="0"/>
          </a:p>
        </p:txBody>
      </p:sp>
      <p:pic>
        <p:nvPicPr>
          <p:cNvPr id="9" name="Image 8" descr="C:\Users\jost_j\AppData\Local\Microsoft\Windows\Temporary Internet Files\Content.Outlook\EBI1DYJG\Bloc_marque_Territoire 2019 (2).png"/>
          <p:cNvPicPr>
            <a:picLocks noChangeAspect="1"/>
          </p:cNvPicPr>
          <p:nvPr/>
        </p:nvPicPr>
        <p:blipFill rotWithShape="1">
          <a:blip r:embed="rId2" cstate="print">
            <a:extLst>
              <a:ext uri="{28A0092B-C50C-407E-A947-70E740481C1C}">
                <a14:useLocalDpi xmlns:a14="http://schemas.microsoft.com/office/drawing/2010/main" val="0"/>
              </a:ext>
            </a:extLst>
          </a:blip>
          <a:srcRect b="32132"/>
          <a:stretch/>
        </p:blipFill>
        <p:spPr bwMode="auto">
          <a:xfrm>
            <a:off x="4589364" y="5933437"/>
            <a:ext cx="2625544" cy="752235"/>
          </a:xfrm>
          <a:prstGeom prst="rect">
            <a:avLst/>
          </a:prstGeom>
          <a:noFill/>
          <a:ln>
            <a:noFill/>
          </a:ln>
        </p:spPr>
      </p:pic>
      <p:pic>
        <p:nvPicPr>
          <p:cNvPr id="10" name="Image 9" descr="C:\Users\jost_j\AppData\Local\Microsoft\Windows\Temporary Internet Files\Content.Outlook\EBI1DYJG\Bloc_marque_Territoire 2019 (2).png"/>
          <p:cNvPicPr>
            <a:picLocks noChangeAspect="1"/>
          </p:cNvPicPr>
          <p:nvPr/>
        </p:nvPicPr>
        <p:blipFill rotWithShape="1">
          <a:blip r:embed="rId3" cstate="print">
            <a:extLst>
              <a:ext uri="{28A0092B-C50C-407E-A947-70E740481C1C}">
                <a14:useLocalDpi xmlns:a14="http://schemas.microsoft.com/office/drawing/2010/main" val="0"/>
              </a:ext>
            </a:extLst>
          </a:blip>
          <a:srcRect t="61461" b="1664"/>
          <a:stretch/>
        </p:blipFill>
        <p:spPr bwMode="auto">
          <a:xfrm>
            <a:off x="1745836" y="5999454"/>
            <a:ext cx="2562956" cy="398979"/>
          </a:xfrm>
          <a:prstGeom prst="rect">
            <a:avLst/>
          </a:prstGeom>
          <a:noFill/>
          <a:ln>
            <a:noFill/>
          </a:ln>
        </p:spPr>
      </p:pic>
      <p:pic>
        <p:nvPicPr>
          <p:cNvPr id="11" name="Image 10"/>
          <p:cNvPicPr>
            <a:picLocks noChangeAspect="1"/>
          </p:cNvPicPr>
          <p:nvPr/>
        </p:nvPicPr>
        <p:blipFill>
          <a:blip r:embed="rId4"/>
          <a:stretch>
            <a:fillRect/>
          </a:stretch>
        </p:blipFill>
        <p:spPr>
          <a:xfrm>
            <a:off x="539363" y="1136952"/>
            <a:ext cx="1634149" cy="1165693"/>
          </a:xfrm>
          <a:prstGeom prst="rect">
            <a:avLst/>
          </a:prstGeom>
        </p:spPr>
      </p:pic>
      <p:sp>
        <p:nvSpPr>
          <p:cNvPr id="12" name="Titre 1"/>
          <p:cNvSpPr txBox="1">
            <a:spLocks/>
          </p:cNvSpPr>
          <p:nvPr/>
        </p:nvSpPr>
        <p:spPr>
          <a:xfrm>
            <a:off x="1940744" y="173340"/>
            <a:ext cx="6480348" cy="1927225"/>
          </a:xfrm>
          <a:prstGeom prst="rect">
            <a:avLst/>
          </a:prstGeom>
        </p:spPr>
        <p:txBody>
          <a:bodyPr vert="horz" lIns="91440" tIns="45720" rIns="91440" bIns="45720" rtlCol="0" anchor="b">
            <a:noAutofit/>
          </a:bodyPr>
          <a:lstStyle>
            <a:lvl1pPr algn="l" defTabSz="914400" rtl="0" eaLnBrk="1" latinLnBrk="0" hangingPunct="1">
              <a:spcBef>
                <a:spcPct val="0"/>
              </a:spcBef>
              <a:buNone/>
              <a:defRPr sz="5400" kern="1200" cap="all" spc="-100" baseline="0">
                <a:solidFill>
                  <a:schemeClr val="tx2"/>
                </a:solidFill>
                <a:latin typeface="+mj-lt"/>
                <a:ea typeface="+mj-ea"/>
                <a:cs typeface="+mj-cs"/>
              </a:defRPr>
            </a:lvl1pPr>
          </a:lstStyle>
          <a:p>
            <a:pPr algn="ctr"/>
            <a:r>
              <a:rPr lang="fr-FR" sz="2800" b="1" dirty="0" smtClean="0"/>
              <a:t>Posez  toutes  vos  questions  sur  </a:t>
            </a:r>
            <a:r>
              <a:rPr lang="fr-FR" sz="2800" b="1" dirty="0"/>
              <a:t>les lactations </a:t>
            </a:r>
            <a:r>
              <a:rPr lang="fr-FR" sz="2800" b="1" dirty="0" smtClean="0"/>
              <a:t> longues</a:t>
            </a:r>
            <a:br>
              <a:rPr lang="fr-FR" sz="2800" b="1" dirty="0" smtClean="0"/>
            </a:br>
            <a:endParaRPr lang="fr-FR" sz="2800" b="1" dirty="0"/>
          </a:p>
        </p:txBody>
      </p:sp>
      <p:pic>
        <p:nvPicPr>
          <p:cNvPr id="13" name="Imag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75918" y="408930"/>
            <a:ext cx="1628095" cy="2076994"/>
          </a:xfrm>
          <a:prstGeom prst="rect">
            <a:avLst/>
          </a:prstGeom>
        </p:spPr>
      </p:pic>
      <p:pic>
        <p:nvPicPr>
          <p:cNvPr id="14" name="Image 3"/>
          <p:cNvPicPr>
            <a:picLocks noChangeAspect="1" noChangeArrowheads="1"/>
          </p:cNvPicPr>
          <p:nvPr/>
        </p:nvPicPr>
        <p:blipFill>
          <a:blip r:embed="rId6" cstate="print">
            <a:extLst>
              <a:ext uri="{28A0092B-C50C-407E-A947-70E740481C1C}">
                <a14:useLocalDpi xmlns:a14="http://schemas.microsoft.com/office/drawing/2010/main" val="0"/>
              </a:ext>
            </a:extLst>
          </a:blip>
          <a:srcRect l="4791" r="6572"/>
          <a:stretch>
            <a:fillRect/>
          </a:stretch>
        </p:blipFill>
        <p:spPr bwMode="auto">
          <a:xfrm>
            <a:off x="670865" y="4480333"/>
            <a:ext cx="1353968" cy="952936"/>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35157" y="4449099"/>
            <a:ext cx="908413" cy="1211217"/>
          </a:xfrm>
          <a:prstGeom prst="rect">
            <a:avLst/>
          </a:prstGeom>
        </p:spPr>
      </p:pic>
      <p:pic>
        <p:nvPicPr>
          <p:cNvPr id="16" name="Picture 2" descr="C:\Users\modiette\Documents\Conseillère caprins\Semaine de la perf\_RCH352_ELEV_COLLOQ_LEAD4 OPTION.jpg"/>
          <p:cNvPicPr>
            <a:picLocks noChangeAspect="1" noChangeArrowheads="1"/>
          </p:cNvPicPr>
          <p:nvPr/>
        </p:nvPicPr>
        <p:blipFill rotWithShape="1">
          <a:blip r:embed="rId8">
            <a:extLst>
              <a:ext uri="{28A0092B-C50C-407E-A947-70E740481C1C}">
                <a14:useLocalDpi xmlns:a14="http://schemas.microsoft.com/office/drawing/2010/main" val="0"/>
              </a:ext>
            </a:extLst>
          </a:blip>
          <a:srcRect l="7975" t="11944" r="60562" b="38866"/>
          <a:stretch/>
        </p:blipFill>
        <p:spPr bwMode="auto">
          <a:xfrm>
            <a:off x="4061566" y="3061696"/>
            <a:ext cx="1119352" cy="1166649"/>
          </a:xfrm>
          <a:prstGeom prst="rect">
            <a:avLst/>
          </a:prstGeom>
          <a:noFill/>
          <a:ln>
            <a:solidFill>
              <a:srgbClr val="03136A"/>
            </a:solidFill>
          </a:ln>
          <a:extLst>
            <a:ext uri="{909E8E84-426E-40DD-AFC4-6F175D3DCCD1}">
              <a14:hiddenFill xmlns:a14="http://schemas.microsoft.com/office/drawing/2010/main">
                <a:solidFill>
                  <a:srgbClr val="FFFFFF"/>
                </a:solidFill>
              </a14:hiddenFill>
            </a:ext>
          </a:extLst>
        </p:spPr>
      </p:pic>
      <p:sp>
        <p:nvSpPr>
          <p:cNvPr id="17" name="ZoneTexte 16"/>
          <p:cNvSpPr txBox="1"/>
          <p:nvPr/>
        </p:nvSpPr>
        <p:spPr>
          <a:xfrm>
            <a:off x="5327374" y="3211195"/>
            <a:ext cx="2959209" cy="923330"/>
          </a:xfrm>
          <a:prstGeom prst="rect">
            <a:avLst/>
          </a:prstGeom>
          <a:noFill/>
        </p:spPr>
        <p:txBody>
          <a:bodyPr wrap="square" rtlCol="0">
            <a:spAutoFit/>
          </a:bodyPr>
          <a:lstStyle/>
          <a:p>
            <a:pPr algn="ctr"/>
            <a:endParaRPr lang="en-US" altLang="fr-FR" dirty="0" smtClean="0">
              <a:latin typeface="PreciousSansDemiBold" panose="00000600000000000000" pitchFamily="2" charset="0"/>
            </a:endParaRPr>
          </a:p>
          <a:p>
            <a:pPr algn="ctr"/>
            <a:r>
              <a:rPr lang="en-US" altLang="fr-FR" dirty="0" err="1"/>
              <a:t>Conseiller</a:t>
            </a:r>
            <a:r>
              <a:rPr lang="en-US" altLang="fr-FR" dirty="0"/>
              <a:t> et </a:t>
            </a:r>
            <a:r>
              <a:rPr lang="en-US" altLang="fr-FR" dirty="0" err="1"/>
              <a:t>responsable</a:t>
            </a:r>
            <a:r>
              <a:rPr lang="en-US" altLang="fr-FR" dirty="0"/>
              <a:t> </a:t>
            </a:r>
            <a:r>
              <a:rPr lang="en-US" altLang="fr-FR" dirty="0" err="1" smtClean="0"/>
              <a:t>caprin</a:t>
            </a:r>
            <a:r>
              <a:rPr lang="en-US" altLang="fr-FR" dirty="0" smtClean="0"/>
              <a:t> </a:t>
            </a:r>
            <a:r>
              <a:rPr lang="en-US" altLang="fr-FR" dirty="0"/>
              <a:t>SAPERFEL</a:t>
            </a:r>
            <a:endParaRPr lang="fr-FR" dirty="0"/>
          </a:p>
        </p:txBody>
      </p:sp>
      <p:sp>
        <p:nvSpPr>
          <p:cNvPr id="18" name="ZoneTexte 17"/>
          <p:cNvSpPr txBox="1"/>
          <p:nvPr/>
        </p:nvSpPr>
        <p:spPr>
          <a:xfrm>
            <a:off x="5255930" y="4813799"/>
            <a:ext cx="2939070" cy="646331"/>
          </a:xfrm>
          <a:prstGeom prst="rect">
            <a:avLst/>
          </a:prstGeom>
          <a:noFill/>
        </p:spPr>
        <p:txBody>
          <a:bodyPr wrap="square" rtlCol="0">
            <a:spAutoFit/>
          </a:bodyPr>
          <a:lstStyle/>
          <a:p>
            <a:pPr algn="ctr"/>
            <a:r>
              <a:rPr lang="en-US" altLang="fr-FR" dirty="0"/>
              <a:t>Responsible technique </a:t>
            </a:r>
            <a:r>
              <a:rPr lang="en-US" altLang="fr-FR" dirty="0" err="1"/>
              <a:t>caprin</a:t>
            </a:r>
            <a:endParaRPr lang="en-US" altLang="fr-FR" dirty="0"/>
          </a:p>
          <a:p>
            <a:pPr algn="ctr"/>
            <a:r>
              <a:rPr lang="en-US" dirty="0"/>
              <a:t>SEENOVIA</a:t>
            </a:r>
            <a:endParaRPr lang="fr-FR" dirty="0"/>
          </a:p>
        </p:txBody>
      </p:sp>
      <p:pic>
        <p:nvPicPr>
          <p:cNvPr id="19"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19214" y="2899825"/>
            <a:ext cx="2603500" cy="309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descr="C:\Users\remi.CL79\Documents\Rémi\OUTILS PRATIQUES\LOGO\Logo_SAPERFEL_2019.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3546" y="3114281"/>
            <a:ext cx="1221287" cy="881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238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26488"/>
            <a:ext cx="10515600" cy="1325563"/>
          </a:xfrm>
        </p:spPr>
        <p:txBody>
          <a:bodyPr>
            <a:normAutofit/>
          </a:bodyPr>
          <a:lstStyle/>
          <a:p>
            <a:r>
              <a:rPr lang="fr-FR" sz="3800" dirty="0" smtClean="0"/>
              <a:t>TÉMOIGNAGE D’ÉLEVEUR</a:t>
            </a:r>
            <a:endParaRPr lang="fr-FR" sz="3800" dirty="0"/>
          </a:p>
        </p:txBody>
      </p:sp>
      <p:sp>
        <p:nvSpPr>
          <p:cNvPr id="3" name="Espace réservé du contenu 2"/>
          <p:cNvSpPr>
            <a:spLocks noGrp="1"/>
          </p:cNvSpPr>
          <p:nvPr>
            <p:ph idx="1"/>
          </p:nvPr>
        </p:nvSpPr>
        <p:spPr>
          <a:xfrm>
            <a:off x="917030" y="1576552"/>
            <a:ext cx="10515600" cy="4966138"/>
          </a:xfrm>
        </p:spPr>
        <p:txBody>
          <a:bodyPr>
            <a:normAutofit lnSpcReduction="10000"/>
          </a:bodyPr>
          <a:lstStyle/>
          <a:p>
            <a:pPr marL="0" indent="0">
              <a:buNone/>
            </a:pPr>
            <a:r>
              <a:rPr lang="fr-FR" b="1" dirty="0" smtClean="0">
                <a:solidFill>
                  <a:srgbClr val="92D050"/>
                </a:solidFill>
              </a:rPr>
              <a:t>Régis DESAIZE</a:t>
            </a:r>
          </a:p>
          <a:p>
            <a:pPr marL="0" indent="0">
              <a:buNone/>
            </a:pPr>
            <a:r>
              <a:rPr lang="fr-FR" dirty="0" smtClean="0">
                <a:solidFill>
                  <a:srgbClr val="92D050"/>
                </a:solidFill>
              </a:rPr>
              <a:t>320 chèvres – 150 lactations longues</a:t>
            </a:r>
          </a:p>
          <a:p>
            <a:pPr marL="0" indent="0">
              <a:buNone/>
            </a:pPr>
            <a:r>
              <a:rPr lang="fr-FR" dirty="0" err="1" smtClean="0">
                <a:solidFill>
                  <a:srgbClr val="92D050"/>
                </a:solidFill>
              </a:rPr>
              <a:t>Désaisonné</a:t>
            </a:r>
            <a:endParaRPr lang="fr-FR" dirty="0" smtClean="0">
              <a:solidFill>
                <a:srgbClr val="92D050"/>
              </a:solidFill>
            </a:endParaRPr>
          </a:p>
          <a:p>
            <a:pPr marL="0" indent="0">
              <a:buNone/>
            </a:pPr>
            <a:r>
              <a:rPr lang="fr-FR" dirty="0" err="1" smtClean="0">
                <a:solidFill>
                  <a:srgbClr val="92D050"/>
                </a:solidFill>
              </a:rPr>
              <a:t>Trémeheuc</a:t>
            </a:r>
            <a:r>
              <a:rPr lang="fr-FR" dirty="0" smtClean="0">
                <a:solidFill>
                  <a:srgbClr val="92D050"/>
                </a:solidFill>
              </a:rPr>
              <a:t> (35)</a:t>
            </a:r>
          </a:p>
          <a:p>
            <a:pPr marL="0" indent="0">
              <a:buNone/>
            </a:pPr>
            <a:endParaRPr lang="fr-FR" i="1" dirty="0"/>
          </a:p>
          <a:p>
            <a:r>
              <a:rPr lang="fr-FR" sz="2400" i="1" dirty="0" smtClean="0">
                <a:solidFill>
                  <a:srgbClr val="03136A"/>
                </a:solidFill>
              </a:rPr>
              <a:t>Pourquoi avez-vous fait le choix de faire des lactations longues ?</a:t>
            </a:r>
          </a:p>
          <a:p>
            <a:pPr marL="0" indent="0">
              <a:buNone/>
            </a:pPr>
            <a:endParaRPr lang="fr-FR" sz="2400" i="1" dirty="0" smtClean="0">
              <a:solidFill>
                <a:srgbClr val="03136A"/>
              </a:solidFill>
            </a:endParaRPr>
          </a:p>
          <a:p>
            <a:r>
              <a:rPr lang="fr-FR" sz="2400" i="1" dirty="0" smtClean="0">
                <a:solidFill>
                  <a:srgbClr val="03136A"/>
                </a:solidFill>
              </a:rPr>
              <a:t>Comment s’organise votre conduite en lactation longue ? </a:t>
            </a:r>
          </a:p>
          <a:p>
            <a:pPr marL="0" indent="0">
              <a:buNone/>
            </a:pPr>
            <a:endParaRPr lang="fr-FR" sz="2400" i="1" dirty="0" smtClean="0">
              <a:solidFill>
                <a:srgbClr val="03136A"/>
              </a:solidFill>
            </a:endParaRPr>
          </a:p>
          <a:p>
            <a:r>
              <a:rPr lang="fr-FR" sz="2400" i="1" dirty="0" smtClean="0">
                <a:solidFill>
                  <a:srgbClr val="03136A"/>
                </a:solidFill>
              </a:rPr>
              <a:t>Quels changements avez-vous observé sur votre exploitation depuis la mise en place de cette pratique ?</a:t>
            </a:r>
            <a:endParaRPr lang="fr-FR" sz="2400" i="1" dirty="0">
              <a:solidFill>
                <a:srgbClr val="03136A"/>
              </a:solidFill>
            </a:endParaRPr>
          </a:p>
        </p:txBody>
      </p:sp>
      <p:pic>
        <p:nvPicPr>
          <p:cNvPr id="1027" name="Picture 3" descr="C:\Users\modiette\Documents\Conseillère caprins\Semaine de la perf\20200728_1453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0528" y="1158766"/>
            <a:ext cx="2882466" cy="2161850"/>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p:cNvSpPr>
            <a:spLocks noGrp="1"/>
          </p:cNvSpPr>
          <p:nvPr>
            <p:ph type="sldNum" sz="quarter" idx="12"/>
          </p:nvPr>
        </p:nvSpPr>
        <p:spPr/>
        <p:txBody>
          <a:bodyPr/>
          <a:lstStyle/>
          <a:p>
            <a:fld id="{63D18F35-62AC-46A9-B81F-4FC9FEC48BB5}" type="slidenum">
              <a:rPr lang="fr-FR" smtClean="0"/>
              <a:t>10</a:t>
            </a:fld>
            <a:endParaRPr lang="fr-FR"/>
          </a:p>
        </p:txBody>
      </p:sp>
    </p:spTree>
    <p:extLst>
      <p:ext uri="{BB962C8B-B14F-4D97-AF65-F5344CB8AC3E}">
        <p14:creationId xmlns:p14="http://schemas.microsoft.com/office/powerpoint/2010/main" val="1730767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3464" y="326489"/>
            <a:ext cx="10748514" cy="665550"/>
          </a:xfrm>
        </p:spPr>
        <p:txBody>
          <a:bodyPr>
            <a:normAutofit/>
          </a:bodyPr>
          <a:lstStyle/>
          <a:p>
            <a:r>
              <a:rPr lang="fr-FR" sz="3800" dirty="0" smtClean="0"/>
              <a:t>LES TYPOLOGIES DE LACTATIONS LONGUES</a:t>
            </a:r>
            <a:endParaRPr lang="fr-FR" sz="38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086150191"/>
              </p:ext>
            </p:extLst>
          </p:nvPr>
        </p:nvGraphicFramePr>
        <p:xfrm>
          <a:off x="1138685" y="1061052"/>
          <a:ext cx="10717899" cy="5572883"/>
        </p:xfrm>
        <a:graphic>
          <a:graphicData uri="http://schemas.openxmlformats.org/drawingml/2006/table">
            <a:tbl>
              <a:tblPr firstRow="1" firstCol="1" bandRow="1">
                <a:tableStyleId>{17292A2E-F333-43FB-9621-5CBBE7FDCDCB}</a:tableStyleId>
              </a:tblPr>
              <a:tblGrid>
                <a:gridCol w="4180143"/>
                <a:gridCol w="6537756"/>
              </a:tblGrid>
              <a:tr h="281902">
                <a:tc>
                  <a:txBody>
                    <a:bodyPr/>
                    <a:lstStyle/>
                    <a:p>
                      <a:pPr algn="ctr">
                        <a:spcAft>
                          <a:spcPts val="0"/>
                        </a:spcAft>
                      </a:pPr>
                      <a:r>
                        <a:rPr lang="fr-FR" sz="1800" dirty="0" smtClean="0">
                          <a:effectLst/>
                        </a:rPr>
                        <a:t>POURQUOI ?</a:t>
                      </a:r>
                      <a:endParaRPr lang="fr-FR" sz="1800" dirty="0">
                        <a:effectLst/>
                        <a:latin typeface="Calibri"/>
                        <a:ea typeface="Calibri"/>
                        <a:cs typeface="Times New Roman"/>
                      </a:endParaRPr>
                    </a:p>
                  </a:txBody>
                  <a:tcPr marL="68580" marR="68580" marT="0" marB="0"/>
                </a:tc>
                <a:tc>
                  <a:txBody>
                    <a:bodyPr/>
                    <a:lstStyle/>
                    <a:p>
                      <a:pPr algn="ctr">
                        <a:spcAft>
                          <a:spcPts val="0"/>
                        </a:spcAft>
                      </a:pPr>
                      <a:r>
                        <a:rPr lang="fr-FR" sz="1800" dirty="0" smtClean="0">
                          <a:effectLst/>
                        </a:rPr>
                        <a:t>LES LIMITES ET DÉRIVES </a:t>
                      </a:r>
                      <a:endParaRPr lang="fr-FR" sz="1800" dirty="0">
                        <a:effectLst/>
                        <a:latin typeface="Calibri"/>
                        <a:ea typeface="Calibri"/>
                        <a:cs typeface="Times New Roman"/>
                      </a:endParaRPr>
                    </a:p>
                  </a:txBody>
                  <a:tcPr marL="68580" marR="68580" marT="0" marB="0"/>
                </a:tc>
              </a:tr>
              <a:tr h="508093">
                <a:tc>
                  <a:txBody>
                    <a:bodyPr/>
                    <a:lstStyle/>
                    <a:p>
                      <a:pPr>
                        <a:spcAft>
                          <a:spcPts val="0"/>
                        </a:spcAft>
                      </a:pPr>
                      <a:r>
                        <a:rPr lang="fr-FR" sz="1600" dirty="0">
                          <a:effectLst/>
                        </a:rPr>
                        <a:t>Conserver les meilleures</a:t>
                      </a:r>
                      <a:endParaRPr lang="fr-FR" sz="1600" dirty="0">
                        <a:effectLst/>
                        <a:latin typeface="Calibri"/>
                        <a:ea typeface="Calibri"/>
                        <a:cs typeface="Times New Roman"/>
                      </a:endParaRPr>
                    </a:p>
                  </a:txBody>
                  <a:tcPr marL="68580" marR="68580" marT="0" marB="0" anchor="ctr"/>
                </a:tc>
                <a:tc>
                  <a:txBody>
                    <a:bodyPr/>
                    <a:lstStyle/>
                    <a:p>
                      <a:pPr algn="l">
                        <a:spcAft>
                          <a:spcPts val="0"/>
                        </a:spcAft>
                      </a:pPr>
                      <a:r>
                        <a:rPr lang="fr-FR" sz="1600" dirty="0" smtClean="0">
                          <a:effectLst/>
                        </a:rPr>
                        <a:t>- Perte </a:t>
                      </a:r>
                      <a:r>
                        <a:rPr lang="fr-FR" sz="1600" dirty="0">
                          <a:effectLst/>
                        </a:rPr>
                        <a:t>de potentiel génétique car n’élève pas sur les </a:t>
                      </a:r>
                      <a:r>
                        <a:rPr lang="fr-FR" sz="1600" dirty="0" smtClean="0">
                          <a:effectLst/>
                        </a:rPr>
                        <a:t>meilleures</a:t>
                      </a:r>
                      <a:endParaRPr lang="fr-FR" sz="1600" dirty="0">
                        <a:effectLst/>
                        <a:latin typeface="Calibri"/>
                        <a:ea typeface="Calibri"/>
                        <a:cs typeface="Times New Roman"/>
                      </a:endParaRPr>
                    </a:p>
                  </a:txBody>
                  <a:tcPr marL="68580" marR="68580" marT="0" marB="0" anchor="ctr"/>
                </a:tc>
              </a:tr>
              <a:tr h="873597">
                <a:tc>
                  <a:txBody>
                    <a:bodyPr/>
                    <a:lstStyle/>
                    <a:p>
                      <a:pPr>
                        <a:spcAft>
                          <a:spcPts val="0"/>
                        </a:spcAft>
                      </a:pPr>
                      <a:r>
                        <a:rPr lang="fr-FR" sz="1600" dirty="0">
                          <a:effectLst/>
                        </a:rPr>
                        <a:t>Donner une dernière trajectoire avant la réforme</a:t>
                      </a:r>
                      <a:endParaRPr lang="fr-FR" sz="1600" dirty="0">
                        <a:effectLst/>
                        <a:latin typeface="Calibri"/>
                        <a:ea typeface="Calibri"/>
                        <a:cs typeface="Times New Roman"/>
                      </a:endParaRPr>
                    </a:p>
                  </a:txBody>
                  <a:tcPr marL="68580" marR="68580" marT="0" marB="0" anchor="ctr"/>
                </a:tc>
                <a:tc>
                  <a:txBody>
                    <a:bodyPr/>
                    <a:lstStyle/>
                    <a:p>
                      <a:pPr algn="l">
                        <a:spcAft>
                          <a:spcPts val="0"/>
                        </a:spcAft>
                      </a:pPr>
                      <a:r>
                        <a:rPr lang="fr-FR" sz="1600" dirty="0" smtClean="0">
                          <a:effectLst/>
                        </a:rPr>
                        <a:t>- </a:t>
                      </a:r>
                      <a:r>
                        <a:rPr lang="fr-FR" sz="1600" dirty="0">
                          <a:effectLst/>
                        </a:rPr>
                        <a:t>Difficulté à anticiper les réformes</a:t>
                      </a:r>
                    </a:p>
                    <a:p>
                      <a:pPr algn="l">
                        <a:spcAft>
                          <a:spcPts val="0"/>
                        </a:spcAft>
                      </a:pPr>
                      <a:r>
                        <a:rPr lang="fr-FR" sz="1600" dirty="0">
                          <a:effectLst/>
                        </a:rPr>
                        <a:t>- Propice à la surcharge des </a:t>
                      </a:r>
                      <a:r>
                        <a:rPr lang="fr-FR" sz="1600" dirty="0" smtClean="0">
                          <a:effectLst/>
                        </a:rPr>
                        <a:t>bâtiments</a:t>
                      </a:r>
                    </a:p>
                  </a:txBody>
                  <a:tcPr marL="68580" marR="68580" marT="0" marB="0" anchor="ctr"/>
                </a:tc>
              </a:tr>
              <a:tr h="915907">
                <a:tc>
                  <a:txBody>
                    <a:bodyPr/>
                    <a:lstStyle/>
                    <a:p>
                      <a:pPr>
                        <a:spcAft>
                          <a:spcPts val="0"/>
                        </a:spcAft>
                      </a:pPr>
                      <a:r>
                        <a:rPr lang="fr-FR" sz="1600" dirty="0">
                          <a:effectLst/>
                        </a:rPr>
                        <a:t>Donner du temps aux primipares</a:t>
                      </a:r>
                      <a:endParaRPr lang="fr-FR" sz="1600" dirty="0">
                        <a:effectLst/>
                        <a:latin typeface="Calibri"/>
                        <a:ea typeface="Calibri"/>
                        <a:cs typeface="Times New Roman"/>
                      </a:endParaRPr>
                    </a:p>
                  </a:txBody>
                  <a:tcPr marL="68580" marR="68580" marT="0" marB="0" anchor="ctr"/>
                </a:tc>
                <a:tc>
                  <a:txBody>
                    <a:bodyPr/>
                    <a:lstStyle/>
                    <a:p>
                      <a:pPr algn="l">
                        <a:spcAft>
                          <a:spcPts val="0"/>
                        </a:spcAft>
                      </a:pPr>
                      <a:r>
                        <a:rPr lang="fr-FR" sz="1600" dirty="0">
                          <a:effectLst/>
                        </a:rPr>
                        <a:t>- Masquer un problème d’élevage des chevrettes</a:t>
                      </a:r>
                    </a:p>
                    <a:p>
                      <a:pPr algn="l">
                        <a:spcAft>
                          <a:spcPts val="0"/>
                        </a:spcAft>
                      </a:pPr>
                      <a:r>
                        <a:rPr lang="fr-FR" sz="1600" dirty="0">
                          <a:effectLst/>
                        </a:rPr>
                        <a:t>- Pas de renouvellement sur un bon potentiel génétique du </a:t>
                      </a:r>
                      <a:r>
                        <a:rPr lang="fr-FR" sz="1600" dirty="0" smtClean="0">
                          <a:effectLst/>
                        </a:rPr>
                        <a:t>troupeau</a:t>
                      </a:r>
                    </a:p>
                  </a:txBody>
                  <a:tcPr marL="68580" marR="68580" marT="0" marB="0" anchor="ctr"/>
                </a:tc>
              </a:tr>
              <a:tr h="462848">
                <a:tc>
                  <a:txBody>
                    <a:bodyPr/>
                    <a:lstStyle/>
                    <a:p>
                      <a:pPr>
                        <a:spcAft>
                          <a:spcPts val="0"/>
                        </a:spcAft>
                      </a:pPr>
                      <a:r>
                        <a:rPr lang="fr-FR" sz="1600" dirty="0">
                          <a:effectLst/>
                        </a:rPr>
                        <a:t>Gérer les échecs de reproduction</a:t>
                      </a:r>
                      <a:endParaRPr lang="fr-FR" sz="1600" dirty="0">
                        <a:effectLst/>
                        <a:latin typeface="Calibri"/>
                        <a:ea typeface="Calibri"/>
                        <a:cs typeface="Times New Roman"/>
                      </a:endParaRPr>
                    </a:p>
                  </a:txBody>
                  <a:tcPr marL="68580" marR="68580" marT="0" marB="0" anchor="ctr"/>
                </a:tc>
                <a:tc>
                  <a:txBody>
                    <a:bodyPr/>
                    <a:lstStyle/>
                    <a:p>
                      <a:pPr algn="l">
                        <a:spcAft>
                          <a:spcPts val="0"/>
                        </a:spcAft>
                      </a:pPr>
                      <a:r>
                        <a:rPr lang="fr-FR" sz="1600" dirty="0" smtClean="0">
                          <a:effectLst/>
                        </a:rPr>
                        <a:t>- Conserver </a:t>
                      </a:r>
                      <a:r>
                        <a:rPr lang="fr-FR" sz="1600" dirty="0">
                          <a:effectLst/>
                        </a:rPr>
                        <a:t>des animaux peu </a:t>
                      </a:r>
                      <a:r>
                        <a:rPr lang="fr-FR" sz="1600" dirty="0" smtClean="0">
                          <a:effectLst/>
                        </a:rPr>
                        <a:t>productifs</a:t>
                      </a:r>
                      <a:endParaRPr lang="fr-FR" sz="1600" dirty="0">
                        <a:effectLst/>
                        <a:latin typeface="Calibri"/>
                        <a:ea typeface="Calibri"/>
                        <a:cs typeface="Times New Roman"/>
                      </a:endParaRPr>
                    </a:p>
                  </a:txBody>
                  <a:tcPr marL="68580" marR="68580" marT="0" marB="0" anchor="ctr"/>
                </a:tc>
              </a:tr>
              <a:tr h="933218">
                <a:tc>
                  <a:txBody>
                    <a:bodyPr/>
                    <a:lstStyle/>
                    <a:p>
                      <a:pPr>
                        <a:spcAft>
                          <a:spcPts val="0"/>
                        </a:spcAft>
                      </a:pPr>
                      <a:r>
                        <a:rPr lang="fr-FR" sz="1600" dirty="0">
                          <a:effectLst/>
                        </a:rPr>
                        <a:t>Simplifier la conduite </a:t>
                      </a:r>
                    </a:p>
                  </a:txBody>
                  <a:tcPr marL="68580" marR="68580" marT="0" marB="0" anchor="ctr"/>
                </a:tc>
                <a:tc>
                  <a:txBody>
                    <a:bodyPr/>
                    <a:lstStyle/>
                    <a:p>
                      <a:pPr algn="l">
                        <a:spcAft>
                          <a:spcPts val="0"/>
                        </a:spcAft>
                      </a:pPr>
                      <a:r>
                        <a:rPr lang="fr-FR" sz="1600" dirty="0">
                          <a:effectLst/>
                        </a:rPr>
                        <a:t>- Pas de sélection des lactations longues (persistance variable de la production)</a:t>
                      </a:r>
                    </a:p>
                    <a:p>
                      <a:pPr algn="l">
                        <a:spcAft>
                          <a:spcPts val="0"/>
                        </a:spcAft>
                      </a:pPr>
                      <a:r>
                        <a:rPr lang="fr-FR" sz="1600" dirty="0">
                          <a:effectLst/>
                        </a:rPr>
                        <a:t>- Choix du renouvellement limité</a:t>
                      </a:r>
                    </a:p>
                    <a:p>
                      <a:pPr algn="l">
                        <a:spcAft>
                          <a:spcPts val="0"/>
                        </a:spcAft>
                      </a:pPr>
                      <a:r>
                        <a:rPr lang="fr-FR" sz="1600" dirty="0">
                          <a:effectLst/>
                        </a:rPr>
                        <a:t>- Achat de renouvellement (coût + risques sanitaires)</a:t>
                      </a:r>
                      <a:endParaRPr lang="fr-FR" sz="1600" dirty="0">
                        <a:effectLst/>
                        <a:latin typeface="Calibri"/>
                        <a:ea typeface="Calibri"/>
                        <a:cs typeface="Times New Roman"/>
                      </a:endParaRPr>
                    </a:p>
                  </a:txBody>
                  <a:tcPr marL="68580" marR="68580" marT="0" marB="0" anchor="ctr"/>
                </a:tc>
              </a:tr>
              <a:tr h="777588">
                <a:tc>
                  <a:txBody>
                    <a:bodyPr/>
                    <a:lstStyle/>
                    <a:p>
                      <a:pPr>
                        <a:spcAft>
                          <a:spcPts val="0"/>
                        </a:spcAft>
                      </a:pPr>
                      <a:r>
                        <a:rPr lang="fr-FR" sz="1600" dirty="0" smtClean="0">
                          <a:effectLst/>
                        </a:rPr>
                        <a:t>Limiter la mortalité</a:t>
                      </a:r>
                      <a:r>
                        <a:rPr lang="fr-FR" sz="1600" baseline="0" dirty="0" smtClean="0">
                          <a:effectLst/>
                        </a:rPr>
                        <a:t> autour des mises-bas</a:t>
                      </a:r>
                      <a:endParaRPr lang="fr-FR" sz="1600" dirty="0">
                        <a:effectLst/>
                      </a:endParaRPr>
                    </a:p>
                  </a:txBody>
                  <a:tcPr marL="68580" marR="68580" marT="0" marB="0" anchor="ctr"/>
                </a:tc>
                <a:tc>
                  <a:txBody>
                    <a:bodyPr/>
                    <a:lstStyle/>
                    <a:p>
                      <a:pPr marL="285750" indent="-285750" algn="l">
                        <a:spcAft>
                          <a:spcPts val="0"/>
                        </a:spcAft>
                        <a:buFontTx/>
                        <a:buChar char="-"/>
                      </a:pPr>
                      <a:r>
                        <a:rPr lang="fr-FR" sz="1600" dirty="0" smtClean="0">
                          <a:effectLst/>
                          <a:latin typeface="Calibri"/>
                          <a:ea typeface="Calibri"/>
                          <a:cs typeface="Times New Roman"/>
                        </a:rPr>
                        <a:t>Masquer des problèmes de longévité au sein du troupeau</a:t>
                      </a:r>
                    </a:p>
                    <a:p>
                      <a:pPr marL="285750" indent="-285750" algn="l">
                        <a:spcAft>
                          <a:spcPts val="0"/>
                        </a:spcAft>
                        <a:buFontTx/>
                        <a:buChar char="-"/>
                      </a:pPr>
                      <a:r>
                        <a:rPr lang="fr-FR" sz="1600" dirty="0" smtClean="0">
                          <a:effectLst/>
                          <a:latin typeface="Calibri"/>
                          <a:ea typeface="Calibri"/>
                          <a:cs typeface="Times New Roman"/>
                        </a:rPr>
                        <a:t>Manque de main d’œuvre pour gérer les</a:t>
                      </a:r>
                      <a:r>
                        <a:rPr lang="fr-FR" sz="1600" baseline="0" dirty="0" smtClean="0">
                          <a:effectLst/>
                          <a:latin typeface="Calibri"/>
                          <a:ea typeface="Calibri"/>
                          <a:cs typeface="Times New Roman"/>
                        </a:rPr>
                        <a:t> soins autour des mises-bas</a:t>
                      </a:r>
                      <a:endParaRPr lang="fr-FR" sz="1600" dirty="0">
                        <a:effectLst/>
                        <a:latin typeface="Calibri"/>
                        <a:ea typeface="Calibri"/>
                        <a:cs typeface="Times New Roman"/>
                      </a:endParaRPr>
                    </a:p>
                  </a:txBody>
                  <a:tcPr marL="68580" marR="68580" marT="0" marB="0" anchor="ctr"/>
                </a:tc>
              </a:tr>
              <a:tr h="777588">
                <a:tc>
                  <a:txBody>
                    <a:bodyPr/>
                    <a:lstStyle/>
                    <a:p>
                      <a:pPr>
                        <a:spcAft>
                          <a:spcPts val="0"/>
                        </a:spcAft>
                      </a:pPr>
                      <a:r>
                        <a:rPr lang="fr-FR" sz="1600" dirty="0">
                          <a:effectLst/>
                        </a:rPr>
                        <a:t>Diminuer le nombre de mises bas et livrer du lait toute </a:t>
                      </a:r>
                      <a:r>
                        <a:rPr lang="fr-FR" sz="1600" dirty="0" smtClean="0">
                          <a:effectLst/>
                        </a:rPr>
                        <a:t>l’année</a:t>
                      </a:r>
                      <a:endParaRPr lang="fr-FR" sz="1600" dirty="0">
                        <a:effectLst/>
                      </a:endParaRPr>
                    </a:p>
                  </a:txBody>
                  <a:tcPr marL="68580" marR="68580" marT="0" marB="0" anchor="ctr"/>
                </a:tc>
                <a:tc>
                  <a:txBody>
                    <a:bodyPr/>
                    <a:lstStyle/>
                    <a:p>
                      <a:pPr algn="l">
                        <a:spcAft>
                          <a:spcPts val="0"/>
                        </a:spcAft>
                      </a:pPr>
                      <a:r>
                        <a:rPr lang="fr-FR" sz="1600" dirty="0">
                          <a:effectLst/>
                        </a:rPr>
                        <a:t>- Mettre les chèvres les plus productives en lactation longue peut impacter les résultats techniques et génétique du troupeau dans l’avenir</a:t>
                      </a:r>
                    </a:p>
                    <a:p>
                      <a:pPr algn="l">
                        <a:spcAft>
                          <a:spcPts val="0"/>
                        </a:spcAft>
                      </a:pPr>
                      <a:r>
                        <a:rPr lang="fr-FR" sz="1600" dirty="0">
                          <a:effectLst/>
                        </a:rPr>
                        <a:t>- Avoir un taux de renouvellement insuffisant (&lt;20-25%)</a:t>
                      </a:r>
                      <a:endParaRPr lang="fr-FR" sz="1600" dirty="0">
                        <a:effectLst/>
                        <a:latin typeface="Calibri"/>
                        <a:ea typeface="Calibri"/>
                        <a:cs typeface="Times New Roman"/>
                      </a:endParaRPr>
                    </a:p>
                  </a:txBody>
                  <a:tcPr marL="68580" marR="68580" marT="0" marB="0" anchor="ctr"/>
                </a:tc>
              </a:tr>
            </a:tbl>
          </a:graphicData>
        </a:graphic>
      </p:graphicFrame>
      <p:sp>
        <p:nvSpPr>
          <p:cNvPr id="3" name="Espace réservé du numéro de diapositive 2"/>
          <p:cNvSpPr>
            <a:spLocks noGrp="1"/>
          </p:cNvSpPr>
          <p:nvPr>
            <p:ph type="sldNum" sz="quarter" idx="12"/>
          </p:nvPr>
        </p:nvSpPr>
        <p:spPr/>
        <p:txBody>
          <a:bodyPr/>
          <a:lstStyle/>
          <a:p>
            <a:fld id="{63D18F35-62AC-46A9-B81F-4FC9FEC48BB5}" type="slidenum">
              <a:rPr lang="fr-FR" smtClean="0"/>
              <a:t>11</a:t>
            </a:fld>
            <a:endParaRPr lang="fr-FR"/>
          </a:p>
        </p:txBody>
      </p:sp>
    </p:spTree>
    <p:extLst>
      <p:ext uri="{BB962C8B-B14F-4D97-AF65-F5344CB8AC3E}">
        <p14:creationId xmlns:p14="http://schemas.microsoft.com/office/powerpoint/2010/main" val="24250112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813486" y="2342246"/>
            <a:ext cx="10515599" cy="205675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rgbClr val="03136A"/>
                </a:solidFill>
                <a:latin typeface="PreciousSansDemiBold" panose="00000600000000000000" pitchFamily="2" charset="0"/>
                <a:ea typeface="+mj-ea"/>
                <a:cs typeface="+mj-cs"/>
              </a:defRPr>
            </a:lvl1pPr>
          </a:lstStyle>
          <a:p>
            <a:pPr algn="ctr"/>
            <a:r>
              <a:rPr lang="fr-FR" sz="4000" dirty="0" smtClean="0"/>
              <a:t>QUELLES QUESTIONS FAUT-IL SE POSER LORS DE LA MISE EN PLACE DE LACTATIONS LONGUES?</a:t>
            </a:r>
            <a:endParaRPr lang="fr-FR" sz="4000" dirty="0"/>
          </a:p>
        </p:txBody>
      </p:sp>
      <p:sp>
        <p:nvSpPr>
          <p:cNvPr id="2" name="Espace réservé du numéro de diapositive 1"/>
          <p:cNvSpPr>
            <a:spLocks noGrp="1"/>
          </p:cNvSpPr>
          <p:nvPr>
            <p:ph type="sldNum" sz="quarter" idx="12"/>
          </p:nvPr>
        </p:nvSpPr>
        <p:spPr/>
        <p:txBody>
          <a:bodyPr/>
          <a:lstStyle/>
          <a:p>
            <a:fld id="{4CC206BE-B3A7-45B7-9CF8-44A8A2D06B18}" type="slidenum">
              <a:rPr lang="fr-FR" smtClean="0"/>
              <a:t>12</a:t>
            </a:fld>
            <a:endParaRPr lang="fr-FR"/>
          </a:p>
        </p:txBody>
      </p:sp>
    </p:spTree>
    <p:extLst>
      <p:ext uri="{BB962C8B-B14F-4D97-AF65-F5344CB8AC3E}">
        <p14:creationId xmlns:p14="http://schemas.microsoft.com/office/powerpoint/2010/main" val="3260785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49214"/>
            <a:ext cx="10515600" cy="725571"/>
          </a:xfrm>
        </p:spPr>
        <p:txBody>
          <a:bodyPr/>
          <a:lstStyle/>
          <a:p>
            <a:r>
              <a:rPr lang="fr-FR" dirty="0" smtClean="0"/>
              <a:t>AVANT </a:t>
            </a:r>
            <a:endParaRPr lang="fr-FR" dirty="0"/>
          </a:p>
        </p:txBody>
      </p:sp>
      <p:sp>
        <p:nvSpPr>
          <p:cNvPr id="3" name="Espace réservé du contenu 2"/>
          <p:cNvSpPr txBox="1">
            <a:spLocks/>
          </p:cNvSpPr>
          <p:nvPr/>
        </p:nvSpPr>
        <p:spPr>
          <a:xfrm>
            <a:off x="370703" y="1121434"/>
            <a:ext cx="11442355" cy="542764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fr-FR" dirty="0">
                <a:solidFill>
                  <a:schemeClr val="accent2"/>
                </a:solidFill>
              </a:rPr>
              <a:t>Est-ce que j’ai de la main d’œuvre </a:t>
            </a:r>
            <a:r>
              <a:rPr lang="fr-FR" dirty="0" smtClean="0">
                <a:solidFill>
                  <a:schemeClr val="accent2"/>
                </a:solidFill>
              </a:rPr>
              <a:t>disponible tout au long de l’année ?</a:t>
            </a:r>
            <a:endParaRPr lang="fr-FR" dirty="0">
              <a:solidFill>
                <a:schemeClr val="accent2"/>
              </a:solidFill>
            </a:endParaRPr>
          </a:p>
          <a:p>
            <a:pPr lvl="0">
              <a:lnSpc>
                <a:spcPct val="150000"/>
              </a:lnSpc>
            </a:pPr>
            <a:r>
              <a:rPr lang="fr-FR" dirty="0">
                <a:solidFill>
                  <a:schemeClr val="accent2"/>
                </a:solidFill>
              </a:rPr>
              <a:t>C</a:t>
            </a:r>
            <a:r>
              <a:rPr lang="fr-FR" dirty="0" smtClean="0">
                <a:solidFill>
                  <a:schemeClr val="accent2"/>
                </a:solidFill>
              </a:rPr>
              <a:t>ombien </a:t>
            </a:r>
            <a:r>
              <a:rPr lang="fr-FR" dirty="0">
                <a:solidFill>
                  <a:schemeClr val="accent2"/>
                </a:solidFill>
              </a:rPr>
              <a:t>de LL ? </a:t>
            </a:r>
            <a:endParaRPr lang="fr-FR" dirty="0" smtClean="0">
              <a:solidFill>
                <a:schemeClr val="accent2"/>
              </a:solidFill>
            </a:endParaRPr>
          </a:p>
          <a:p>
            <a:pPr marL="0" lvl="0" indent="0">
              <a:buNone/>
            </a:pPr>
            <a:r>
              <a:rPr lang="fr-FR" dirty="0" smtClean="0">
                <a:sym typeface="Wingdings" panose="05000000000000000000" pitchFamily="2" charset="2"/>
              </a:rPr>
              <a:t>	 </a:t>
            </a:r>
            <a:r>
              <a:rPr lang="fr-FR" dirty="0" smtClean="0"/>
              <a:t>Organisation dans le bâtiment:  </a:t>
            </a:r>
            <a:r>
              <a:rPr lang="fr-FR" dirty="0"/>
              <a:t>est-ce que je peux </a:t>
            </a:r>
            <a:r>
              <a:rPr lang="fr-FR" dirty="0" smtClean="0"/>
              <a:t>faire </a:t>
            </a:r>
            <a:r>
              <a:rPr lang="fr-FR" dirty="0"/>
              <a:t>des lots </a:t>
            </a:r>
            <a:r>
              <a:rPr lang="fr-FR" dirty="0" smtClean="0"/>
              <a:t>?</a:t>
            </a:r>
          </a:p>
          <a:p>
            <a:pPr marL="0" lvl="0" indent="0">
              <a:buNone/>
            </a:pPr>
            <a:r>
              <a:rPr lang="fr-FR" sz="6000" dirty="0" smtClean="0">
                <a:solidFill>
                  <a:schemeClr val="accent2"/>
                </a:solidFill>
              </a:rPr>
              <a:t>.</a:t>
            </a:r>
            <a:r>
              <a:rPr lang="fr-FR" dirty="0" smtClean="0">
                <a:solidFill>
                  <a:schemeClr val="accent2"/>
                </a:solidFill>
              </a:rPr>
              <a:t> Combien faut-il mettre de chèvres à la reproduction pour assurer le renouvellement du troupeau?</a:t>
            </a:r>
            <a:endParaRPr lang="fr-FR" dirty="0"/>
          </a:p>
          <a:p>
            <a:pPr lvl="0">
              <a:lnSpc>
                <a:spcPct val="150000"/>
              </a:lnSpc>
            </a:pPr>
            <a:r>
              <a:rPr lang="fr-FR" dirty="0">
                <a:solidFill>
                  <a:schemeClr val="accent2"/>
                </a:solidFill>
              </a:rPr>
              <a:t>Qui vais-je mettre en LL </a:t>
            </a:r>
            <a:r>
              <a:rPr lang="fr-FR" dirty="0" smtClean="0">
                <a:solidFill>
                  <a:schemeClr val="accent2"/>
                </a:solidFill>
              </a:rPr>
              <a:t>?</a:t>
            </a:r>
          </a:p>
          <a:p>
            <a:pPr marL="0" lvl="0" indent="0">
              <a:buNone/>
            </a:pPr>
            <a:r>
              <a:rPr lang="fr-FR" i="1" dirty="0">
                <a:sym typeface="Wingdings" panose="05000000000000000000" pitchFamily="2" charset="2"/>
              </a:rPr>
              <a:t>	</a:t>
            </a:r>
            <a:r>
              <a:rPr lang="fr-FR" i="1" dirty="0" smtClean="0">
                <a:sym typeface="Wingdings" panose="05000000000000000000" pitchFamily="2" charset="2"/>
              </a:rPr>
              <a:t>1) </a:t>
            </a:r>
            <a:r>
              <a:rPr lang="fr-FR" i="1" dirty="0" smtClean="0"/>
              <a:t>Choix du support </a:t>
            </a:r>
            <a:r>
              <a:rPr lang="fr-FR" i="1" dirty="0"/>
              <a:t>de renouvellement (IA, saillies </a:t>
            </a:r>
            <a:r>
              <a:rPr lang="fr-FR" i="1" dirty="0" smtClean="0"/>
              <a:t>naturelles</a:t>
            </a:r>
            <a:r>
              <a:rPr lang="fr-FR" i="1" dirty="0"/>
              <a:t>) sur les </a:t>
            </a:r>
            <a:r>
              <a:rPr lang="fr-FR" i="1" dirty="0" smtClean="0"/>
              <a:t>	</a:t>
            </a:r>
            <a:r>
              <a:rPr lang="fr-FR" b="1" i="1" dirty="0" smtClean="0"/>
              <a:t>critères physiologiques </a:t>
            </a:r>
            <a:r>
              <a:rPr lang="fr-FR" b="1" i="1" dirty="0"/>
              <a:t>et génétiques</a:t>
            </a:r>
            <a:endParaRPr lang="fr-FR" b="1" dirty="0"/>
          </a:p>
          <a:p>
            <a:pPr marL="0" lvl="0" indent="0">
              <a:buNone/>
            </a:pPr>
            <a:r>
              <a:rPr lang="fr-FR" i="1" dirty="0" smtClean="0">
                <a:sym typeface="Wingdings" panose="05000000000000000000" pitchFamily="2" charset="2"/>
              </a:rPr>
              <a:t>	2) </a:t>
            </a:r>
            <a:r>
              <a:rPr lang="fr-FR" i="1" dirty="0" smtClean="0"/>
              <a:t>Choix des LL </a:t>
            </a:r>
            <a:r>
              <a:rPr lang="fr-FR" i="1" dirty="0"/>
              <a:t>sur le </a:t>
            </a:r>
            <a:r>
              <a:rPr lang="fr-FR" b="1" i="1" dirty="0"/>
              <a:t>niveau zootechnique </a:t>
            </a:r>
            <a:r>
              <a:rPr lang="fr-FR" i="1" dirty="0" smtClean="0"/>
              <a:t>(+ contrôle morphologique 	de la part de l’éleveur)</a:t>
            </a:r>
            <a:endParaRPr lang="fr-FR" dirty="0"/>
          </a:p>
          <a:p>
            <a:pPr lvl="0"/>
            <a:endParaRPr lang="fr-FR" dirty="0"/>
          </a:p>
          <a:p>
            <a:pPr marL="0" indent="0">
              <a:buFont typeface="Arial" panose="020B0604020202020204" pitchFamily="34" charset="0"/>
              <a:buNone/>
            </a:pPr>
            <a:endParaRPr lang="fr-FR" dirty="0" smtClean="0"/>
          </a:p>
          <a:p>
            <a:pPr marL="0" indent="0">
              <a:buFont typeface="Arial" panose="020B0604020202020204" pitchFamily="34" charset="0"/>
              <a:buNone/>
            </a:pPr>
            <a:endParaRPr lang="fr-FR" dirty="0"/>
          </a:p>
        </p:txBody>
      </p:sp>
      <p:sp>
        <p:nvSpPr>
          <p:cNvPr id="4" name="Espace réservé du numéro de diapositive 3"/>
          <p:cNvSpPr>
            <a:spLocks noGrp="1"/>
          </p:cNvSpPr>
          <p:nvPr>
            <p:ph type="sldNum" sz="quarter" idx="12"/>
          </p:nvPr>
        </p:nvSpPr>
        <p:spPr/>
        <p:txBody>
          <a:bodyPr/>
          <a:lstStyle/>
          <a:p>
            <a:fld id="{63D18F35-62AC-46A9-B81F-4FC9FEC48BB5}" type="slidenum">
              <a:rPr lang="fr-FR" smtClean="0"/>
              <a:t>13</a:t>
            </a:fld>
            <a:endParaRPr lang="fr-FR"/>
          </a:p>
        </p:txBody>
      </p:sp>
    </p:spTree>
    <p:extLst>
      <p:ext uri="{BB962C8B-B14F-4D97-AF65-F5344CB8AC3E}">
        <p14:creationId xmlns:p14="http://schemas.microsoft.com/office/powerpoint/2010/main" val="33331961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901082" y="5540189"/>
            <a:ext cx="1097327" cy="10088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838200" y="236335"/>
            <a:ext cx="10515600" cy="1325563"/>
          </a:xfrm>
        </p:spPr>
        <p:txBody>
          <a:bodyPr/>
          <a:lstStyle/>
          <a:p>
            <a:r>
              <a:rPr lang="fr-FR" dirty="0" smtClean="0"/>
              <a:t>AVANT </a:t>
            </a:r>
            <a:endParaRPr lang="fr-FR" dirty="0"/>
          </a:p>
        </p:txBody>
      </p:sp>
      <p:sp>
        <p:nvSpPr>
          <p:cNvPr id="3" name="Espace réservé du contenu 2"/>
          <p:cNvSpPr txBox="1">
            <a:spLocks/>
          </p:cNvSpPr>
          <p:nvPr/>
        </p:nvSpPr>
        <p:spPr>
          <a:xfrm>
            <a:off x="370703" y="1236373"/>
            <a:ext cx="11442355" cy="531270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fr-FR" i="1" dirty="0">
                <a:sym typeface="Wingdings" panose="05000000000000000000" pitchFamily="2" charset="2"/>
              </a:rPr>
              <a:t>	</a:t>
            </a:r>
            <a:r>
              <a:rPr lang="fr-FR" i="1" dirty="0" smtClean="0">
                <a:sym typeface="Wingdings" panose="05000000000000000000" pitchFamily="2" charset="2"/>
              </a:rPr>
              <a:t>1) </a:t>
            </a:r>
            <a:r>
              <a:rPr lang="fr-FR" i="1" dirty="0" smtClean="0"/>
              <a:t>Choix du support </a:t>
            </a:r>
            <a:r>
              <a:rPr lang="fr-FR" i="1" dirty="0"/>
              <a:t>de renouvellement (IA, saillies </a:t>
            </a:r>
            <a:r>
              <a:rPr lang="fr-FR" i="1" dirty="0" smtClean="0"/>
              <a:t>naturelles</a:t>
            </a:r>
            <a:r>
              <a:rPr lang="fr-FR" i="1" dirty="0"/>
              <a:t>) </a:t>
            </a:r>
            <a:r>
              <a:rPr lang="fr-FR" i="1" dirty="0" smtClean="0">
                <a:sym typeface="Wingdings" panose="05000000000000000000" pitchFamily="2" charset="2"/>
              </a:rPr>
              <a:t>	</a:t>
            </a:r>
            <a:endParaRPr lang="fr-FR" dirty="0"/>
          </a:p>
          <a:p>
            <a:pPr marL="0" indent="0">
              <a:buFont typeface="Arial" panose="020B0604020202020204" pitchFamily="34" charset="0"/>
              <a:buNone/>
            </a:pPr>
            <a:endParaRPr lang="fr-FR" dirty="0" smtClean="0"/>
          </a:p>
          <a:p>
            <a:pPr marL="0" indent="0">
              <a:buFont typeface="Arial" panose="020B0604020202020204" pitchFamily="34" charset="0"/>
              <a:buNone/>
            </a:pPr>
            <a:endParaRPr lang="fr-FR" dirty="0"/>
          </a:p>
        </p:txBody>
      </p:sp>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7654"/>
          <a:stretch/>
        </p:blipFill>
        <p:spPr bwMode="auto">
          <a:xfrm>
            <a:off x="185351" y="2028445"/>
            <a:ext cx="11813058"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llipse 4"/>
          <p:cNvSpPr/>
          <p:nvPr/>
        </p:nvSpPr>
        <p:spPr>
          <a:xfrm>
            <a:off x="2653553" y="3137647"/>
            <a:ext cx="681318" cy="4840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8955740" y="3137647"/>
            <a:ext cx="2070847" cy="48409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3881718" y="3137647"/>
            <a:ext cx="681318" cy="484094"/>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numéro de diapositive 5"/>
          <p:cNvSpPr>
            <a:spLocks noGrp="1"/>
          </p:cNvSpPr>
          <p:nvPr>
            <p:ph type="sldNum" sz="quarter" idx="12"/>
          </p:nvPr>
        </p:nvSpPr>
        <p:spPr/>
        <p:txBody>
          <a:bodyPr/>
          <a:lstStyle/>
          <a:p>
            <a:fld id="{63D18F35-62AC-46A9-B81F-4FC9FEC48BB5}" type="slidenum">
              <a:rPr lang="fr-FR" smtClean="0"/>
              <a:t>14</a:t>
            </a:fld>
            <a:endParaRPr lang="fr-FR"/>
          </a:p>
        </p:txBody>
      </p:sp>
    </p:spTree>
    <p:extLst>
      <p:ext uri="{BB962C8B-B14F-4D97-AF65-F5344CB8AC3E}">
        <p14:creationId xmlns:p14="http://schemas.microsoft.com/office/powerpoint/2010/main" val="39326481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49214"/>
            <a:ext cx="10515600" cy="1325563"/>
          </a:xfrm>
        </p:spPr>
        <p:txBody>
          <a:bodyPr/>
          <a:lstStyle/>
          <a:p>
            <a:r>
              <a:rPr lang="fr-FR" dirty="0" smtClean="0"/>
              <a:t>AVANT </a:t>
            </a:r>
            <a:endParaRPr lang="fr-FR" dirty="0"/>
          </a:p>
        </p:txBody>
      </p:sp>
      <p:sp>
        <p:nvSpPr>
          <p:cNvPr id="3" name="Espace réservé du contenu 2"/>
          <p:cNvSpPr txBox="1">
            <a:spLocks/>
          </p:cNvSpPr>
          <p:nvPr/>
        </p:nvSpPr>
        <p:spPr>
          <a:xfrm>
            <a:off x="370703" y="1210614"/>
            <a:ext cx="11442355" cy="53384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fr-FR" i="1" dirty="0">
                <a:sym typeface="Wingdings" panose="05000000000000000000" pitchFamily="2" charset="2"/>
              </a:rPr>
              <a:t>	2) </a:t>
            </a:r>
            <a:r>
              <a:rPr lang="fr-FR" i="1" dirty="0"/>
              <a:t>Choix des LL sur le niveau zootechnique (+ contrôle morphologique de 	la part de l’éleveur)</a:t>
            </a:r>
            <a:endParaRPr lang="fr-FR" dirty="0"/>
          </a:p>
          <a:p>
            <a:pPr marL="0" lvl="0" indent="0">
              <a:buNone/>
            </a:pPr>
            <a:r>
              <a:rPr lang="fr-FR" i="1" dirty="0" smtClean="0">
                <a:sym typeface="Wingdings" panose="05000000000000000000" pitchFamily="2" charset="2"/>
              </a:rPr>
              <a:t>	</a:t>
            </a:r>
            <a:endParaRPr lang="fr-FR" dirty="0"/>
          </a:p>
          <a:p>
            <a:pPr marL="0" indent="0">
              <a:buFont typeface="Arial" panose="020B0604020202020204" pitchFamily="34" charset="0"/>
              <a:buNone/>
            </a:pPr>
            <a:endParaRPr lang="fr-FR" dirty="0" smtClean="0"/>
          </a:p>
          <a:p>
            <a:pPr marL="0" indent="0">
              <a:buFont typeface="Arial" panose="020B0604020202020204" pitchFamily="34" charset="0"/>
              <a:buNone/>
            </a:pPr>
            <a:endParaRPr lang="fr-FR" dirty="0"/>
          </a:p>
        </p:txBody>
      </p:sp>
      <p:grpSp>
        <p:nvGrpSpPr>
          <p:cNvPr id="4" name="Groupe 3"/>
          <p:cNvGrpSpPr/>
          <p:nvPr/>
        </p:nvGrpSpPr>
        <p:grpSpPr>
          <a:xfrm>
            <a:off x="155550" y="2475503"/>
            <a:ext cx="11514076" cy="3832472"/>
            <a:chOff x="155550" y="2681567"/>
            <a:chExt cx="11514076" cy="3832472"/>
          </a:xfrm>
        </p:grpSpPr>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70703" y="2681567"/>
              <a:ext cx="5584860" cy="3432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Connecteur droit avec flèche 4"/>
            <p:cNvCxnSpPr/>
            <p:nvPr/>
          </p:nvCxnSpPr>
          <p:spPr>
            <a:xfrm>
              <a:off x="6091880" y="3514165"/>
              <a:ext cx="595791" cy="0"/>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6831105" y="3190999"/>
              <a:ext cx="4428565" cy="769441"/>
            </a:xfrm>
            <a:prstGeom prst="rect">
              <a:avLst/>
            </a:prstGeom>
            <a:noFill/>
          </p:spPr>
          <p:txBody>
            <a:bodyPr wrap="square" rtlCol="0">
              <a:spAutoFit/>
            </a:bodyPr>
            <a:lstStyle/>
            <a:p>
              <a:pPr algn="ctr"/>
              <a:r>
                <a:rPr lang="fr-FR" sz="2400" dirty="0" smtClean="0">
                  <a:solidFill>
                    <a:schemeClr val="accent2"/>
                  </a:solidFill>
                </a:rPr>
                <a:t>Vérification du statut infectieux  </a:t>
              </a:r>
            </a:p>
            <a:p>
              <a:pPr algn="ctr"/>
              <a:r>
                <a:rPr lang="fr-FR" sz="2000" dirty="0" smtClean="0"/>
                <a:t>(Gravement infectée/ incurables)</a:t>
              </a:r>
              <a:endParaRPr lang="fr-FR" sz="2000" dirty="0"/>
            </a:p>
          </p:txBody>
        </p:sp>
        <p:cxnSp>
          <p:nvCxnSpPr>
            <p:cNvPr id="9" name="Connecteur droit avec flèche 8"/>
            <p:cNvCxnSpPr/>
            <p:nvPr/>
          </p:nvCxnSpPr>
          <p:spPr>
            <a:xfrm>
              <a:off x="6069829" y="4742330"/>
              <a:ext cx="595791" cy="0"/>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6461131" y="4478429"/>
              <a:ext cx="5208495" cy="769441"/>
            </a:xfrm>
            <a:prstGeom prst="rect">
              <a:avLst/>
            </a:prstGeom>
            <a:noFill/>
          </p:spPr>
          <p:txBody>
            <a:bodyPr wrap="square" rtlCol="0">
              <a:spAutoFit/>
            </a:bodyPr>
            <a:lstStyle/>
            <a:p>
              <a:pPr algn="ctr"/>
              <a:r>
                <a:rPr lang="fr-FR" sz="2400" dirty="0" smtClean="0">
                  <a:solidFill>
                    <a:schemeClr val="accent2"/>
                  </a:solidFill>
                </a:rPr>
                <a:t>Vérification de la persistance laitière</a:t>
              </a:r>
              <a:endParaRPr lang="fr-FR" sz="2400" dirty="0" smtClean="0"/>
            </a:p>
            <a:p>
              <a:pPr algn="ctr"/>
              <a:r>
                <a:rPr lang="fr-FR" sz="2000" dirty="0" smtClean="0"/>
                <a:t>Au moins 3 - 3,5kg</a:t>
              </a:r>
            </a:p>
          </p:txBody>
        </p:sp>
        <p:sp>
          <p:nvSpPr>
            <p:cNvPr id="14" name="Ellipse 13"/>
            <p:cNvSpPr/>
            <p:nvPr/>
          </p:nvSpPr>
          <p:spPr>
            <a:xfrm>
              <a:off x="155550" y="5611905"/>
              <a:ext cx="3681344" cy="484094"/>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5" name="Connecteur droit 14"/>
            <p:cNvCxnSpPr/>
            <p:nvPr/>
          </p:nvCxnSpPr>
          <p:spPr>
            <a:xfrm>
              <a:off x="1996222" y="6113929"/>
              <a:ext cx="0" cy="19722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1978293" y="6311153"/>
              <a:ext cx="595791"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2574084" y="6113929"/>
              <a:ext cx="8444752" cy="400110"/>
            </a:xfrm>
            <a:prstGeom prst="rect">
              <a:avLst/>
            </a:prstGeom>
            <a:noFill/>
          </p:spPr>
          <p:txBody>
            <a:bodyPr wrap="square" rtlCol="0">
              <a:spAutoFit/>
            </a:bodyPr>
            <a:lstStyle/>
            <a:p>
              <a:r>
                <a:rPr lang="fr-FR" sz="2000" dirty="0" smtClean="0">
                  <a:solidFill>
                    <a:srgbClr val="002060"/>
                  </a:solidFill>
                </a:rPr>
                <a:t>J’exclus les chèvres que j’ai précédemment choisi pour le renouvellement</a:t>
              </a:r>
              <a:endParaRPr lang="fr-FR" sz="2000" dirty="0">
                <a:solidFill>
                  <a:srgbClr val="002060"/>
                </a:solidFill>
              </a:endParaRPr>
            </a:p>
          </p:txBody>
        </p:sp>
      </p:grpSp>
      <p:sp>
        <p:nvSpPr>
          <p:cNvPr id="6" name="Espace réservé du numéro de diapositive 5"/>
          <p:cNvSpPr>
            <a:spLocks noGrp="1"/>
          </p:cNvSpPr>
          <p:nvPr>
            <p:ph type="sldNum" sz="quarter" idx="12"/>
          </p:nvPr>
        </p:nvSpPr>
        <p:spPr/>
        <p:txBody>
          <a:bodyPr/>
          <a:lstStyle/>
          <a:p>
            <a:fld id="{63D18F35-62AC-46A9-B81F-4FC9FEC48BB5}" type="slidenum">
              <a:rPr lang="fr-FR" smtClean="0"/>
              <a:t>15</a:t>
            </a:fld>
            <a:endParaRPr lang="fr-FR"/>
          </a:p>
        </p:txBody>
      </p:sp>
    </p:spTree>
    <p:extLst>
      <p:ext uri="{BB962C8B-B14F-4D97-AF65-F5344CB8AC3E}">
        <p14:creationId xmlns:p14="http://schemas.microsoft.com/office/powerpoint/2010/main" val="596635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5451" y="3694224"/>
            <a:ext cx="5957719" cy="2304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7784" y="3709990"/>
            <a:ext cx="5997822" cy="2335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a:xfrm>
            <a:off x="838200" y="249214"/>
            <a:ext cx="10515600" cy="1325563"/>
          </a:xfrm>
        </p:spPr>
        <p:txBody>
          <a:bodyPr/>
          <a:lstStyle/>
          <a:p>
            <a:r>
              <a:rPr lang="fr-FR" dirty="0" smtClean="0"/>
              <a:t>PENDANT</a:t>
            </a:r>
            <a:endParaRPr lang="fr-FR" dirty="0"/>
          </a:p>
        </p:txBody>
      </p:sp>
      <p:sp>
        <p:nvSpPr>
          <p:cNvPr id="3" name="Espace réservé du contenu 2"/>
          <p:cNvSpPr txBox="1">
            <a:spLocks/>
          </p:cNvSpPr>
          <p:nvPr/>
        </p:nvSpPr>
        <p:spPr>
          <a:xfrm>
            <a:off x="405208" y="1288010"/>
            <a:ext cx="11442355" cy="52869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fr-FR" dirty="0">
                <a:solidFill>
                  <a:schemeClr val="accent2"/>
                </a:solidFill>
              </a:rPr>
              <a:t>Quelle ration </a:t>
            </a:r>
            <a:r>
              <a:rPr lang="fr-FR" dirty="0" smtClean="0">
                <a:solidFill>
                  <a:schemeClr val="accent2"/>
                </a:solidFill>
              </a:rPr>
              <a:t>pour mes LL</a:t>
            </a:r>
            <a:r>
              <a:rPr lang="fr-FR" dirty="0">
                <a:solidFill>
                  <a:schemeClr val="accent2"/>
                </a:solidFill>
              </a:rPr>
              <a:t> ? </a:t>
            </a:r>
            <a:endParaRPr lang="fr-FR" dirty="0" smtClean="0">
              <a:solidFill>
                <a:schemeClr val="accent2"/>
              </a:solidFill>
            </a:endParaRPr>
          </a:p>
          <a:p>
            <a:pPr marL="0" lvl="0" indent="0">
              <a:buNone/>
            </a:pPr>
            <a:r>
              <a:rPr lang="fr-FR" dirty="0" smtClean="0">
                <a:sym typeface="Wingdings" panose="05000000000000000000" pitchFamily="2" charset="2"/>
              </a:rPr>
              <a:t>	 </a:t>
            </a:r>
            <a:r>
              <a:rPr lang="fr-FR" dirty="0" smtClean="0"/>
              <a:t>Une ration plus riche en protéines afin de limiter l’engraissement 	des animaux</a:t>
            </a:r>
          </a:p>
          <a:p>
            <a:pPr marL="0" lvl="0" indent="0">
              <a:buNone/>
            </a:pPr>
            <a:r>
              <a:rPr lang="fr-FR" dirty="0"/>
              <a:t>	</a:t>
            </a:r>
            <a:r>
              <a:rPr lang="fr-FR" dirty="0" smtClean="0">
                <a:sym typeface="Wingdings" panose="05000000000000000000" pitchFamily="2" charset="2"/>
              </a:rPr>
              <a:t> Garder des lots « LL » le plus longtemps possible pour limiter les 	transitions</a:t>
            </a:r>
            <a:endParaRPr lang="fr-FR" dirty="0"/>
          </a:p>
          <a:p>
            <a:pPr marL="0" lvl="0" indent="0">
              <a:buNone/>
            </a:pPr>
            <a:r>
              <a:rPr lang="fr-FR" i="1" dirty="0" smtClean="0">
                <a:sym typeface="Wingdings" panose="05000000000000000000" pitchFamily="2" charset="2"/>
              </a:rPr>
              <a:t>	</a:t>
            </a:r>
            <a:endParaRPr lang="fr-FR" dirty="0"/>
          </a:p>
          <a:p>
            <a:pPr marL="0" indent="0">
              <a:buFont typeface="Arial" panose="020B0604020202020204" pitchFamily="34" charset="0"/>
              <a:buNone/>
            </a:pPr>
            <a:endParaRPr lang="fr-FR" dirty="0" smtClean="0"/>
          </a:p>
          <a:p>
            <a:pPr marL="0" indent="0">
              <a:buFont typeface="Arial" panose="020B0604020202020204" pitchFamily="34" charset="0"/>
              <a:buNone/>
            </a:pPr>
            <a:endParaRPr lang="fr-FR" dirty="0"/>
          </a:p>
        </p:txBody>
      </p:sp>
      <p:sp>
        <p:nvSpPr>
          <p:cNvPr id="6" name="Ellipse 5"/>
          <p:cNvSpPr/>
          <p:nvPr/>
        </p:nvSpPr>
        <p:spPr>
          <a:xfrm>
            <a:off x="619406" y="3725209"/>
            <a:ext cx="1840672" cy="242047"/>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1595134" y="4862167"/>
            <a:ext cx="2630025" cy="553791"/>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7691135" y="4830635"/>
            <a:ext cx="2630025" cy="553791"/>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6857296" y="3708615"/>
            <a:ext cx="1840672" cy="242047"/>
          </a:xfrm>
          <a:prstGeom prst="ellipse">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numéro de diapositive 4"/>
          <p:cNvSpPr>
            <a:spLocks noGrp="1"/>
          </p:cNvSpPr>
          <p:nvPr>
            <p:ph type="sldNum" sz="quarter" idx="12"/>
          </p:nvPr>
        </p:nvSpPr>
        <p:spPr/>
        <p:txBody>
          <a:bodyPr/>
          <a:lstStyle/>
          <a:p>
            <a:fld id="{63D18F35-62AC-46A9-B81F-4FC9FEC48BB5}" type="slidenum">
              <a:rPr lang="fr-FR" smtClean="0"/>
              <a:t>16</a:t>
            </a:fld>
            <a:endParaRPr lang="fr-FR"/>
          </a:p>
        </p:txBody>
      </p:sp>
    </p:spTree>
    <p:extLst>
      <p:ext uri="{BB962C8B-B14F-4D97-AF65-F5344CB8AC3E}">
        <p14:creationId xmlns:p14="http://schemas.microsoft.com/office/powerpoint/2010/main" val="20622449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49214"/>
            <a:ext cx="10515600" cy="1325563"/>
          </a:xfrm>
        </p:spPr>
        <p:txBody>
          <a:bodyPr/>
          <a:lstStyle/>
          <a:p>
            <a:r>
              <a:rPr lang="fr-FR" dirty="0" smtClean="0"/>
              <a:t>APRÈS</a:t>
            </a:r>
            <a:endParaRPr lang="fr-FR" dirty="0"/>
          </a:p>
        </p:txBody>
      </p:sp>
      <p:sp>
        <p:nvSpPr>
          <p:cNvPr id="3" name="Espace réservé du contenu 2"/>
          <p:cNvSpPr txBox="1">
            <a:spLocks/>
          </p:cNvSpPr>
          <p:nvPr/>
        </p:nvSpPr>
        <p:spPr>
          <a:xfrm>
            <a:off x="370703" y="1159099"/>
            <a:ext cx="11442355" cy="538998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fr-FR" dirty="0">
                <a:solidFill>
                  <a:schemeClr val="accent2"/>
                </a:solidFill>
              </a:rPr>
              <a:t>Je vérifie la cohérence technico-économique de mon nouveau système : </a:t>
            </a:r>
            <a:endParaRPr lang="fr-FR" dirty="0" smtClean="0">
              <a:solidFill>
                <a:schemeClr val="accent2"/>
              </a:solidFill>
            </a:endParaRPr>
          </a:p>
          <a:p>
            <a:pPr marL="0" lvl="0" indent="0">
              <a:buNone/>
            </a:pPr>
            <a:r>
              <a:rPr lang="fr-FR" dirty="0">
                <a:solidFill>
                  <a:schemeClr val="accent2"/>
                </a:solidFill>
                <a:sym typeface="Wingdings" panose="05000000000000000000" pitchFamily="2" charset="2"/>
              </a:rPr>
              <a:t>	</a:t>
            </a:r>
            <a:r>
              <a:rPr lang="fr-FR" dirty="0" smtClean="0">
                <a:sym typeface="Wingdings" panose="05000000000000000000" pitchFamily="2" charset="2"/>
              </a:rPr>
              <a:t></a:t>
            </a:r>
            <a:r>
              <a:rPr lang="fr-FR" dirty="0" smtClean="0">
                <a:solidFill>
                  <a:schemeClr val="accent2"/>
                </a:solidFill>
                <a:sym typeface="Wingdings" panose="05000000000000000000" pitchFamily="2" charset="2"/>
              </a:rPr>
              <a:t> </a:t>
            </a:r>
            <a:r>
              <a:rPr lang="fr-FR" dirty="0">
                <a:sym typeface="Wingdings" panose="05000000000000000000" pitchFamily="2" charset="2"/>
              </a:rPr>
              <a:t>Q</a:t>
            </a:r>
            <a:r>
              <a:rPr lang="fr-FR" dirty="0" smtClean="0"/>
              <a:t>uelle </a:t>
            </a:r>
            <a:r>
              <a:rPr lang="fr-FR" dirty="0"/>
              <a:t>marge lait/ concentrés j’obtiens </a:t>
            </a:r>
            <a:r>
              <a:rPr lang="fr-FR" i="1" dirty="0">
                <a:sym typeface="Wingdings" panose="05000000000000000000" pitchFamily="2" charset="2"/>
              </a:rPr>
              <a:t> </a:t>
            </a:r>
            <a:r>
              <a:rPr lang="fr-FR" i="1" dirty="0" smtClean="0">
                <a:sym typeface="Wingdings" panose="05000000000000000000" pitchFamily="2" charset="2"/>
              </a:rPr>
              <a:t>?</a:t>
            </a:r>
            <a:endParaRPr lang="fr-FR" dirty="0"/>
          </a:p>
          <a:p>
            <a:pPr marL="0" indent="0">
              <a:buFont typeface="Arial" panose="020B0604020202020204" pitchFamily="34" charset="0"/>
              <a:buNone/>
            </a:pPr>
            <a:endParaRPr lang="fr-FR" dirty="0" smtClean="0"/>
          </a:p>
          <a:p>
            <a:pPr marL="0" indent="0">
              <a:buFont typeface="Arial" panose="020B0604020202020204" pitchFamily="34" charset="0"/>
              <a:buNone/>
            </a:pPr>
            <a:endParaRPr lang="fr-FR" dirty="0"/>
          </a:p>
        </p:txBody>
      </p:sp>
      <p:grpSp>
        <p:nvGrpSpPr>
          <p:cNvPr id="4" name="Groupe 3"/>
          <p:cNvGrpSpPr/>
          <p:nvPr/>
        </p:nvGrpSpPr>
        <p:grpSpPr>
          <a:xfrm>
            <a:off x="699248" y="2339491"/>
            <a:ext cx="11107994" cy="4164467"/>
            <a:chOff x="699248" y="2442523"/>
            <a:chExt cx="11107994" cy="4164467"/>
          </a:xfrm>
        </p:grpSpPr>
        <p:pic>
          <p:nvPicPr>
            <p:cNvPr id="5" name="Image 4" descr="https://lh3.googleusercontent.com/ejaO34pjp_zxKPXm46i_-9JY18RrxVXEObjY_It4Catk6jvRqV81elDN918lgH-z1aXSNjtJfWrbvQvEwZzHQ5HY6tcdOG7T5taqvIkBSTE9DHR0JyQngQQi_aOIgt7Dr3l5-yD9gq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8427" y="2442523"/>
              <a:ext cx="4174086" cy="4164467"/>
            </a:xfrm>
            <a:prstGeom prst="rect">
              <a:avLst/>
            </a:prstGeom>
            <a:noFill/>
            <a:ln>
              <a:noFill/>
            </a:ln>
          </p:spPr>
        </p:pic>
        <p:cxnSp>
          <p:nvCxnSpPr>
            <p:cNvPr id="6" name="Connecteur droit avec flèche 5"/>
            <p:cNvCxnSpPr/>
            <p:nvPr/>
          </p:nvCxnSpPr>
          <p:spPr>
            <a:xfrm>
              <a:off x="6454022" y="3453906"/>
              <a:ext cx="0" cy="1448123"/>
            </a:xfrm>
            <a:prstGeom prst="straightConnector1">
              <a:avLst/>
            </a:prstGeom>
            <a:ln w="9525">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6"/>
            <p:cNvCxnSpPr/>
            <p:nvPr/>
          </p:nvCxnSpPr>
          <p:spPr>
            <a:xfrm>
              <a:off x="4618114" y="3453906"/>
              <a:ext cx="1835908" cy="127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sp>
          <p:nvSpPr>
            <p:cNvPr id="8" name="Zone de texte 2"/>
            <p:cNvSpPr txBox="1">
              <a:spLocks noChangeArrowheads="1"/>
            </p:cNvSpPr>
            <p:nvPr/>
          </p:nvSpPr>
          <p:spPr bwMode="auto">
            <a:xfrm>
              <a:off x="699248" y="3292855"/>
              <a:ext cx="2201607" cy="2225123"/>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0"/>
                </a:spcAft>
              </a:pPr>
              <a:r>
                <a:rPr lang="fr-FR" sz="2400" b="1" dirty="0">
                  <a:solidFill>
                    <a:srgbClr val="0070C0"/>
                  </a:solidFill>
                  <a:effectLst/>
                  <a:latin typeface="Calibri"/>
                  <a:ea typeface="Calibri"/>
                  <a:cs typeface="Times New Roman"/>
                </a:rPr>
                <a:t>Produit lait</a:t>
              </a:r>
              <a:endParaRPr lang="fr-FR" sz="2400" dirty="0">
                <a:effectLst/>
                <a:latin typeface="Calibri"/>
                <a:ea typeface="Calibri"/>
                <a:cs typeface="Times New Roman"/>
              </a:endParaRPr>
            </a:p>
            <a:p>
              <a:pPr>
                <a:lnSpc>
                  <a:spcPct val="115000"/>
                </a:lnSpc>
                <a:spcAft>
                  <a:spcPts val="0"/>
                </a:spcAft>
              </a:pPr>
              <a:r>
                <a:rPr lang="fr-FR" u="sng" dirty="0">
                  <a:solidFill>
                    <a:srgbClr val="0070C0"/>
                  </a:solidFill>
                  <a:effectLst/>
                  <a:latin typeface="Calibri"/>
                  <a:ea typeface="Calibri"/>
                  <a:cs typeface="Times New Roman"/>
                </a:rPr>
                <a:t>Dépend de :</a:t>
              </a:r>
              <a:endParaRPr lang="fr-FR" sz="2800" dirty="0">
                <a:effectLst/>
                <a:latin typeface="Calibri"/>
                <a:ea typeface="Calibri"/>
                <a:cs typeface="Times New Roman"/>
              </a:endParaRPr>
            </a:p>
            <a:p>
              <a:pPr marL="342900" lvl="0" indent="-342900">
                <a:lnSpc>
                  <a:spcPct val="115000"/>
                </a:lnSpc>
                <a:spcAft>
                  <a:spcPts val="0"/>
                </a:spcAft>
                <a:buFont typeface="Calibri"/>
                <a:buChar char="-"/>
              </a:pPr>
              <a:r>
                <a:rPr lang="fr-FR" dirty="0">
                  <a:solidFill>
                    <a:srgbClr val="0070C0"/>
                  </a:solidFill>
                  <a:effectLst/>
                  <a:latin typeface="Calibri"/>
                  <a:ea typeface="Calibri"/>
                  <a:cs typeface="Times New Roman"/>
                </a:rPr>
                <a:t>L/ chèvre</a:t>
              </a:r>
              <a:endParaRPr lang="fr-FR" sz="2800" dirty="0">
                <a:effectLst/>
                <a:latin typeface="Calibri"/>
                <a:ea typeface="Calibri"/>
                <a:cs typeface="Times New Roman"/>
              </a:endParaRPr>
            </a:p>
            <a:p>
              <a:pPr marL="342900" lvl="0" indent="-342900">
                <a:lnSpc>
                  <a:spcPct val="115000"/>
                </a:lnSpc>
                <a:spcAft>
                  <a:spcPts val="0"/>
                </a:spcAft>
                <a:buFont typeface="Calibri"/>
                <a:buChar char="-"/>
              </a:pPr>
              <a:r>
                <a:rPr lang="fr-FR" dirty="0">
                  <a:solidFill>
                    <a:srgbClr val="0070C0"/>
                  </a:solidFill>
                  <a:effectLst/>
                  <a:latin typeface="Calibri"/>
                  <a:ea typeface="Calibri"/>
                  <a:cs typeface="Times New Roman"/>
                </a:rPr>
                <a:t>Prix </a:t>
              </a:r>
              <a:r>
                <a:rPr lang="fr-FR" dirty="0" smtClean="0">
                  <a:solidFill>
                    <a:srgbClr val="0070C0"/>
                  </a:solidFill>
                  <a:latin typeface="Calibri"/>
                  <a:ea typeface="Calibri"/>
                  <a:cs typeface="Times New Roman"/>
                </a:rPr>
                <a:t>(prix de base, saisonnalité, qualité)</a:t>
              </a:r>
              <a:endParaRPr lang="fr-FR" sz="2800" dirty="0">
                <a:effectLst/>
                <a:latin typeface="Calibri"/>
                <a:ea typeface="Calibri"/>
                <a:cs typeface="Times New Roman"/>
              </a:endParaRPr>
            </a:p>
            <a:p>
              <a:pPr marL="457200">
                <a:lnSpc>
                  <a:spcPct val="115000"/>
                </a:lnSpc>
                <a:spcAft>
                  <a:spcPts val="1000"/>
                </a:spcAft>
              </a:pPr>
              <a:r>
                <a:rPr lang="fr-FR" sz="1100" dirty="0">
                  <a:effectLst/>
                  <a:latin typeface="Calibri"/>
                  <a:ea typeface="Calibri"/>
                  <a:cs typeface="Times New Roman"/>
                </a:rPr>
                <a:t> </a:t>
              </a:r>
            </a:p>
          </p:txBody>
        </p:sp>
        <p:sp>
          <p:nvSpPr>
            <p:cNvPr id="13" name="Zone de texte 2"/>
            <p:cNvSpPr txBox="1">
              <a:spLocks noChangeArrowheads="1"/>
            </p:cNvSpPr>
            <p:nvPr/>
          </p:nvSpPr>
          <p:spPr bwMode="auto">
            <a:xfrm>
              <a:off x="6454022" y="3453906"/>
              <a:ext cx="5127812" cy="835613"/>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0"/>
                </a:spcAft>
              </a:pPr>
              <a:r>
                <a:rPr lang="fr-FR" sz="2400" b="1" dirty="0">
                  <a:solidFill>
                    <a:srgbClr val="00B050"/>
                  </a:solidFill>
                  <a:effectLst/>
                  <a:latin typeface="Calibri"/>
                  <a:ea typeface="Calibri"/>
                  <a:cs typeface="Times New Roman"/>
                </a:rPr>
                <a:t>Marge lait/concentrés </a:t>
              </a:r>
              <a:endParaRPr lang="fr-FR" sz="2400" dirty="0">
                <a:effectLst/>
                <a:latin typeface="Calibri"/>
                <a:ea typeface="Calibri"/>
                <a:cs typeface="Times New Roman"/>
              </a:endParaRPr>
            </a:p>
            <a:p>
              <a:pPr algn="ctr">
                <a:lnSpc>
                  <a:spcPct val="115000"/>
                </a:lnSpc>
                <a:spcAft>
                  <a:spcPts val="1000"/>
                </a:spcAft>
              </a:pPr>
              <a:r>
                <a:rPr lang="fr-FR" b="1" dirty="0">
                  <a:solidFill>
                    <a:srgbClr val="00B050"/>
                  </a:solidFill>
                  <a:effectLst/>
                  <a:latin typeface="Calibri"/>
                  <a:ea typeface="Calibri"/>
                  <a:cs typeface="Times New Roman"/>
                </a:rPr>
                <a:t>(Produit lait – Charge concentrés + déshydratés)</a:t>
              </a:r>
              <a:endParaRPr lang="fr-FR" dirty="0">
                <a:effectLst/>
                <a:latin typeface="Calibri"/>
                <a:ea typeface="Calibri"/>
                <a:cs typeface="Times New Roman"/>
              </a:endParaRPr>
            </a:p>
          </p:txBody>
        </p:sp>
        <p:sp>
          <p:nvSpPr>
            <p:cNvPr id="14" name="Zone de texte 2"/>
            <p:cNvSpPr txBox="1">
              <a:spLocks noChangeArrowheads="1"/>
            </p:cNvSpPr>
            <p:nvPr/>
          </p:nvSpPr>
          <p:spPr bwMode="auto">
            <a:xfrm>
              <a:off x="6912513" y="4902028"/>
              <a:ext cx="4894729" cy="1522975"/>
            </a:xfrm>
            <a:prstGeom prst="rect">
              <a:avLst/>
            </a:prstGeom>
            <a:noFill/>
            <a:ln w="9525">
              <a:noFill/>
              <a:miter lim="800000"/>
              <a:headEnd/>
              <a:tailEnd/>
            </a:ln>
          </p:spPr>
          <p:txBody>
            <a:bodyPr rot="0" vert="horz" wrap="square" lIns="91440" tIns="45720" rIns="91440" bIns="45720" anchor="t" anchorCtr="0">
              <a:noAutofit/>
            </a:bodyPr>
            <a:lstStyle/>
            <a:p>
              <a:pPr algn="ctr">
                <a:lnSpc>
                  <a:spcPct val="115000"/>
                </a:lnSpc>
                <a:spcAft>
                  <a:spcPts val="0"/>
                </a:spcAft>
              </a:pPr>
              <a:r>
                <a:rPr lang="fr-FR" sz="2400" b="1" dirty="0">
                  <a:solidFill>
                    <a:srgbClr val="F79646"/>
                  </a:solidFill>
                  <a:effectLst/>
                  <a:latin typeface="Calibri"/>
                  <a:ea typeface="Calibri"/>
                  <a:cs typeface="Times New Roman"/>
                </a:rPr>
                <a:t>Charge concentrés + déshydratés</a:t>
              </a:r>
              <a:endParaRPr lang="fr-FR" sz="2400" dirty="0">
                <a:effectLst/>
                <a:latin typeface="Calibri"/>
                <a:ea typeface="Calibri"/>
                <a:cs typeface="Times New Roman"/>
              </a:endParaRPr>
            </a:p>
            <a:p>
              <a:pPr>
                <a:lnSpc>
                  <a:spcPct val="115000"/>
                </a:lnSpc>
                <a:spcAft>
                  <a:spcPts val="0"/>
                </a:spcAft>
              </a:pPr>
              <a:r>
                <a:rPr lang="fr-FR" u="sng" dirty="0">
                  <a:solidFill>
                    <a:srgbClr val="F79646"/>
                  </a:solidFill>
                  <a:effectLst/>
                  <a:latin typeface="Calibri"/>
                  <a:ea typeface="Calibri"/>
                  <a:cs typeface="Times New Roman"/>
                </a:rPr>
                <a:t>Dépend de :</a:t>
              </a:r>
              <a:endParaRPr lang="fr-FR" dirty="0">
                <a:effectLst/>
                <a:latin typeface="Calibri"/>
                <a:ea typeface="Calibri"/>
                <a:cs typeface="Times New Roman"/>
              </a:endParaRPr>
            </a:p>
            <a:p>
              <a:pPr marL="342900" lvl="0" indent="-342900">
                <a:lnSpc>
                  <a:spcPct val="115000"/>
                </a:lnSpc>
                <a:spcAft>
                  <a:spcPts val="0"/>
                </a:spcAft>
                <a:buFont typeface="Calibri"/>
                <a:buChar char="-"/>
              </a:pPr>
              <a:r>
                <a:rPr lang="fr-FR" dirty="0">
                  <a:solidFill>
                    <a:srgbClr val="F79646"/>
                  </a:solidFill>
                  <a:effectLst/>
                  <a:latin typeface="Calibri"/>
                  <a:ea typeface="Calibri"/>
                  <a:cs typeface="Times New Roman"/>
                </a:rPr>
                <a:t>g distribué/l de lait </a:t>
              </a:r>
              <a:r>
                <a:rPr lang="fr-FR" dirty="0" smtClean="0">
                  <a:solidFill>
                    <a:srgbClr val="F79646"/>
                  </a:solidFill>
                  <a:effectLst/>
                  <a:latin typeface="Calibri"/>
                  <a:ea typeface="Calibri"/>
                  <a:cs typeface="Times New Roman"/>
                </a:rPr>
                <a:t>produit</a:t>
              </a:r>
              <a:endParaRPr lang="fr-FR" dirty="0">
                <a:latin typeface="Calibri"/>
                <a:ea typeface="Calibri"/>
                <a:cs typeface="Times New Roman"/>
              </a:endParaRPr>
            </a:p>
            <a:p>
              <a:pPr marL="342900" lvl="0" indent="-342900">
                <a:lnSpc>
                  <a:spcPct val="115000"/>
                </a:lnSpc>
                <a:spcAft>
                  <a:spcPts val="0"/>
                </a:spcAft>
                <a:buFont typeface="Calibri"/>
                <a:buChar char="-"/>
              </a:pPr>
              <a:r>
                <a:rPr lang="fr-FR" dirty="0" smtClean="0">
                  <a:solidFill>
                    <a:srgbClr val="F79646"/>
                  </a:solidFill>
                  <a:effectLst/>
                  <a:latin typeface="Calibri"/>
                  <a:ea typeface="Calibri"/>
                  <a:cs typeface="Times New Roman"/>
                </a:rPr>
                <a:t>Prix (MP, aliment du commerce, autonomie)</a:t>
              </a:r>
              <a:endParaRPr lang="fr-FR" dirty="0">
                <a:effectLst/>
                <a:latin typeface="Calibri"/>
                <a:ea typeface="Calibri"/>
                <a:cs typeface="Times New Roman"/>
              </a:endParaRPr>
            </a:p>
            <a:p>
              <a:pPr marL="457200">
                <a:lnSpc>
                  <a:spcPct val="115000"/>
                </a:lnSpc>
                <a:spcAft>
                  <a:spcPts val="1000"/>
                </a:spcAft>
              </a:pPr>
              <a:r>
                <a:rPr lang="fr-FR" dirty="0">
                  <a:effectLst/>
                  <a:latin typeface="Calibri"/>
                  <a:ea typeface="Calibri"/>
                  <a:cs typeface="Times New Roman"/>
                </a:rPr>
                <a:t> </a:t>
              </a:r>
            </a:p>
          </p:txBody>
        </p:sp>
      </p:grpSp>
      <p:sp>
        <p:nvSpPr>
          <p:cNvPr id="9" name="Espace réservé du numéro de diapositive 8"/>
          <p:cNvSpPr>
            <a:spLocks noGrp="1"/>
          </p:cNvSpPr>
          <p:nvPr>
            <p:ph type="sldNum" sz="quarter" idx="12"/>
          </p:nvPr>
        </p:nvSpPr>
        <p:spPr/>
        <p:txBody>
          <a:bodyPr/>
          <a:lstStyle/>
          <a:p>
            <a:fld id="{63D18F35-62AC-46A9-B81F-4FC9FEC48BB5}" type="slidenum">
              <a:rPr lang="fr-FR" smtClean="0"/>
              <a:t>17</a:t>
            </a:fld>
            <a:endParaRPr lang="fr-FR"/>
          </a:p>
        </p:txBody>
      </p:sp>
    </p:spTree>
    <p:extLst>
      <p:ext uri="{BB962C8B-B14F-4D97-AF65-F5344CB8AC3E}">
        <p14:creationId xmlns:p14="http://schemas.microsoft.com/office/powerpoint/2010/main" val="6122955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49214"/>
            <a:ext cx="10515600" cy="1325563"/>
          </a:xfrm>
        </p:spPr>
        <p:txBody>
          <a:bodyPr/>
          <a:lstStyle/>
          <a:p>
            <a:r>
              <a:rPr lang="fr-FR" dirty="0" smtClean="0"/>
              <a:t>APRÈS</a:t>
            </a:r>
            <a:endParaRPr lang="fr-FR" dirty="0"/>
          </a:p>
        </p:txBody>
      </p:sp>
      <p:sp>
        <p:nvSpPr>
          <p:cNvPr id="3" name="Espace réservé du contenu 2"/>
          <p:cNvSpPr txBox="1">
            <a:spLocks/>
          </p:cNvSpPr>
          <p:nvPr/>
        </p:nvSpPr>
        <p:spPr>
          <a:xfrm>
            <a:off x="370703" y="1210615"/>
            <a:ext cx="11442355" cy="533846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fr-FR" dirty="0">
                <a:solidFill>
                  <a:schemeClr val="accent2"/>
                </a:solidFill>
              </a:rPr>
              <a:t>Je vérifie la cohérence technico-économique de mon nouveau système : </a:t>
            </a:r>
            <a:endParaRPr lang="fr-FR" dirty="0" smtClean="0">
              <a:solidFill>
                <a:schemeClr val="accent2"/>
              </a:solidFill>
            </a:endParaRPr>
          </a:p>
          <a:p>
            <a:pPr marL="0" lvl="0" indent="0">
              <a:buNone/>
            </a:pPr>
            <a:r>
              <a:rPr lang="fr-FR" dirty="0">
                <a:solidFill>
                  <a:schemeClr val="accent2"/>
                </a:solidFill>
                <a:sym typeface="Wingdings" panose="05000000000000000000" pitchFamily="2" charset="2"/>
              </a:rPr>
              <a:t>	</a:t>
            </a:r>
            <a:endParaRPr lang="fr-FR" dirty="0" smtClean="0"/>
          </a:p>
          <a:p>
            <a:pPr marL="0" indent="0">
              <a:buFont typeface="Arial" panose="020B0604020202020204" pitchFamily="34" charset="0"/>
              <a:buNone/>
            </a:pPr>
            <a:endParaRPr lang="fr-FR" dirty="0"/>
          </a:p>
        </p:txBody>
      </p:sp>
      <p:graphicFrame>
        <p:nvGraphicFramePr>
          <p:cNvPr id="10" name="Graphique 9"/>
          <p:cNvGraphicFramePr>
            <a:graphicFrameLocks/>
          </p:cNvGraphicFramePr>
          <p:nvPr>
            <p:extLst>
              <p:ext uri="{D42A27DB-BD31-4B8C-83A1-F6EECF244321}">
                <p14:modId xmlns:p14="http://schemas.microsoft.com/office/powerpoint/2010/main" val="981001073"/>
              </p:ext>
            </p:extLst>
          </p:nvPr>
        </p:nvGraphicFramePr>
        <p:xfrm>
          <a:off x="1577788" y="1777285"/>
          <a:ext cx="8570259" cy="4928315"/>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u numéro de diapositive 3"/>
          <p:cNvSpPr>
            <a:spLocks noGrp="1"/>
          </p:cNvSpPr>
          <p:nvPr>
            <p:ph type="sldNum" sz="quarter" idx="12"/>
          </p:nvPr>
        </p:nvSpPr>
        <p:spPr/>
        <p:txBody>
          <a:bodyPr/>
          <a:lstStyle/>
          <a:p>
            <a:fld id="{63D18F35-62AC-46A9-B81F-4FC9FEC48BB5}" type="slidenum">
              <a:rPr lang="fr-FR" smtClean="0"/>
              <a:t>18</a:t>
            </a:fld>
            <a:endParaRPr lang="fr-FR"/>
          </a:p>
        </p:txBody>
      </p:sp>
    </p:spTree>
    <p:extLst>
      <p:ext uri="{BB962C8B-B14F-4D97-AF65-F5344CB8AC3E}">
        <p14:creationId xmlns:p14="http://schemas.microsoft.com/office/powerpoint/2010/main" val="19235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txBox="1">
            <a:spLocks noChangeArrowheads="1"/>
          </p:cNvSpPr>
          <p:nvPr/>
        </p:nvSpPr>
        <p:spPr>
          <a:xfrm>
            <a:off x="555171" y="2043997"/>
            <a:ext cx="7753256" cy="2808794"/>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0000"/>
              </a:lnSpc>
            </a:pPr>
            <a:r>
              <a:rPr lang="en-US" altLang="ko-KR" sz="2800" dirty="0" smtClean="0">
                <a:ea typeface="굴림" charset="-127"/>
                <a:cs typeface="Arial" panose="020B0604020202020204" pitchFamily="34" charset="0"/>
              </a:rPr>
              <a:t>La lactation longue </a:t>
            </a:r>
            <a:r>
              <a:rPr lang="en-US" altLang="ko-KR" sz="2800" dirty="0" err="1" smtClean="0">
                <a:ea typeface="굴림" charset="-127"/>
                <a:cs typeface="Arial" panose="020B0604020202020204" pitchFamily="34" charset="0"/>
              </a:rPr>
              <a:t>est</a:t>
            </a:r>
            <a:r>
              <a:rPr lang="en-US" altLang="ko-KR" sz="2800" dirty="0" smtClean="0">
                <a:ea typeface="굴림" charset="-127"/>
                <a:cs typeface="Arial" panose="020B0604020202020204" pitchFamily="34" charset="0"/>
              </a:rPr>
              <a:t> </a:t>
            </a:r>
            <a:r>
              <a:rPr lang="en-US" altLang="ko-KR" sz="2800" dirty="0" err="1" smtClean="0">
                <a:ea typeface="굴림" charset="-127"/>
                <a:cs typeface="Arial" panose="020B0604020202020204" pitchFamily="34" charset="0"/>
              </a:rPr>
              <a:t>une</a:t>
            </a:r>
            <a:r>
              <a:rPr lang="en-US" altLang="ko-KR" sz="2800" dirty="0" smtClean="0">
                <a:ea typeface="굴림" charset="-127"/>
                <a:cs typeface="Arial" panose="020B0604020202020204" pitchFamily="34" charset="0"/>
              </a:rPr>
              <a:t> </a:t>
            </a:r>
            <a:r>
              <a:rPr lang="en-US" altLang="ko-KR" sz="2800" dirty="0" err="1" smtClean="0">
                <a:ea typeface="굴림" charset="-127"/>
                <a:cs typeface="Arial" panose="020B0604020202020204" pitchFamily="34" charset="0"/>
              </a:rPr>
              <a:t>pratique</a:t>
            </a:r>
            <a:r>
              <a:rPr lang="en-US" altLang="ko-KR" sz="2800" dirty="0" smtClean="0">
                <a:ea typeface="굴림" charset="-127"/>
                <a:cs typeface="Arial" panose="020B0604020202020204" pitchFamily="34" charset="0"/>
              </a:rPr>
              <a:t> qui </a:t>
            </a:r>
            <a:r>
              <a:rPr lang="en-US" altLang="ko-KR" sz="2800" dirty="0" err="1" smtClean="0">
                <a:ea typeface="굴림" charset="-127"/>
                <a:cs typeface="Arial" panose="020B0604020202020204" pitchFamily="34" charset="0"/>
              </a:rPr>
              <a:t>présente</a:t>
            </a:r>
            <a:r>
              <a:rPr lang="en-US" altLang="ko-KR" sz="2800" dirty="0" smtClean="0">
                <a:ea typeface="굴림" charset="-127"/>
                <a:cs typeface="Arial" panose="020B0604020202020204" pitchFamily="34" charset="0"/>
              </a:rPr>
              <a:t> des </a:t>
            </a:r>
            <a:r>
              <a:rPr lang="en-US" altLang="ko-KR" sz="2800" dirty="0" err="1" smtClean="0">
                <a:ea typeface="굴림" charset="-127"/>
                <a:cs typeface="Arial" panose="020B0604020202020204" pitchFamily="34" charset="0"/>
              </a:rPr>
              <a:t>intérêts</a:t>
            </a:r>
            <a:r>
              <a:rPr lang="en-US" altLang="ko-KR" sz="2800" dirty="0">
                <a:ea typeface="굴림" charset="-127"/>
                <a:cs typeface="Arial" panose="020B0604020202020204" pitchFamily="34" charset="0"/>
              </a:rPr>
              <a:t> </a:t>
            </a:r>
            <a:r>
              <a:rPr lang="en-US" altLang="ko-KR" sz="2800" dirty="0" err="1" smtClean="0">
                <a:ea typeface="굴림" charset="-127"/>
                <a:cs typeface="Arial" panose="020B0604020202020204" pitchFamily="34" charset="0"/>
              </a:rPr>
              <a:t>économique</a:t>
            </a:r>
            <a:r>
              <a:rPr lang="en-US" altLang="ko-KR" sz="2800" dirty="0" smtClean="0">
                <a:ea typeface="굴림" charset="-127"/>
                <a:cs typeface="Arial" panose="020B0604020202020204" pitchFamily="34" charset="0"/>
              </a:rPr>
              <a:t>, pour </a:t>
            </a:r>
            <a:r>
              <a:rPr lang="en-US" altLang="ko-KR" sz="2800" dirty="0" err="1" smtClean="0">
                <a:ea typeface="굴림" charset="-127"/>
                <a:cs typeface="Arial" panose="020B0604020202020204" pitchFamily="34" charset="0"/>
              </a:rPr>
              <a:t>l’organisation</a:t>
            </a:r>
            <a:r>
              <a:rPr lang="en-US" altLang="ko-KR" sz="2800" dirty="0" smtClean="0">
                <a:ea typeface="굴림" charset="-127"/>
                <a:cs typeface="Arial" panose="020B0604020202020204" pitchFamily="34" charset="0"/>
              </a:rPr>
              <a:t> du travail et </a:t>
            </a:r>
            <a:r>
              <a:rPr lang="en-US" altLang="ko-KR" sz="2800" dirty="0" err="1" smtClean="0">
                <a:ea typeface="굴림" charset="-127"/>
                <a:cs typeface="Arial" panose="020B0604020202020204" pitchFamily="34" charset="0"/>
              </a:rPr>
              <a:t>également</a:t>
            </a:r>
            <a:r>
              <a:rPr lang="en-US" altLang="ko-KR" sz="2800" dirty="0" smtClean="0">
                <a:ea typeface="굴림" charset="-127"/>
                <a:cs typeface="Arial" panose="020B0604020202020204" pitchFamily="34" charset="0"/>
              </a:rPr>
              <a:t> d’un point de </a:t>
            </a:r>
            <a:r>
              <a:rPr lang="en-US" altLang="ko-KR" sz="2800" dirty="0" err="1" smtClean="0">
                <a:ea typeface="굴림" charset="-127"/>
                <a:cs typeface="Arial" panose="020B0604020202020204" pitchFamily="34" charset="0"/>
              </a:rPr>
              <a:t>vue</a:t>
            </a:r>
            <a:r>
              <a:rPr lang="en-US" altLang="ko-KR" sz="2800" dirty="0" smtClean="0">
                <a:ea typeface="굴림" charset="-127"/>
                <a:cs typeface="Arial" panose="020B0604020202020204" pitchFamily="34" charset="0"/>
              </a:rPr>
              <a:t> sanitaire (</a:t>
            </a:r>
            <a:r>
              <a:rPr lang="en-US" altLang="ko-KR" sz="2800" dirty="0" err="1" smtClean="0">
                <a:ea typeface="굴림" charset="-127"/>
                <a:cs typeface="Arial" panose="020B0604020202020204" pitchFamily="34" charset="0"/>
              </a:rPr>
              <a:t>longevité</a:t>
            </a:r>
            <a:r>
              <a:rPr lang="en-US" altLang="ko-KR" sz="2800" dirty="0" smtClean="0">
                <a:ea typeface="굴림" charset="-127"/>
                <a:cs typeface="Arial" panose="020B0604020202020204" pitchFamily="34" charset="0"/>
              </a:rPr>
              <a:t>). </a:t>
            </a:r>
          </a:p>
          <a:p>
            <a:pPr algn="just">
              <a:lnSpc>
                <a:spcPct val="110000"/>
              </a:lnSpc>
            </a:pPr>
            <a:endParaRPr lang="en-US" altLang="ko-KR" sz="2800" dirty="0">
              <a:ea typeface="굴림" charset="-127"/>
              <a:cs typeface="Arial" panose="020B0604020202020204" pitchFamily="34" charset="0"/>
            </a:endParaRPr>
          </a:p>
          <a:p>
            <a:pPr algn="just">
              <a:lnSpc>
                <a:spcPct val="110000"/>
              </a:lnSpc>
            </a:pPr>
            <a:r>
              <a:rPr lang="en-US" altLang="ko-KR" sz="2800" dirty="0" err="1" smtClean="0">
                <a:ea typeface="굴림" charset="-127"/>
                <a:cs typeface="Arial" panose="020B0604020202020204" pitchFamily="34" charset="0"/>
              </a:rPr>
              <a:t>Cependant</a:t>
            </a:r>
            <a:r>
              <a:rPr lang="en-US" altLang="ko-KR" sz="2800" dirty="0" smtClean="0">
                <a:ea typeface="굴림" charset="-127"/>
                <a:cs typeface="Arial" panose="020B0604020202020204" pitchFamily="34" charset="0"/>
              </a:rPr>
              <a:t> </a:t>
            </a:r>
            <a:r>
              <a:rPr lang="en-US" altLang="ko-KR" sz="2800" dirty="0" err="1" smtClean="0">
                <a:ea typeface="굴림" charset="-127"/>
                <a:cs typeface="Arial" panose="020B0604020202020204" pitchFamily="34" charset="0"/>
              </a:rPr>
              <a:t>toutes</a:t>
            </a:r>
            <a:r>
              <a:rPr lang="en-US" altLang="ko-KR" sz="2800" dirty="0" smtClean="0">
                <a:ea typeface="굴림" charset="-127"/>
                <a:cs typeface="Arial" panose="020B0604020202020204" pitchFamily="34" charset="0"/>
              </a:rPr>
              <a:t> les </a:t>
            </a:r>
            <a:r>
              <a:rPr lang="en-US" altLang="ko-KR" sz="2800" dirty="0" err="1" smtClean="0">
                <a:ea typeface="굴림" charset="-127"/>
                <a:cs typeface="Arial" panose="020B0604020202020204" pitchFamily="34" charset="0"/>
              </a:rPr>
              <a:t>chèvres</a:t>
            </a:r>
            <a:r>
              <a:rPr lang="en-US" altLang="ko-KR" sz="2800" dirty="0" smtClean="0">
                <a:ea typeface="굴림" charset="-127"/>
                <a:cs typeface="Arial" panose="020B0604020202020204" pitchFamily="34" charset="0"/>
              </a:rPr>
              <a:t> ne </a:t>
            </a:r>
            <a:r>
              <a:rPr lang="en-US" altLang="ko-KR" sz="2800" dirty="0" err="1" smtClean="0">
                <a:ea typeface="굴림" charset="-127"/>
                <a:cs typeface="Arial" panose="020B0604020202020204" pitchFamily="34" charset="0"/>
              </a:rPr>
              <a:t>peuvent</a:t>
            </a:r>
            <a:r>
              <a:rPr lang="en-US" altLang="ko-KR" sz="2800" dirty="0" smtClean="0">
                <a:ea typeface="굴림" charset="-127"/>
                <a:cs typeface="Arial" panose="020B0604020202020204" pitchFamily="34" charset="0"/>
              </a:rPr>
              <a:t> pas faire de la lactation longue: </a:t>
            </a:r>
            <a:r>
              <a:rPr lang="en-US" altLang="ko-KR" sz="2800" dirty="0" err="1" smtClean="0">
                <a:ea typeface="굴림" charset="-127"/>
                <a:cs typeface="Arial" panose="020B0604020202020204" pitchFamily="34" charset="0"/>
              </a:rPr>
              <a:t>il</a:t>
            </a:r>
            <a:r>
              <a:rPr lang="en-US" altLang="ko-KR" sz="2800" dirty="0" smtClean="0">
                <a:ea typeface="굴림" charset="-127"/>
                <a:cs typeface="Arial" panose="020B0604020202020204" pitchFamily="34" charset="0"/>
              </a:rPr>
              <a:t> y a des points de vigilance à </a:t>
            </a:r>
            <a:r>
              <a:rPr lang="en-US" altLang="ko-KR" sz="2800" dirty="0" err="1" smtClean="0">
                <a:ea typeface="굴림" charset="-127"/>
                <a:cs typeface="Arial" panose="020B0604020202020204" pitchFamily="34" charset="0"/>
              </a:rPr>
              <a:t>prendre</a:t>
            </a:r>
            <a:r>
              <a:rPr lang="en-US" altLang="ko-KR" sz="2800" dirty="0" smtClean="0">
                <a:ea typeface="굴림" charset="-127"/>
                <a:cs typeface="Arial" panose="020B0604020202020204" pitchFamily="34" charset="0"/>
              </a:rPr>
              <a:t> </a:t>
            </a:r>
            <a:r>
              <a:rPr lang="en-US" altLang="ko-KR" sz="2800" dirty="0" err="1" smtClean="0">
                <a:ea typeface="굴림" charset="-127"/>
                <a:cs typeface="Arial" panose="020B0604020202020204" pitchFamily="34" charset="0"/>
              </a:rPr>
              <a:t>en</a:t>
            </a:r>
            <a:r>
              <a:rPr lang="en-US" altLang="ko-KR" sz="2800" dirty="0" smtClean="0">
                <a:ea typeface="굴림" charset="-127"/>
                <a:cs typeface="Arial" panose="020B0604020202020204" pitchFamily="34" charset="0"/>
              </a:rPr>
              <a:t> </a:t>
            </a:r>
            <a:r>
              <a:rPr lang="en-US" altLang="ko-KR" sz="2800" dirty="0" err="1" smtClean="0">
                <a:ea typeface="굴림" charset="-127"/>
                <a:cs typeface="Arial" panose="020B0604020202020204" pitchFamily="34" charset="0"/>
              </a:rPr>
              <a:t>compte</a:t>
            </a:r>
            <a:r>
              <a:rPr lang="en-US" altLang="ko-KR" sz="2800" dirty="0">
                <a:ea typeface="굴림" charset="-127"/>
                <a:cs typeface="Arial" panose="020B0604020202020204" pitchFamily="34" charset="0"/>
              </a:rPr>
              <a:t> </a:t>
            </a:r>
            <a:r>
              <a:rPr lang="en-US" altLang="ko-KR" sz="2800" dirty="0" smtClean="0">
                <a:ea typeface="굴림" charset="-127"/>
                <a:cs typeface="Arial" panose="020B0604020202020204" pitchFamily="34" charset="0"/>
              </a:rPr>
              <a:t>de </a:t>
            </a:r>
            <a:r>
              <a:rPr lang="en-US" altLang="ko-KR" sz="2800" dirty="0" err="1" smtClean="0">
                <a:ea typeface="굴림" charset="-127"/>
                <a:cs typeface="Arial" panose="020B0604020202020204" pitchFamily="34" charset="0"/>
              </a:rPr>
              <a:t>manière</a:t>
            </a:r>
            <a:r>
              <a:rPr lang="en-US" altLang="ko-KR" sz="2800" dirty="0" smtClean="0">
                <a:ea typeface="굴림" charset="-127"/>
                <a:cs typeface="Arial" panose="020B0604020202020204" pitchFamily="34" charset="0"/>
              </a:rPr>
              <a:t> à conserver </a:t>
            </a:r>
            <a:r>
              <a:rPr lang="en-US" altLang="ko-KR" sz="2800" dirty="0" err="1" smtClean="0">
                <a:ea typeface="굴림" charset="-127"/>
                <a:cs typeface="Arial" panose="020B0604020202020204" pitchFamily="34" charset="0"/>
              </a:rPr>
              <a:t>une</a:t>
            </a:r>
            <a:r>
              <a:rPr lang="en-US" altLang="ko-KR" sz="2800" dirty="0" smtClean="0">
                <a:ea typeface="굴림" charset="-127"/>
                <a:cs typeface="Arial" panose="020B0604020202020204" pitchFamily="34" charset="0"/>
              </a:rPr>
              <a:t> </a:t>
            </a:r>
            <a:r>
              <a:rPr lang="en-US" altLang="ko-KR" sz="2800" dirty="0" err="1" smtClean="0">
                <a:ea typeface="굴림" charset="-127"/>
                <a:cs typeface="Arial" panose="020B0604020202020204" pitchFamily="34" charset="0"/>
              </a:rPr>
              <a:t>cohérence</a:t>
            </a:r>
            <a:r>
              <a:rPr lang="en-US" altLang="ko-KR" sz="2800" dirty="0" smtClean="0">
                <a:ea typeface="굴림" charset="-127"/>
                <a:cs typeface="Arial" panose="020B0604020202020204" pitchFamily="34" charset="0"/>
              </a:rPr>
              <a:t> </a:t>
            </a:r>
            <a:r>
              <a:rPr lang="en-US" altLang="ko-KR" sz="2800" dirty="0" err="1" smtClean="0">
                <a:ea typeface="굴림" charset="-127"/>
                <a:cs typeface="Arial" panose="020B0604020202020204" pitchFamily="34" charset="0"/>
              </a:rPr>
              <a:t>technico-économique</a:t>
            </a:r>
            <a:r>
              <a:rPr lang="en-US" altLang="ko-KR" sz="2800" dirty="0" smtClean="0">
                <a:ea typeface="굴림" charset="-127"/>
                <a:cs typeface="Arial" panose="020B0604020202020204" pitchFamily="34" charset="0"/>
              </a:rPr>
              <a:t> au sein de son </a:t>
            </a:r>
            <a:r>
              <a:rPr lang="en-US" altLang="ko-KR" sz="2800" dirty="0" err="1" smtClean="0">
                <a:ea typeface="굴림" charset="-127"/>
                <a:cs typeface="Arial" panose="020B0604020202020204" pitchFamily="34" charset="0"/>
              </a:rPr>
              <a:t>système</a:t>
            </a:r>
            <a:r>
              <a:rPr lang="en-US" altLang="ko-KR" sz="2800" dirty="0" smtClean="0">
                <a:ea typeface="굴림" charset="-127"/>
                <a:cs typeface="Arial" panose="020B0604020202020204" pitchFamily="34" charset="0"/>
              </a:rPr>
              <a:t> !</a:t>
            </a:r>
            <a:endParaRPr lang="en-US" altLang="ko-KR" sz="2800" dirty="0">
              <a:ea typeface="굴림" charset="-127"/>
              <a:cs typeface="Arial" panose="020B0604020202020204" pitchFamily="34" charset="0"/>
            </a:endParaRPr>
          </a:p>
          <a:p>
            <a:pPr algn="l">
              <a:lnSpc>
                <a:spcPct val="80000"/>
              </a:lnSpc>
            </a:pPr>
            <a:endParaRPr lang="en-US" altLang="ko-KR" sz="1800" dirty="0" smtClean="0">
              <a:ea typeface="굴림" charset="-127"/>
              <a:cs typeface="Arial" panose="020B0604020202020204" pitchFamily="34" charset="0"/>
            </a:endParaRPr>
          </a:p>
        </p:txBody>
      </p:sp>
      <p:sp>
        <p:nvSpPr>
          <p:cNvPr id="5" name="Rectangle 5"/>
          <p:cNvSpPr txBox="1">
            <a:spLocks noChangeArrowheads="1"/>
          </p:cNvSpPr>
          <p:nvPr/>
        </p:nvSpPr>
        <p:spPr>
          <a:xfrm>
            <a:off x="555171" y="603339"/>
            <a:ext cx="11190515" cy="8371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50000"/>
              </a:lnSpc>
            </a:pPr>
            <a:r>
              <a:rPr lang="en-US" altLang="fr-FR" sz="2600" dirty="0" smtClean="0">
                <a:solidFill>
                  <a:srgbClr val="223877"/>
                </a:solidFill>
                <a:latin typeface="PreciousSansDemiBold" panose="00000600000000000000" pitchFamily="2" charset="0"/>
              </a:rPr>
              <a:t>CAPRIN</a:t>
            </a:r>
          </a:p>
          <a:p>
            <a:pPr algn="l"/>
            <a:r>
              <a:rPr lang="en-US" altLang="fr-FR" sz="2600" dirty="0" err="1" smtClean="0">
                <a:solidFill>
                  <a:srgbClr val="223877"/>
                </a:solidFill>
                <a:latin typeface="PreciousSansDemiBold" panose="00000600000000000000" pitchFamily="2" charset="0"/>
              </a:rPr>
              <a:t>Produire</a:t>
            </a:r>
            <a:r>
              <a:rPr lang="en-US" altLang="fr-FR" sz="2600" dirty="0" smtClean="0">
                <a:solidFill>
                  <a:srgbClr val="223877"/>
                </a:solidFill>
                <a:latin typeface="PreciousSansDemiBold" panose="00000600000000000000" pitchFamily="2" charset="0"/>
              </a:rPr>
              <a:t> plus avec les lactations </a:t>
            </a:r>
            <a:r>
              <a:rPr lang="en-US" altLang="fr-FR" sz="2600" dirty="0" err="1" smtClean="0">
                <a:solidFill>
                  <a:srgbClr val="223877"/>
                </a:solidFill>
                <a:latin typeface="PreciousSansDemiBold" panose="00000600000000000000" pitchFamily="2" charset="0"/>
              </a:rPr>
              <a:t>longues</a:t>
            </a:r>
            <a:r>
              <a:rPr lang="en-US" altLang="fr-FR" sz="2600" dirty="0" smtClean="0">
                <a:solidFill>
                  <a:srgbClr val="223877"/>
                </a:solidFill>
                <a:latin typeface="PreciousSansDemiBold" panose="00000600000000000000" pitchFamily="2" charset="0"/>
              </a:rPr>
              <a:t> !</a:t>
            </a:r>
            <a:endParaRPr lang="en-US" altLang="fr-FR" sz="2600" dirty="0">
              <a:solidFill>
                <a:srgbClr val="223877"/>
              </a:solidFill>
              <a:latin typeface="PreciousSansDemiBold" panose="00000600000000000000" pitchFamily="2" charset="0"/>
            </a:endParaRPr>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48699" y="3406947"/>
            <a:ext cx="3242597" cy="2622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C7A0BCAB-3588-45D4-AD25-2829F57ED38B}" type="slidenum">
              <a:rPr lang="fr-FR" smtClean="0"/>
              <a:t>19</a:t>
            </a:fld>
            <a:endParaRPr lang="fr-FR"/>
          </a:p>
        </p:txBody>
      </p:sp>
    </p:spTree>
    <p:extLst>
      <p:ext uri="{BB962C8B-B14F-4D97-AF65-F5344CB8AC3E}">
        <p14:creationId xmlns:p14="http://schemas.microsoft.com/office/powerpoint/2010/main" val="16051458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txBox="1">
            <a:spLocks noChangeArrowheads="1"/>
          </p:cNvSpPr>
          <p:nvPr/>
        </p:nvSpPr>
        <p:spPr>
          <a:xfrm>
            <a:off x="394636" y="915257"/>
            <a:ext cx="11190515" cy="837127"/>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fr-FR" sz="2600" dirty="0" err="1" smtClean="0">
                <a:solidFill>
                  <a:srgbClr val="223877"/>
                </a:solidFill>
                <a:latin typeface="PreciousSansDemiBold" panose="00000600000000000000" pitchFamily="2" charset="0"/>
              </a:rPr>
              <a:t>Produire</a:t>
            </a:r>
            <a:r>
              <a:rPr lang="en-US" altLang="fr-FR" sz="2600" dirty="0" smtClean="0">
                <a:solidFill>
                  <a:srgbClr val="223877"/>
                </a:solidFill>
                <a:latin typeface="PreciousSansDemiBold" panose="00000600000000000000" pitchFamily="2" charset="0"/>
              </a:rPr>
              <a:t> </a:t>
            </a:r>
            <a:r>
              <a:rPr lang="en-US" altLang="fr-FR" sz="2600" dirty="0" smtClean="0">
                <a:solidFill>
                  <a:srgbClr val="223877"/>
                </a:solidFill>
                <a:latin typeface="PreciousSansDemiBold" panose="00000600000000000000" pitchFamily="2" charset="0"/>
              </a:rPr>
              <a:t>plus avec les lactations </a:t>
            </a:r>
            <a:r>
              <a:rPr lang="en-US" altLang="fr-FR" sz="2600" dirty="0" err="1" smtClean="0">
                <a:solidFill>
                  <a:srgbClr val="223877"/>
                </a:solidFill>
                <a:latin typeface="PreciousSansDemiBold" panose="00000600000000000000" pitchFamily="2" charset="0"/>
              </a:rPr>
              <a:t>longues</a:t>
            </a:r>
            <a:r>
              <a:rPr lang="en-US" altLang="fr-FR" sz="2600" dirty="0" smtClean="0">
                <a:solidFill>
                  <a:srgbClr val="223877"/>
                </a:solidFill>
                <a:latin typeface="PreciousSansDemiBold" panose="00000600000000000000" pitchFamily="2" charset="0"/>
              </a:rPr>
              <a:t> !</a:t>
            </a:r>
            <a:endParaRPr lang="en-US" altLang="fr-FR" sz="2600" dirty="0">
              <a:solidFill>
                <a:srgbClr val="223877"/>
              </a:solidFill>
              <a:latin typeface="PreciousSansDemiBold" panose="00000600000000000000" pitchFamily="2" charset="0"/>
            </a:endParaRPr>
          </a:p>
        </p:txBody>
      </p:sp>
      <p:sp>
        <p:nvSpPr>
          <p:cNvPr id="6" name="Rectangle 6"/>
          <p:cNvSpPr txBox="1">
            <a:spLocks noChangeArrowheads="1"/>
          </p:cNvSpPr>
          <p:nvPr/>
        </p:nvSpPr>
        <p:spPr>
          <a:xfrm>
            <a:off x="460575" y="2220205"/>
            <a:ext cx="11068815" cy="35707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20000"/>
              </a:lnSpc>
            </a:pPr>
            <a:r>
              <a:rPr lang="en-US" altLang="ko-KR" sz="1800" dirty="0" err="1" smtClean="0">
                <a:ea typeface="굴림" charset="-127"/>
                <a:cs typeface="Arial" panose="020B0604020202020204" pitchFamily="34" charset="0"/>
              </a:rPr>
              <a:t>Malgré</a:t>
            </a:r>
            <a:r>
              <a:rPr lang="en-US" altLang="ko-KR" sz="1800" dirty="0" smtClean="0">
                <a:ea typeface="굴림" charset="-127"/>
                <a:cs typeface="Arial" panose="020B0604020202020204" pitchFamily="34" charset="0"/>
              </a:rPr>
              <a:t> </a:t>
            </a:r>
            <a:r>
              <a:rPr lang="en-US" altLang="ko-KR" sz="1800" dirty="0" err="1" smtClean="0">
                <a:ea typeface="굴림" charset="-127"/>
                <a:cs typeface="Arial" panose="020B0604020202020204" pitchFamily="34" charset="0"/>
              </a:rPr>
              <a:t>une</a:t>
            </a:r>
            <a:r>
              <a:rPr lang="en-US" altLang="ko-KR" sz="1800" dirty="0" smtClean="0">
                <a:ea typeface="굴림" charset="-127"/>
                <a:cs typeface="Arial" panose="020B0604020202020204" pitchFamily="34" charset="0"/>
              </a:rPr>
              <a:t> </a:t>
            </a:r>
            <a:r>
              <a:rPr lang="en-US" altLang="ko-KR" sz="1800" dirty="0" err="1" smtClean="0">
                <a:ea typeface="굴림" charset="-127"/>
                <a:cs typeface="Arial" panose="020B0604020202020204" pitchFamily="34" charset="0"/>
              </a:rPr>
              <a:t>conjoncture</a:t>
            </a:r>
            <a:r>
              <a:rPr lang="en-US" altLang="ko-KR" sz="1800" dirty="0" smtClean="0">
                <a:ea typeface="굴림" charset="-127"/>
                <a:cs typeface="Arial" panose="020B0604020202020204" pitchFamily="34" charset="0"/>
              </a:rPr>
              <a:t> caprine </a:t>
            </a:r>
            <a:r>
              <a:rPr lang="en-US" altLang="ko-KR" sz="1800" dirty="0" err="1" smtClean="0">
                <a:ea typeface="굴림" charset="-127"/>
                <a:cs typeface="Arial" panose="020B0604020202020204" pitchFamily="34" charset="0"/>
              </a:rPr>
              <a:t>porteuse</a:t>
            </a:r>
            <a:r>
              <a:rPr lang="en-US" altLang="ko-KR" sz="1800" dirty="0" smtClean="0">
                <a:ea typeface="굴림" charset="-127"/>
                <a:cs typeface="Arial" panose="020B0604020202020204" pitchFamily="34" charset="0"/>
              </a:rPr>
              <a:t> (</a:t>
            </a:r>
            <a:r>
              <a:rPr lang="en-US" altLang="ko-KR" sz="1800" dirty="0" err="1" smtClean="0">
                <a:ea typeface="굴림" charset="-127"/>
                <a:cs typeface="Arial" panose="020B0604020202020204" pitchFamily="34" charset="0"/>
              </a:rPr>
              <a:t>demande</a:t>
            </a:r>
            <a:r>
              <a:rPr lang="en-US" altLang="ko-KR" sz="1800" dirty="0" smtClean="0">
                <a:ea typeface="굴림" charset="-127"/>
                <a:cs typeface="Arial" panose="020B0604020202020204" pitchFamily="34" charset="0"/>
              </a:rPr>
              <a:t> des </a:t>
            </a:r>
            <a:r>
              <a:rPr lang="en-US" altLang="ko-KR" sz="1800" dirty="0" err="1" smtClean="0">
                <a:ea typeface="굴림" charset="-127"/>
                <a:cs typeface="Arial" panose="020B0604020202020204" pitchFamily="34" charset="0"/>
              </a:rPr>
              <a:t>consommateurs</a:t>
            </a:r>
            <a:r>
              <a:rPr lang="en-US" altLang="ko-KR" sz="1800" dirty="0" smtClean="0">
                <a:ea typeface="굴림" charset="-127"/>
                <a:cs typeface="Arial" panose="020B0604020202020204" pitchFamily="34" charset="0"/>
              </a:rPr>
              <a:t>, prix du </a:t>
            </a:r>
            <a:r>
              <a:rPr lang="en-US" altLang="ko-KR" sz="1800" dirty="0" err="1" smtClean="0">
                <a:ea typeface="굴림" charset="-127"/>
                <a:cs typeface="Arial" panose="020B0604020202020204" pitchFamily="34" charset="0"/>
              </a:rPr>
              <a:t>lait</a:t>
            </a:r>
            <a:r>
              <a:rPr lang="en-US" altLang="ko-KR" sz="1800" dirty="0" smtClean="0">
                <a:ea typeface="굴림" charset="-127"/>
                <a:cs typeface="Arial" panose="020B0604020202020204" pitchFamily="34" charset="0"/>
              </a:rPr>
              <a:t> </a:t>
            </a:r>
            <a:r>
              <a:rPr lang="en-US" altLang="ko-KR" sz="1800" dirty="0" err="1" smtClean="0">
                <a:ea typeface="굴림" charset="-127"/>
                <a:cs typeface="Arial" panose="020B0604020202020204" pitchFamily="34" charset="0"/>
              </a:rPr>
              <a:t>payé</a:t>
            </a:r>
            <a:r>
              <a:rPr lang="en-US" altLang="ko-KR" sz="1800" dirty="0" smtClean="0">
                <a:ea typeface="굴림" charset="-127"/>
                <a:cs typeface="Arial" panose="020B0604020202020204" pitchFamily="34" charset="0"/>
              </a:rPr>
              <a:t> aux </a:t>
            </a:r>
            <a:r>
              <a:rPr lang="en-US" altLang="ko-KR" sz="1800" dirty="0" err="1" smtClean="0">
                <a:ea typeface="굴림" charset="-127"/>
                <a:cs typeface="Arial" panose="020B0604020202020204" pitchFamily="34" charset="0"/>
              </a:rPr>
              <a:t>producteurs</a:t>
            </a:r>
            <a:r>
              <a:rPr lang="en-US" altLang="ko-KR" sz="1800" dirty="0" smtClean="0">
                <a:ea typeface="굴림" charset="-127"/>
                <a:cs typeface="Arial" panose="020B0604020202020204" pitchFamily="34" charset="0"/>
              </a:rPr>
              <a:t>), des </a:t>
            </a:r>
            <a:r>
              <a:rPr lang="en-US" altLang="ko-KR" sz="1800" dirty="0" err="1" smtClean="0">
                <a:ea typeface="굴림" charset="-127"/>
                <a:cs typeface="Arial" panose="020B0604020202020204" pitchFamily="34" charset="0"/>
              </a:rPr>
              <a:t>problématiques</a:t>
            </a:r>
            <a:r>
              <a:rPr lang="en-US" altLang="ko-KR" sz="1800" dirty="0" smtClean="0">
                <a:ea typeface="굴림" charset="-127"/>
                <a:cs typeface="Arial" panose="020B0604020202020204" pitchFamily="34" charset="0"/>
              </a:rPr>
              <a:t> persistent </a:t>
            </a:r>
            <a:r>
              <a:rPr lang="en-US" altLang="ko-KR" sz="1800" dirty="0" err="1" smtClean="0">
                <a:ea typeface="굴림" charset="-127"/>
                <a:cs typeface="Arial" panose="020B0604020202020204" pitchFamily="34" charset="0"/>
              </a:rPr>
              <a:t>ou</a:t>
            </a:r>
            <a:r>
              <a:rPr lang="en-US" altLang="ko-KR" sz="1800" dirty="0" smtClean="0">
                <a:ea typeface="굴림" charset="-127"/>
                <a:cs typeface="Arial" panose="020B0604020202020204" pitchFamily="34" charset="0"/>
              </a:rPr>
              <a:t> </a:t>
            </a:r>
            <a:r>
              <a:rPr lang="en-US" altLang="ko-KR" sz="1800" dirty="0" err="1" smtClean="0">
                <a:ea typeface="굴림" charset="-127"/>
                <a:cs typeface="Arial" panose="020B0604020202020204" pitchFamily="34" charset="0"/>
              </a:rPr>
              <a:t>apparaissent</a:t>
            </a:r>
            <a:r>
              <a:rPr lang="en-US" altLang="ko-KR" sz="1800" dirty="0" smtClean="0">
                <a:ea typeface="굴림" charset="-127"/>
                <a:cs typeface="Arial" panose="020B0604020202020204" pitchFamily="34" charset="0"/>
              </a:rPr>
              <a:t> (temps de travail, </a:t>
            </a:r>
            <a:r>
              <a:rPr lang="en-US" altLang="ko-KR" sz="1800" dirty="0" err="1">
                <a:ea typeface="굴림" charset="-127"/>
                <a:cs typeface="Arial" panose="020B0604020202020204" pitchFamily="34" charset="0"/>
              </a:rPr>
              <a:t>problèmes</a:t>
            </a:r>
            <a:r>
              <a:rPr lang="en-US" altLang="ko-KR" sz="1800" dirty="0">
                <a:ea typeface="굴림" charset="-127"/>
                <a:cs typeface="Arial" panose="020B0604020202020204" pitchFamily="34" charset="0"/>
              </a:rPr>
              <a:t> </a:t>
            </a:r>
            <a:r>
              <a:rPr lang="en-US" altLang="ko-KR" sz="1800" dirty="0" err="1">
                <a:ea typeface="굴림" charset="-127"/>
                <a:cs typeface="Arial" panose="020B0604020202020204" pitchFamily="34" charset="0"/>
              </a:rPr>
              <a:t>sanitaires</a:t>
            </a:r>
            <a:r>
              <a:rPr lang="en-US" altLang="ko-KR" sz="1800" dirty="0">
                <a:ea typeface="굴림" charset="-127"/>
                <a:cs typeface="Arial" panose="020B0604020202020204" pitchFamily="34" charset="0"/>
              </a:rPr>
              <a:t> </a:t>
            </a:r>
            <a:r>
              <a:rPr lang="en-US" altLang="ko-KR" sz="1800" dirty="0" err="1">
                <a:ea typeface="굴림" charset="-127"/>
                <a:cs typeface="Arial" panose="020B0604020202020204" pitchFamily="34" charset="0"/>
              </a:rPr>
              <a:t>autour</a:t>
            </a:r>
            <a:r>
              <a:rPr lang="en-US" altLang="ko-KR" sz="1800" dirty="0">
                <a:ea typeface="굴림" charset="-127"/>
                <a:cs typeface="Arial" panose="020B0604020202020204" pitchFamily="34" charset="0"/>
              </a:rPr>
              <a:t> des </a:t>
            </a:r>
            <a:r>
              <a:rPr lang="en-US" altLang="ko-KR" sz="1800" dirty="0" err="1">
                <a:ea typeface="굴림" charset="-127"/>
                <a:cs typeface="Arial" panose="020B0604020202020204" pitchFamily="34" charset="0"/>
              </a:rPr>
              <a:t>mises</a:t>
            </a:r>
            <a:r>
              <a:rPr lang="en-US" altLang="ko-KR" sz="1800" dirty="0">
                <a:ea typeface="굴림" charset="-127"/>
                <a:cs typeface="Arial" panose="020B0604020202020204" pitchFamily="34" charset="0"/>
              </a:rPr>
              <a:t> bas, </a:t>
            </a:r>
            <a:r>
              <a:rPr lang="en-US" altLang="ko-KR" sz="1800" dirty="0" err="1">
                <a:ea typeface="굴림" charset="-127"/>
                <a:cs typeface="Arial" panose="020B0604020202020204" pitchFamily="34" charset="0"/>
              </a:rPr>
              <a:t>trésorerie</a:t>
            </a:r>
            <a:r>
              <a:rPr lang="en-US" altLang="ko-KR" sz="1800" dirty="0">
                <a:ea typeface="굴림" charset="-127"/>
                <a:cs typeface="Arial" panose="020B0604020202020204" pitchFamily="34" charset="0"/>
              </a:rPr>
              <a:t> </a:t>
            </a:r>
            <a:r>
              <a:rPr lang="en-US" altLang="ko-KR" sz="1800" dirty="0" err="1" smtClean="0">
                <a:ea typeface="굴림" charset="-127"/>
                <a:cs typeface="Arial" panose="020B0604020202020204" pitchFamily="34" charset="0"/>
              </a:rPr>
              <a:t>régulière</a:t>
            </a:r>
            <a:r>
              <a:rPr lang="en-US" altLang="ko-KR" sz="1800" dirty="0" smtClean="0">
                <a:ea typeface="굴림" charset="-127"/>
                <a:cs typeface="Arial" panose="020B0604020202020204" pitchFamily="34" charset="0"/>
              </a:rPr>
              <a:t>, </a:t>
            </a:r>
            <a:r>
              <a:rPr lang="en-US" altLang="ko-KR" sz="1800" dirty="0" err="1" smtClean="0">
                <a:ea typeface="굴림" charset="-127"/>
                <a:cs typeface="Arial" panose="020B0604020202020204" pitchFamily="34" charset="0"/>
              </a:rPr>
              <a:t>vente</a:t>
            </a:r>
            <a:r>
              <a:rPr lang="en-US" altLang="ko-KR" sz="1800" dirty="0" smtClean="0">
                <a:ea typeface="굴림" charset="-127"/>
                <a:cs typeface="Arial" panose="020B0604020202020204" pitchFamily="34" charset="0"/>
              </a:rPr>
              <a:t> de </a:t>
            </a:r>
            <a:r>
              <a:rPr lang="en-US" altLang="ko-KR" sz="1800" dirty="0" err="1" smtClean="0">
                <a:ea typeface="굴림" charset="-127"/>
                <a:cs typeface="Arial" panose="020B0604020202020204" pitchFamily="34" charset="0"/>
              </a:rPr>
              <a:t>chevreaux</a:t>
            </a:r>
            <a:r>
              <a:rPr lang="en-US" altLang="ko-KR" sz="1800" dirty="0" smtClean="0">
                <a:ea typeface="굴림" charset="-127"/>
                <a:cs typeface="Arial" panose="020B0604020202020204" pitchFamily="34" charset="0"/>
              </a:rPr>
              <a:t> de </a:t>
            </a:r>
            <a:r>
              <a:rPr lang="en-US" altLang="ko-KR" sz="1800" dirty="0" err="1" smtClean="0">
                <a:ea typeface="굴림" charset="-127"/>
                <a:cs typeface="Arial" panose="020B0604020202020204" pitchFamily="34" charset="0"/>
              </a:rPr>
              <a:t>boucherie</a:t>
            </a:r>
            <a:r>
              <a:rPr lang="en-US" altLang="ko-KR" sz="1800" dirty="0" smtClean="0">
                <a:ea typeface="굴림" charset="-127"/>
                <a:cs typeface="Arial" panose="020B0604020202020204" pitchFamily="34" charset="0"/>
              </a:rPr>
              <a:t>…).</a:t>
            </a:r>
          </a:p>
          <a:p>
            <a:pPr algn="just">
              <a:lnSpc>
                <a:spcPct val="120000"/>
              </a:lnSpc>
            </a:pPr>
            <a:endParaRPr lang="en-US" altLang="ko-KR" sz="1800" dirty="0" smtClean="0">
              <a:ea typeface="굴림" charset="-127"/>
              <a:cs typeface="Arial" panose="020B0604020202020204" pitchFamily="34" charset="0"/>
            </a:endParaRPr>
          </a:p>
          <a:p>
            <a:pPr marL="285750" indent="-285750">
              <a:lnSpc>
                <a:spcPct val="120000"/>
              </a:lnSpc>
              <a:buFont typeface="Wingdings"/>
              <a:buChar char="à"/>
            </a:pPr>
            <a:r>
              <a:rPr lang="en-US" altLang="ko-KR" sz="1800" dirty="0" err="1" smtClean="0">
                <a:ea typeface="굴림" charset="-127"/>
                <a:cs typeface="Arial" panose="020B0604020202020204" pitchFamily="34" charset="0"/>
                <a:sym typeface="Wingdings" panose="05000000000000000000" pitchFamily="2" charset="2"/>
              </a:rPr>
              <a:t>Mettre</a:t>
            </a:r>
            <a:r>
              <a:rPr lang="en-US" altLang="ko-KR" sz="1800" dirty="0" smtClean="0">
                <a:ea typeface="굴림" charset="-127"/>
                <a:cs typeface="Arial" panose="020B0604020202020204" pitchFamily="34" charset="0"/>
                <a:sym typeface="Wingdings" panose="05000000000000000000" pitchFamily="2" charset="2"/>
              </a:rPr>
              <a:t> </a:t>
            </a:r>
            <a:r>
              <a:rPr lang="en-US" altLang="ko-KR" sz="1800" dirty="0" err="1" smtClean="0">
                <a:ea typeface="굴림" charset="-127"/>
                <a:cs typeface="Arial" panose="020B0604020202020204" pitchFamily="34" charset="0"/>
                <a:sym typeface="Wingdings" panose="05000000000000000000" pitchFamily="2" charset="2"/>
              </a:rPr>
              <a:t>en</a:t>
            </a:r>
            <a:r>
              <a:rPr lang="en-US" altLang="ko-KR" sz="1800" dirty="0" smtClean="0">
                <a:ea typeface="굴림" charset="-127"/>
                <a:cs typeface="Arial" panose="020B0604020202020204" pitchFamily="34" charset="0"/>
                <a:sym typeface="Wingdings" panose="05000000000000000000" pitchFamily="2" charset="2"/>
              </a:rPr>
              <a:t> place des lactations </a:t>
            </a:r>
            <a:r>
              <a:rPr lang="en-US" altLang="ko-KR" sz="1800" dirty="0" err="1" smtClean="0">
                <a:ea typeface="굴림" charset="-127"/>
                <a:cs typeface="Arial" panose="020B0604020202020204" pitchFamily="34" charset="0"/>
                <a:sym typeface="Wingdings" panose="05000000000000000000" pitchFamily="2" charset="2"/>
              </a:rPr>
              <a:t>longues</a:t>
            </a:r>
            <a:r>
              <a:rPr lang="en-US" altLang="ko-KR" sz="1800" dirty="0" smtClean="0">
                <a:ea typeface="굴림" charset="-127"/>
                <a:cs typeface="Arial" panose="020B0604020202020204" pitchFamily="34" charset="0"/>
                <a:sym typeface="Wingdings" panose="05000000000000000000" pitchFamily="2" charset="2"/>
              </a:rPr>
              <a:t> = </a:t>
            </a:r>
            <a:r>
              <a:rPr lang="en-US" altLang="ko-KR" sz="1800" dirty="0" err="1" smtClean="0">
                <a:ea typeface="굴림" charset="-127"/>
                <a:cs typeface="Arial" panose="020B0604020202020204" pitchFamily="34" charset="0"/>
                <a:sym typeface="Wingdings" panose="05000000000000000000" pitchFamily="2" charset="2"/>
              </a:rPr>
              <a:t>possibilité</a:t>
            </a:r>
            <a:r>
              <a:rPr lang="en-US" altLang="ko-KR" sz="1800" dirty="0" smtClean="0">
                <a:ea typeface="굴림" charset="-127"/>
                <a:cs typeface="Arial" panose="020B0604020202020204" pitchFamily="34" charset="0"/>
                <a:sym typeface="Wingdings" panose="05000000000000000000" pitchFamily="2" charset="2"/>
              </a:rPr>
              <a:t> de </a:t>
            </a:r>
            <a:r>
              <a:rPr lang="en-US" altLang="ko-KR" sz="1800" dirty="0" err="1" smtClean="0">
                <a:ea typeface="굴림" charset="-127"/>
                <a:cs typeface="Arial" panose="020B0604020202020204" pitchFamily="34" charset="0"/>
                <a:sym typeface="Wingdings" panose="05000000000000000000" pitchFamily="2" charset="2"/>
              </a:rPr>
              <a:t>répondre</a:t>
            </a:r>
            <a:r>
              <a:rPr lang="en-US" altLang="ko-KR" sz="1800" dirty="0" smtClean="0">
                <a:ea typeface="굴림" charset="-127"/>
                <a:cs typeface="Arial" panose="020B0604020202020204" pitchFamily="34" charset="0"/>
                <a:sym typeface="Wingdings" panose="05000000000000000000" pitchFamily="2" charset="2"/>
              </a:rPr>
              <a:t> à </a:t>
            </a:r>
            <a:r>
              <a:rPr lang="en-US" altLang="ko-KR" sz="1800" dirty="0" err="1" smtClean="0">
                <a:ea typeface="굴림" charset="-127"/>
                <a:cs typeface="Arial" panose="020B0604020202020204" pitchFamily="34" charset="0"/>
                <a:sym typeface="Wingdings" panose="05000000000000000000" pitchFamily="2" charset="2"/>
              </a:rPr>
              <a:t>ces</a:t>
            </a:r>
            <a:r>
              <a:rPr lang="en-US" altLang="ko-KR" sz="1800" dirty="0" smtClean="0">
                <a:ea typeface="굴림" charset="-127"/>
                <a:cs typeface="Arial" panose="020B0604020202020204" pitchFamily="34" charset="0"/>
                <a:sym typeface="Wingdings" panose="05000000000000000000" pitchFamily="2" charset="2"/>
              </a:rPr>
              <a:t> </a:t>
            </a:r>
            <a:r>
              <a:rPr lang="en-US" altLang="ko-KR" sz="1800" dirty="0" err="1" smtClean="0">
                <a:ea typeface="굴림" charset="-127"/>
                <a:cs typeface="Arial" panose="020B0604020202020204" pitchFamily="34" charset="0"/>
                <a:sym typeface="Wingdings" panose="05000000000000000000" pitchFamily="2" charset="2"/>
              </a:rPr>
              <a:t>problématiques</a:t>
            </a:r>
            <a:r>
              <a:rPr lang="en-US" altLang="ko-KR" sz="1800" dirty="0" smtClean="0">
                <a:ea typeface="굴림" charset="-127"/>
                <a:cs typeface="Arial" panose="020B0604020202020204" pitchFamily="34" charset="0"/>
                <a:sym typeface="Wingdings" panose="05000000000000000000" pitchFamily="2" charset="2"/>
              </a:rPr>
              <a:t> </a:t>
            </a:r>
            <a:r>
              <a:rPr lang="en-US" altLang="ko-KR" sz="1800" dirty="0" err="1" smtClean="0">
                <a:ea typeface="굴림" charset="-127"/>
                <a:cs typeface="Arial" panose="020B0604020202020204" pitchFamily="34" charset="0"/>
                <a:sym typeface="Wingdings" panose="05000000000000000000" pitchFamily="2" charset="2"/>
              </a:rPr>
              <a:t>diverses</a:t>
            </a:r>
            <a:endParaRPr lang="en-US" altLang="ko-KR" sz="1800" dirty="0" smtClean="0">
              <a:ea typeface="굴림" charset="-127"/>
              <a:cs typeface="Arial" panose="020B0604020202020204" pitchFamily="34" charset="0"/>
            </a:endParaRPr>
          </a:p>
          <a:p>
            <a:pPr algn="just">
              <a:lnSpc>
                <a:spcPct val="120000"/>
              </a:lnSpc>
            </a:pPr>
            <a:r>
              <a:rPr lang="en-US" altLang="ko-KR" sz="1800" dirty="0" smtClean="0">
                <a:ea typeface="굴림" charset="-127"/>
                <a:cs typeface="Arial" panose="020B0604020202020204" pitchFamily="34" charset="0"/>
              </a:rPr>
              <a:t>	La </a:t>
            </a:r>
            <a:r>
              <a:rPr lang="en-US" altLang="ko-KR" sz="1800" dirty="0" err="1" smtClean="0">
                <a:ea typeface="굴림" charset="-127"/>
                <a:cs typeface="Arial" panose="020B0604020202020204" pitchFamily="34" charset="0"/>
              </a:rPr>
              <a:t>mise</a:t>
            </a:r>
            <a:r>
              <a:rPr lang="en-US" altLang="ko-KR" sz="1800" dirty="0" smtClean="0">
                <a:ea typeface="굴림" charset="-127"/>
                <a:cs typeface="Arial" panose="020B0604020202020204" pitchFamily="34" charset="0"/>
              </a:rPr>
              <a:t> </a:t>
            </a:r>
            <a:r>
              <a:rPr lang="en-US" altLang="ko-KR" sz="1800" dirty="0" err="1" smtClean="0">
                <a:ea typeface="굴림" charset="-127"/>
                <a:cs typeface="Arial" panose="020B0604020202020204" pitchFamily="34" charset="0"/>
              </a:rPr>
              <a:t>en</a:t>
            </a:r>
            <a:r>
              <a:rPr lang="en-US" altLang="ko-KR" sz="1800" dirty="0" smtClean="0">
                <a:ea typeface="굴림" charset="-127"/>
                <a:cs typeface="Arial" panose="020B0604020202020204" pitchFamily="34" charset="0"/>
              </a:rPr>
              <a:t> place de </a:t>
            </a:r>
            <a:r>
              <a:rPr lang="en-US" altLang="ko-KR" sz="1800" dirty="0" err="1" smtClean="0">
                <a:ea typeface="굴림" charset="-127"/>
                <a:cs typeface="Arial" panose="020B0604020202020204" pitchFamily="34" charset="0"/>
              </a:rPr>
              <a:t>cette</a:t>
            </a:r>
            <a:r>
              <a:rPr lang="en-US" altLang="ko-KR" sz="1800" dirty="0" smtClean="0">
                <a:ea typeface="굴림" charset="-127"/>
                <a:cs typeface="Arial" panose="020B0604020202020204" pitchFamily="34" charset="0"/>
              </a:rPr>
              <a:t> </a:t>
            </a:r>
            <a:r>
              <a:rPr lang="en-US" altLang="ko-KR" sz="1800" dirty="0" err="1" smtClean="0">
                <a:ea typeface="굴림" charset="-127"/>
                <a:cs typeface="Arial" panose="020B0604020202020204" pitchFamily="34" charset="0"/>
              </a:rPr>
              <a:t>pratique</a:t>
            </a:r>
            <a:r>
              <a:rPr lang="en-US" altLang="ko-KR" sz="1800" dirty="0" smtClean="0">
                <a:ea typeface="굴림" charset="-127"/>
                <a:cs typeface="Arial" panose="020B0604020202020204" pitchFamily="34" charset="0"/>
              </a:rPr>
              <a:t> </a:t>
            </a:r>
            <a:r>
              <a:rPr lang="en-US" altLang="ko-KR" sz="1800" dirty="0" err="1" smtClean="0">
                <a:ea typeface="굴림" charset="-127"/>
                <a:cs typeface="Arial" panose="020B0604020202020204" pitchFamily="34" charset="0"/>
              </a:rPr>
              <a:t>doit</a:t>
            </a:r>
            <a:r>
              <a:rPr lang="en-US" altLang="ko-KR" sz="1800" dirty="0" smtClean="0">
                <a:ea typeface="굴림" charset="-127"/>
                <a:cs typeface="Arial" panose="020B0604020202020204" pitchFamily="34" charset="0"/>
              </a:rPr>
              <a:t> </a:t>
            </a:r>
            <a:r>
              <a:rPr lang="en-US" altLang="ko-KR" sz="1800" dirty="0" err="1" smtClean="0">
                <a:ea typeface="굴림" charset="-127"/>
                <a:cs typeface="Arial" panose="020B0604020202020204" pitchFamily="34" charset="0"/>
              </a:rPr>
              <a:t>être</a:t>
            </a:r>
            <a:r>
              <a:rPr lang="en-US" altLang="ko-KR" sz="1800" dirty="0" smtClean="0">
                <a:ea typeface="굴림" charset="-127"/>
                <a:cs typeface="Arial" panose="020B0604020202020204" pitchFamily="34" charset="0"/>
              </a:rPr>
              <a:t> </a:t>
            </a:r>
            <a:r>
              <a:rPr lang="en-US" altLang="ko-KR" sz="1800" dirty="0" err="1" smtClean="0">
                <a:ea typeface="굴림" charset="-127"/>
                <a:cs typeface="Arial" panose="020B0604020202020204" pitchFamily="34" charset="0"/>
              </a:rPr>
              <a:t>réfléchie</a:t>
            </a:r>
            <a:r>
              <a:rPr lang="en-US" altLang="ko-KR" sz="1800" dirty="0" smtClean="0">
                <a:ea typeface="굴림" charset="-127"/>
                <a:cs typeface="Arial" panose="020B0604020202020204" pitchFamily="34" charset="0"/>
              </a:rPr>
              <a:t> !</a:t>
            </a:r>
          </a:p>
          <a:p>
            <a:pPr algn="just">
              <a:lnSpc>
                <a:spcPct val="120000"/>
              </a:lnSpc>
            </a:pPr>
            <a:endParaRPr lang="en-US" altLang="ko-KR" sz="1600" dirty="0">
              <a:ea typeface="굴림" charset="-127"/>
              <a:cs typeface="Arial" panose="020B0604020202020204" pitchFamily="34" charset="0"/>
            </a:endParaRPr>
          </a:p>
          <a:p>
            <a:pPr algn="just">
              <a:lnSpc>
                <a:spcPct val="120000"/>
              </a:lnSpc>
            </a:pPr>
            <a:endParaRPr lang="en-US" altLang="ko-KR" sz="1600" dirty="0" smtClean="0">
              <a:ea typeface="굴림" charset="-127"/>
              <a:cs typeface="Arial" panose="020B0604020202020204" pitchFamily="34" charset="0"/>
            </a:endParaRPr>
          </a:p>
          <a:p>
            <a:pPr algn="l">
              <a:lnSpc>
                <a:spcPct val="120000"/>
              </a:lnSpc>
            </a:pPr>
            <a:endParaRPr lang="en-US" altLang="ko-KR" sz="1600" dirty="0" smtClean="0">
              <a:ea typeface="굴림" charset="-127"/>
              <a:cs typeface="Arial" panose="020B0604020202020204" pitchFamily="34" charset="0"/>
            </a:endParaRPr>
          </a:p>
        </p:txBody>
      </p:sp>
      <p:sp>
        <p:nvSpPr>
          <p:cNvPr id="11" name="Espace réservé du numéro de diapositive 10"/>
          <p:cNvSpPr>
            <a:spLocks noGrp="1"/>
          </p:cNvSpPr>
          <p:nvPr>
            <p:ph type="sldNum" sz="quarter" idx="12"/>
          </p:nvPr>
        </p:nvSpPr>
        <p:spPr/>
        <p:txBody>
          <a:bodyPr/>
          <a:lstStyle/>
          <a:p>
            <a:fld id="{4CC206BE-B3A7-45B7-9CF8-44A8A2D06B18}" type="slidenum">
              <a:rPr lang="fr-FR" smtClean="0"/>
              <a:t>2</a:t>
            </a:fld>
            <a:endParaRPr lang="fr-FR"/>
          </a:p>
        </p:txBody>
      </p:sp>
    </p:spTree>
    <p:extLst>
      <p:ext uri="{BB962C8B-B14F-4D97-AF65-F5344CB8AC3E}">
        <p14:creationId xmlns:p14="http://schemas.microsoft.com/office/powerpoint/2010/main" val="3667858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813486" y="2342246"/>
            <a:ext cx="10515599" cy="205675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rgbClr val="03136A"/>
                </a:solidFill>
                <a:latin typeface="PreciousSansDemiBold" panose="00000600000000000000" pitchFamily="2" charset="0"/>
                <a:ea typeface="+mj-ea"/>
                <a:cs typeface="+mj-cs"/>
              </a:defRPr>
            </a:lvl1pPr>
          </a:lstStyle>
          <a:p>
            <a:pPr algn="ctr"/>
            <a:r>
              <a:rPr lang="fr-FR" sz="4000" dirty="0" smtClean="0"/>
              <a:t>DES QUESTIONS ?</a:t>
            </a:r>
            <a:endParaRPr lang="fr-FR" sz="4000" dirty="0"/>
          </a:p>
        </p:txBody>
      </p:sp>
      <p:sp>
        <p:nvSpPr>
          <p:cNvPr id="2" name="Espace réservé du numéro de diapositive 1"/>
          <p:cNvSpPr>
            <a:spLocks noGrp="1"/>
          </p:cNvSpPr>
          <p:nvPr>
            <p:ph type="sldNum" sz="quarter" idx="12"/>
          </p:nvPr>
        </p:nvSpPr>
        <p:spPr/>
        <p:txBody>
          <a:bodyPr/>
          <a:lstStyle/>
          <a:p>
            <a:fld id="{4CC206BE-B3A7-45B7-9CF8-44A8A2D06B18}" type="slidenum">
              <a:rPr lang="fr-FR" smtClean="0"/>
              <a:t>20</a:t>
            </a:fld>
            <a:endParaRPr lang="fr-FR"/>
          </a:p>
        </p:txBody>
      </p:sp>
    </p:spTree>
    <p:extLst>
      <p:ext uri="{BB962C8B-B14F-4D97-AF65-F5344CB8AC3E}">
        <p14:creationId xmlns:p14="http://schemas.microsoft.com/office/powerpoint/2010/main" val="3273903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838200" y="2737670"/>
            <a:ext cx="10515599" cy="1077308"/>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rgbClr val="03136A"/>
                </a:solidFill>
                <a:latin typeface="PreciousSansDemiBold" panose="00000600000000000000" pitchFamily="2" charset="0"/>
                <a:ea typeface="+mj-ea"/>
                <a:cs typeface="+mj-cs"/>
              </a:defRPr>
            </a:lvl1pPr>
          </a:lstStyle>
          <a:p>
            <a:pPr algn="ctr"/>
            <a:r>
              <a:rPr lang="fr-FR" dirty="0" smtClean="0"/>
              <a:t>LES LACTATIONS LONGUES, </a:t>
            </a:r>
            <a:br>
              <a:rPr lang="fr-FR" dirty="0" smtClean="0"/>
            </a:br>
            <a:r>
              <a:rPr lang="fr-FR" dirty="0" smtClean="0"/>
              <a:t>DE QUOI PARLE-T-ON?</a:t>
            </a:r>
            <a:endParaRPr lang="fr-FR" dirty="0"/>
          </a:p>
        </p:txBody>
      </p:sp>
      <p:sp>
        <p:nvSpPr>
          <p:cNvPr id="2" name="Espace réservé du numéro de diapositive 1"/>
          <p:cNvSpPr>
            <a:spLocks noGrp="1"/>
          </p:cNvSpPr>
          <p:nvPr>
            <p:ph type="sldNum" sz="quarter" idx="12"/>
          </p:nvPr>
        </p:nvSpPr>
        <p:spPr/>
        <p:txBody>
          <a:bodyPr/>
          <a:lstStyle/>
          <a:p>
            <a:fld id="{4CC206BE-B3A7-45B7-9CF8-44A8A2D06B18}" type="slidenum">
              <a:rPr lang="fr-FR" smtClean="0"/>
              <a:t>3</a:t>
            </a:fld>
            <a:endParaRPr lang="fr-FR"/>
          </a:p>
        </p:txBody>
      </p:sp>
    </p:spTree>
    <p:extLst>
      <p:ext uri="{BB962C8B-B14F-4D97-AF65-F5344CB8AC3E}">
        <p14:creationId xmlns:p14="http://schemas.microsoft.com/office/powerpoint/2010/main" val="22391360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26489"/>
            <a:ext cx="10515599" cy="1077308"/>
          </a:xfrm>
        </p:spPr>
        <p:txBody>
          <a:bodyPr>
            <a:normAutofit/>
          </a:bodyPr>
          <a:lstStyle/>
          <a:p>
            <a:r>
              <a:rPr lang="fr-FR" dirty="0" smtClean="0"/>
              <a:t>DÉFINITION</a:t>
            </a:r>
            <a:endParaRPr lang="fr-FR" dirty="0"/>
          </a:p>
        </p:txBody>
      </p:sp>
      <p:sp>
        <p:nvSpPr>
          <p:cNvPr id="3" name="Espace réservé du contenu 2"/>
          <p:cNvSpPr>
            <a:spLocks noGrp="1"/>
          </p:cNvSpPr>
          <p:nvPr>
            <p:ph idx="1"/>
          </p:nvPr>
        </p:nvSpPr>
        <p:spPr>
          <a:xfrm>
            <a:off x="838200" y="1455313"/>
            <a:ext cx="10515600" cy="4581763"/>
          </a:xfrm>
        </p:spPr>
        <p:txBody>
          <a:bodyPr/>
          <a:lstStyle/>
          <a:p>
            <a:pPr marL="0" indent="0">
              <a:buNone/>
            </a:pPr>
            <a:endParaRPr lang="fr-FR" dirty="0" smtClean="0"/>
          </a:p>
          <a:p>
            <a:pPr marL="0" indent="0" algn="just">
              <a:buNone/>
            </a:pPr>
            <a:r>
              <a:rPr lang="fr-FR" u="sng" dirty="0" smtClean="0"/>
              <a:t>Lactation longue</a:t>
            </a:r>
            <a:r>
              <a:rPr lang="fr-FR" dirty="0" smtClean="0"/>
              <a:t>: </a:t>
            </a:r>
          </a:p>
          <a:p>
            <a:pPr marL="0" indent="0" algn="just">
              <a:buNone/>
            </a:pPr>
            <a:r>
              <a:rPr lang="fr-FR" dirty="0" smtClean="0"/>
              <a:t>Chèvre qui présente une durée de lactation supérieure à 450 jours</a:t>
            </a:r>
          </a:p>
          <a:p>
            <a:pPr algn="just"/>
            <a:endParaRPr lang="fr-FR" dirty="0"/>
          </a:p>
          <a:p>
            <a:pPr marL="0" indent="0" algn="just">
              <a:buNone/>
            </a:pPr>
            <a:r>
              <a:rPr lang="fr-FR" dirty="0" smtClean="0"/>
              <a:t>ATTENTION:</a:t>
            </a:r>
          </a:p>
          <a:p>
            <a:pPr algn="just"/>
            <a:r>
              <a:rPr lang="fr-FR" dirty="0" smtClean="0"/>
              <a:t>Une mise-bas sans tarissement n’est pas une lactation longue</a:t>
            </a:r>
          </a:p>
          <a:p>
            <a:pPr algn="just"/>
            <a:r>
              <a:rPr lang="fr-FR" dirty="0" smtClean="0"/>
              <a:t>Une lactation de 18 mois pour changer de période de mise-bas n’est pas une lactation longue</a:t>
            </a:r>
          </a:p>
          <a:p>
            <a:endParaRPr lang="fr-FR" dirty="0" smtClean="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4CC206BE-B3A7-45B7-9CF8-44A8A2D06B18}" type="slidenum">
              <a:rPr lang="fr-FR" smtClean="0"/>
              <a:pPr/>
              <a:t>4</a:t>
            </a:fld>
            <a:endParaRPr lang="fr-FR"/>
          </a:p>
        </p:txBody>
      </p:sp>
    </p:spTree>
    <p:extLst>
      <p:ext uri="{BB962C8B-B14F-4D97-AF65-F5344CB8AC3E}">
        <p14:creationId xmlns:p14="http://schemas.microsoft.com/office/powerpoint/2010/main" val="4001440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26489"/>
            <a:ext cx="10515599" cy="1077308"/>
          </a:xfrm>
        </p:spPr>
        <p:txBody>
          <a:bodyPr>
            <a:normAutofit fontScale="90000"/>
          </a:bodyPr>
          <a:lstStyle/>
          <a:p>
            <a:r>
              <a:rPr lang="fr-FR" dirty="0" smtClean="0"/>
              <a:t>2 GRANDS TYPES DE LACTATIONS</a:t>
            </a:r>
            <a:br>
              <a:rPr lang="fr-FR" dirty="0" smtClean="0"/>
            </a:br>
            <a:r>
              <a:rPr lang="fr-FR" dirty="0" smtClean="0"/>
              <a:t>LONGUES</a:t>
            </a:r>
            <a:endParaRPr lang="fr-FR" dirty="0"/>
          </a:p>
        </p:txBody>
      </p:sp>
      <p:sp>
        <p:nvSpPr>
          <p:cNvPr id="3" name="Espace réservé du contenu 2"/>
          <p:cNvSpPr>
            <a:spLocks noGrp="1"/>
          </p:cNvSpPr>
          <p:nvPr>
            <p:ph idx="1"/>
          </p:nvPr>
        </p:nvSpPr>
        <p:spPr>
          <a:xfrm>
            <a:off x="370703" y="1545465"/>
            <a:ext cx="11442355" cy="4491611"/>
          </a:xfrm>
        </p:spPr>
        <p:txBody>
          <a:bodyPr>
            <a:normAutofit/>
          </a:bodyPr>
          <a:lstStyle/>
          <a:p>
            <a:pPr marL="0" indent="0" algn="just">
              <a:buNone/>
            </a:pPr>
            <a:endParaRPr lang="fr-FR" u="sng" dirty="0" smtClean="0"/>
          </a:p>
          <a:p>
            <a:r>
              <a:rPr lang="fr-FR" b="1" u="sng" dirty="0" smtClean="0">
                <a:solidFill>
                  <a:schemeClr val="accent2"/>
                </a:solidFill>
              </a:rPr>
              <a:t>Les lactations longues « subies »</a:t>
            </a:r>
            <a:r>
              <a:rPr lang="fr-FR" b="1" dirty="0" smtClean="0">
                <a:solidFill>
                  <a:schemeClr val="accent2"/>
                </a:solidFill>
              </a:rPr>
              <a:t> </a:t>
            </a:r>
            <a:r>
              <a:rPr lang="fr-FR" dirty="0" smtClean="0"/>
              <a:t>qui correspondent à des échecs de reproduction </a:t>
            </a:r>
          </a:p>
          <a:p>
            <a:pPr marL="0" indent="0">
              <a:buNone/>
            </a:pPr>
            <a:r>
              <a:rPr lang="fr-FR" dirty="0" smtClean="0">
                <a:sym typeface="Wingdings" panose="05000000000000000000" pitchFamily="2" charset="2"/>
              </a:rPr>
              <a:t>	 infécondité, stérilité, mortalité embryonnaire, avortements…</a:t>
            </a:r>
          </a:p>
          <a:p>
            <a:pPr marL="0" indent="0">
              <a:buNone/>
            </a:pPr>
            <a:endParaRPr lang="fr-FR" dirty="0" smtClean="0"/>
          </a:p>
          <a:p>
            <a:r>
              <a:rPr lang="fr-FR" b="1" u="sng" dirty="0" smtClean="0">
                <a:solidFill>
                  <a:schemeClr val="accent2"/>
                </a:solidFill>
              </a:rPr>
              <a:t>Les lactations longues « choisies » </a:t>
            </a:r>
            <a:r>
              <a:rPr lang="fr-FR" dirty="0" smtClean="0"/>
              <a:t>qui correspondent à des animaux non remis à la reproduction</a:t>
            </a:r>
          </a:p>
          <a:p>
            <a:pPr marL="0" indent="0">
              <a:buNone/>
            </a:pPr>
            <a:r>
              <a:rPr lang="fr-FR" dirty="0" smtClean="0">
                <a:sym typeface="Wingdings" panose="05000000000000000000" pitchFamily="2" charset="2"/>
              </a:rPr>
              <a:t>	  recalage des mises bas pour les primipares avec une 1</a:t>
            </a:r>
            <a:r>
              <a:rPr lang="fr-FR" baseline="30000" dirty="0" smtClean="0">
                <a:sym typeface="Wingdings" panose="05000000000000000000" pitchFamily="2" charset="2"/>
              </a:rPr>
              <a:t>ère</a:t>
            </a:r>
            <a:r>
              <a:rPr lang="fr-FR" dirty="0" smtClean="0">
                <a:sym typeface="Wingdings" panose="05000000000000000000" pitchFamily="2" charset="2"/>
              </a:rPr>
              <a:t> MB tardive</a:t>
            </a:r>
          </a:p>
          <a:p>
            <a:pPr marL="0" indent="0">
              <a:buNone/>
            </a:pPr>
            <a:r>
              <a:rPr lang="fr-FR" dirty="0" smtClean="0">
                <a:sym typeface="Wingdings" panose="05000000000000000000" pitchFamily="2" charset="2"/>
              </a:rPr>
              <a:t>	 outil d’ajustement pour la production laitière</a:t>
            </a:r>
            <a:endParaRPr lang="fr-FR" dirty="0" smtClean="0"/>
          </a:p>
          <a:p>
            <a:pPr marL="0" indent="0">
              <a:buNone/>
            </a:pPr>
            <a:endParaRPr lang="fr-FR" dirty="0" smtClean="0"/>
          </a:p>
          <a:p>
            <a:pPr marL="0" indent="0">
              <a:buNone/>
            </a:pPr>
            <a:endParaRPr lang="fr-FR" dirty="0"/>
          </a:p>
        </p:txBody>
      </p:sp>
      <p:sp>
        <p:nvSpPr>
          <p:cNvPr id="4" name="Espace réservé du numéro de diapositive 3"/>
          <p:cNvSpPr>
            <a:spLocks noGrp="1"/>
          </p:cNvSpPr>
          <p:nvPr>
            <p:ph type="sldNum" sz="quarter" idx="4"/>
          </p:nvPr>
        </p:nvSpPr>
        <p:spPr/>
        <p:txBody>
          <a:bodyPr/>
          <a:lstStyle/>
          <a:p>
            <a:fld id="{4CC206BE-B3A7-45B7-9CF8-44A8A2D06B18}" type="slidenum">
              <a:rPr lang="fr-FR" smtClean="0"/>
              <a:pPr/>
              <a:t>5</a:t>
            </a:fld>
            <a:endParaRPr lang="fr-FR"/>
          </a:p>
        </p:txBody>
      </p:sp>
    </p:spTree>
    <p:extLst>
      <p:ext uri="{BB962C8B-B14F-4D97-AF65-F5344CB8AC3E}">
        <p14:creationId xmlns:p14="http://schemas.microsoft.com/office/powerpoint/2010/main" val="17360151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26489"/>
            <a:ext cx="10515599" cy="1077308"/>
          </a:xfrm>
        </p:spPr>
        <p:txBody>
          <a:bodyPr>
            <a:normAutofit fontScale="90000"/>
          </a:bodyPr>
          <a:lstStyle/>
          <a:p>
            <a:r>
              <a:rPr lang="fr-FR" dirty="0" smtClean="0"/>
              <a:t>CARACTÉRISTIQUES DES LACTATIONS</a:t>
            </a:r>
            <a:br>
              <a:rPr lang="fr-FR" dirty="0" smtClean="0"/>
            </a:br>
            <a:r>
              <a:rPr lang="fr-FR" dirty="0" smtClean="0"/>
              <a:t>LONGUES </a:t>
            </a:r>
            <a:r>
              <a:rPr lang="fr-FR" dirty="0" smtClean="0">
                <a:solidFill>
                  <a:schemeClr val="accent6"/>
                </a:solidFill>
              </a:rPr>
              <a:t>SAPERFEL</a:t>
            </a:r>
            <a:endParaRPr lang="fr-FR" dirty="0">
              <a:solidFill>
                <a:schemeClr val="accent6"/>
              </a:solidFill>
            </a:endParaRPr>
          </a:p>
        </p:txBody>
      </p:sp>
      <p:sp>
        <p:nvSpPr>
          <p:cNvPr id="8" name="Espace réservé du numéro de diapositive 7"/>
          <p:cNvSpPr>
            <a:spLocks noGrp="1"/>
          </p:cNvSpPr>
          <p:nvPr>
            <p:ph type="sldNum" sz="quarter" idx="4"/>
          </p:nvPr>
        </p:nvSpPr>
        <p:spPr/>
        <p:txBody>
          <a:bodyPr/>
          <a:lstStyle/>
          <a:p>
            <a:fld id="{4CC206BE-B3A7-45B7-9CF8-44A8A2D06B18}" type="slidenum">
              <a:rPr lang="fr-FR" smtClean="0"/>
              <a:pPr/>
              <a:t>6</a:t>
            </a:fld>
            <a:endParaRPr lang="fr-FR"/>
          </a:p>
        </p:txBody>
      </p:sp>
      <p:pic>
        <p:nvPicPr>
          <p:cNvPr id="9" name="table"/>
          <p:cNvPicPr>
            <a:picLocks noChangeAspect="1"/>
          </p:cNvPicPr>
          <p:nvPr/>
        </p:nvPicPr>
        <p:blipFill>
          <a:blip r:embed="rId3"/>
          <a:stretch>
            <a:fillRect/>
          </a:stretch>
        </p:blipFill>
        <p:spPr>
          <a:xfrm>
            <a:off x="2142280" y="2119509"/>
            <a:ext cx="8452785" cy="4516422"/>
          </a:xfrm>
          <a:prstGeom prst="rect">
            <a:avLst/>
          </a:prstGeom>
        </p:spPr>
      </p:pic>
      <p:sp>
        <p:nvSpPr>
          <p:cNvPr id="10" name="Rectangle 9"/>
          <p:cNvSpPr/>
          <p:nvPr/>
        </p:nvSpPr>
        <p:spPr>
          <a:xfrm>
            <a:off x="2254983" y="1415534"/>
            <a:ext cx="8995732" cy="646331"/>
          </a:xfrm>
          <a:prstGeom prst="rect">
            <a:avLst/>
          </a:prstGeom>
        </p:spPr>
        <p:txBody>
          <a:bodyPr wrap="none">
            <a:spAutoFit/>
          </a:bodyPr>
          <a:lstStyle/>
          <a:p>
            <a:r>
              <a:rPr lang="fr-FR" sz="3600" dirty="0"/>
              <a:t>En 2019 en Deux-Sèvres : 18% de chèvres en LL</a:t>
            </a:r>
          </a:p>
        </p:txBody>
      </p:sp>
      <p:pic>
        <p:nvPicPr>
          <p:cNvPr id="6" name="Picture 3" descr="C:\Users\remi.CL79\Documents\Rémi\OUTILS PRATIQUES\LOGO\Logo_SAPERFEL_201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366" y="5791200"/>
            <a:ext cx="1221287" cy="881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585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5512526"/>
            <a:ext cx="1972490" cy="13454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838200" y="326489"/>
            <a:ext cx="10515599" cy="1077308"/>
          </a:xfrm>
        </p:spPr>
        <p:txBody>
          <a:bodyPr>
            <a:normAutofit fontScale="90000"/>
          </a:bodyPr>
          <a:lstStyle/>
          <a:p>
            <a:r>
              <a:rPr lang="fr-FR" dirty="0" smtClean="0"/>
              <a:t>CARACTÉRISTIQUES DES LACTATIONS</a:t>
            </a:r>
            <a:br>
              <a:rPr lang="fr-FR" dirty="0" smtClean="0"/>
            </a:br>
            <a:r>
              <a:rPr lang="fr-FR" dirty="0" smtClean="0"/>
              <a:t>LONGUES </a:t>
            </a:r>
            <a:r>
              <a:rPr lang="fr-FR" dirty="0" smtClean="0">
                <a:solidFill>
                  <a:schemeClr val="accent6"/>
                </a:solidFill>
              </a:rPr>
              <a:t>SEENOVIA </a:t>
            </a:r>
            <a:endParaRPr lang="fr-FR" dirty="0">
              <a:solidFill>
                <a:schemeClr val="accent6"/>
              </a:solidFill>
            </a:endParaRPr>
          </a:p>
        </p:txBody>
      </p:sp>
      <p:sp>
        <p:nvSpPr>
          <p:cNvPr id="8" name="Espace réservé du numéro de diapositive 7"/>
          <p:cNvSpPr>
            <a:spLocks noGrp="1"/>
          </p:cNvSpPr>
          <p:nvPr>
            <p:ph type="sldNum" sz="quarter" idx="4"/>
          </p:nvPr>
        </p:nvSpPr>
        <p:spPr/>
        <p:txBody>
          <a:bodyPr/>
          <a:lstStyle/>
          <a:p>
            <a:fld id="{4CC206BE-B3A7-45B7-9CF8-44A8A2D06B18}" type="slidenum">
              <a:rPr lang="fr-FR" smtClean="0"/>
              <a:pPr/>
              <a:t>7</a:t>
            </a:fld>
            <a:endParaRPr lang="fr-FR"/>
          </a:p>
        </p:txBody>
      </p:sp>
      <p:sp>
        <p:nvSpPr>
          <p:cNvPr id="10" name="Rectangle 9"/>
          <p:cNvSpPr/>
          <p:nvPr/>
        </p:nvSpPr>
        <p:spPr>
          <a:xfrm>
            <a:off x="2254983" y="1415534"/>
            <a:ext cx="7226337" cy="646331"/>
          </a:xfrm>
          <a:prstGeom prst="rect">
            <a:avLst/>
          </a:prstGeom>
        </p:spPr>
        <p:txBody>
          <a:bodyPr wrap="none">
            <a:spAutoFit/>
          </a:bodyPr>
          <a:lstStyle/>
          <a:p>
            <a:r>
              <a:rPr lang="fr-FR" sz="3600" dirty="0"/>
              <a:t>En </a:t>
            </a:r>
            <a:r>
              <a:rPr lang="fr-FR" sz="3600" dirty="0" smtClean="0"/>
              <a:t>2019/2020  </a:t>
            </a:r>
            <a:r>
              <a:rPr lang="fr-FR" sz="3600" dirty="0"/>
              <a:t>: </a:t>
            </a:r>
            <a:r>
              <a:rPr lang="fr-FR" sz="3600" dirty="0" smtClean="0"/>
              <a:t>19% </a:t>
            </a:r>
            <a:r>
              <a:rPr lang="fr-FR" sz="3600" dirty="0"/>
              <a:t>de chèvres en LL</a:t>
            </a:r>
          </a:p>
        </p:txBody>
      </p:sp>
      <p:pic>
        <p:nvPicPr>
          <p:cNvPr id="1026" name="Image 3"/>
          <p:cNvPicPr>
            <a:picLocks noChangeAspect="1" noChangeArrowheads="1"/>
          </p:cNvPicPr>
          <p:nvPr/>
        </p:nvPicPr>
        <p:blipFill>
          <a:blip r:embed="rId3">
            <a:extLst>
              <a:ext uri="{28A0092B-C50C-407E-A947-70E740481C1C}">
                <a14:useLocalDpi xmlns:a14="http://schemas.microsoft.com/office/drawing/2010/main" val="0"/>
              </a:ext>
            </a:extLst>
          </a:blip>
          <a:srcRect l="4791" r="6572"/>
          <a:stretch>
            <a:fillRect/>
          </a:stretch>
        </p:blipFill>
        <p:spPr bwMode="auto">
          <a:xfrm>
            <a:off x="200705" y="5567271"/>
            <a:ext cx="1666875" cy="11731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au 3"/>
          <p:cNvGraphicFramePr>
            <a:graphicFrameLocks noGrp="1"/>
          </p:cNvGraphicFramePr>
          <p:nvPr>
            <p:extLst>
              <p:ext uri="{D42A27DB-BD31-4B8C-83A1-F6EECF244321}">
                <p14:modId xmlns:p14="http://schemas.microsoft.com/office/powerpoint/2010/main" val="3500148170"/>
              </p:ext>
            </p:extLst>
          </p:nvPr>
        </p:nvGraphicFramePr>
        <p:xfrm>
          <a:off x="2155372" y="2116181"/>
          <a:ext cx="8699864" cy="4611189"/>
        </p:xfrm>
        <a:graphic>
          <a:graphicData uri="http://schemas.openxmlformats.org/drawingml/2006/table">
            <a:tbl>
              <a:tblPr>
                <a:tableStyleId>{5C22544A-7EE6-4342-B048-85BDC9FD1C3A}</a:tableStyleId>
              </a:tblPr>
              <a:tblGrid>
                <a:gridCol w="2712749"/>
                <a:gridCol w="1995705"/>
                <a:gridCol w="1995705"/>
                <a:gridCol w="1995705"/>
              </a:tblGrid>
              <a:tr h="419199">
                <a:tc>
                  <a:txBody>
                    <a:bodyPr/>
                    <a:lstStyle/>
                    <a:p>
                      <a:pPr algn="ctr" fontAlgn="ctr"/>
                      <a:r>
                        <a:rPr lang="fr-FR" sz="1800" u="none" strike="noStrike" dirty="0">
                          <a:effectLst/>
                        </a:rPr>
                        <a:t> </a:t>
                      </a:r>
                      <a:endParaRPr lang="fr-FR" sz="1800" b="0" i="0" u="none" strike="noStrike" dirty="0">
                        <a:solidFill>
                          <a:srgbClr val="000000"/>
                        </a:solidFill>
                        <a:effectLst/>
                        <a:latin typeface="Calibri" panose="020F0502020204030204" pitchFamily="34" charset="0"/>
                      </a:endParaRPr>
                    </a:p>
                  </a:txBody>
                  <a:tcPr marL="7620" marR="7620" marT="7620" marB="0" anchor="ctr">
                    <a:solidFill>
                      <a:srgbClr val="00B050"/>
                    </a:solidFill>
                  </a:tcPr>
                </a:tc>
                <a:tc>
                  <a:txBody>
                    <a:bodyPr/>
                    <a:lstStyle/>
                    <a:p>
                      <a:pPr algn="ctr" fontAlgn="ctr"/>
                      <a:r>
                        <a:rPr lang="fr-FR" sz="1800" b="1" u="none" strike="noStrike" dirty="0">
                          <a:effectLst/>
                        </a:rPr>
                        <a:t>Moins de 5 % de LL</a:t>
                      </a:r>
                      <a:endParaRPr lang="fr-FR" sz="1800" b="1" i="0" u="none" strike="noStrike" dirty="0">
                        <a:solidFill>
                          <a:srgbClr val="000000"/>
                        </a:solidFill>
                        <a:effectLst/>
                        <a:latin typeface="Calibri" panose="020F0502020204030204" pitchFamily="34" charset="0"/>
                      </a:endParaRPr>
                    </a:p>
                  </a:txBody>
                  <a:tcPr marL="7620" marR="7620" marT="7620" marB="0" anchor="ctr">
                    <a:solidFill>
                      <a:srgbClr val="00B050"/>
                    </a:solidFill>
                  </a:tcPr>
                </a:tc>
                <a:tc>
                  <a:txBody>
                    <a:bodyPr/>
                    <a:lstStyle/>
                    <a:p>
                      <a:pPr algn="ctr" fontAlgn="ctr"/>
                      <a:r>
                        <a:rPr lang="fr-FR" sz="1800" b="1" u="none" strike="noStrike" dirty="0">
                          <a:effectLst/>
                        </a:rPr>
                        <a:t>SEENOVIA</a:t>
                      </a:r>
                      <a:endParaRPr lang="fr-FR" sz="1800" b="1" i="0" u="none" strike="noStrike" dirty="0">
                        <a:solidFill>
                          <a:srgbClr val="000000"/>
                        </a:solidFill>
                        <a:effectLst/>
                        <a:latin typeface="Calibri" panose="020F0502020204030204" pitchFamily="34" charset="0"/>
                      </a:endParaRPr>
                    </a:p>
                  </a:txBody>
                  <a:tcPr marL="7620" marR="7620" marT="7620" marB="0" anchor="ctr">
                    <a:solidFill>
                      <a:srgbClr val="00B050"/>
                    </a:solidFill>
                  </a:tcPr>
                </a:tc>
                <a:tc>
                  <a:txBody>
                    <a:bodyPr/>
                    <a:lstStyle/>
                    <a:p>
                      <a:pPr algn="ctr" fontAlgn="ctr"/>
                      <a:r>
                        <a:rPr lang="fr-FR" sz="1800" b="1" u="none" strike="noStrike" dirty="0">
                          <a:effectLst/>
                        </a:rPr>
                        <a:t>Plus de30 % de LL</a:t>
                      </a:r>
                      <a:endParaRPr lang="fr-FR" sz="1800" b="1" i="0" u="none" strike="noStrike" dirty="0">
                        <a:solidFill>
                          <a:srgbClr val="000000"/>
                        </a:solidFill>
                        <a:effectLst/>
                        <a:latin typeface="Calibri" panose="020F0502020204030204" pitchFamily="34" charset="0"/>
                      </a:endParaRPr>
                    </a:p>
                  </a:txBody>
                  <a:tcPr marL="7620" marR="7620" marT="7620" marB="0" anchor="ctr">
                    <a:solidFill>
                      <a:srgbClr val="00B050"/>
                    </a:solidFill>
                  </a:tcPr>
                </a:tc>
              </a:tr>
              <a:tr h="419199">
                <a:tc>
                  <a:txBody>
                    <a:bodyPr/>
                    <a:lstStyle/>
                    <a:p>
                      <a:pPr algn="ctr" fontAlgn="ctr"/>
                      <a:r>
                        <a:rPr lang="fr-FR" sz="1800" b="1" u="none" strike="noStrike" dirty="0">
                          <a:effectLst/>
                        </a:rPr>
                        <a:t>Nombre de troupeaux</a:t>
                      </a:r>
                      <a:endParaRPr lang="fr-FR" sz="1800" b="1"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ctr"/>
                      <a:r>
                        <a:rPr lang="fr-FR" sz="2000" u="none" strike="noStrike" dirty="0">
                          <a:effectLst/>
                        </a:rPr>
                        <a:t>57</a:t>
                      </a:r>
                      <a:endParaRPr lang="fr-FR" sz="2000" b="0"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ctr"/>
                      <a:r>
                        <a:rPr lang="fr-FR" sz="2000" u="none" strike="noStrike" dirty="0">
                          <a:effectLst/>
                        </a:rPr>
                        <a:t>198</a:t>
                      </a:r>
                      <a:endParaRPr lang="fr-FR" sz="2000" b="0" i="0" u="none" strike="noStrike" dirty="0">
                        <a:solidFill>
                          <a:srgbClr val="000000"/>
                        </a:solidFill>
                        <a:effectLst/>
                        <a:latin typeface="Calibri" panose="020F0502020204030204" pitchFamily="34" charset="0"/>
                      </a:endParaRPr>
                    </a:p>
                  </a:txBody>
                  <a:tcPr marL="7620" marR="7620" marT="7620" marB="0" anchor="ctr">
                    <a:solidFill>
                      <a:srgbClr val="00FF00"/>
                    </a:solidFill>
                  </a:tcPr>
                </a:tc>
                <a:tc>
                  <a:txBody>
                    <a:bodyPr/>
                    <a:lstStyle/>
                    <a:p>
                      <a:pPr algn="ctr" fontAlgn="ctr"/>
                      <a:r>
                        <a:rPr lang="fr-FR" sz="2000" u="none" strike="noStrike" dirty="0">
                          <a:effectLst/>
                        </a:rPr>
                        <a:t>43</a:t>
                      </a:r>
                      <a:endParaRPr lang="fr-FR" sz="2000" b="0"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r>
              <a:tr h="419199">
                <a:tc>
                  <a:txBody>
                    <a:bodyPr/>
                    <a:lstStyle/>
                    <a:p>
                      <a:pPr algn="ctr" fontAlgn="ctr"/>
                      <a:r>
                        <a:rPr lang="fr-FR" sz="1800" b="1" u="none" strike="noStrike" dirty="0">
                          <a:effectLst/>
                        </a:rPr>
                        <a:t>Effectif moyen </a:t>
                      </a:r>
                      <a:endParaRPr lang="fr-FR" sz="1800" b="1" i="0" u="none" strike="noStrike" dirty="0">
                        <a:solidFill>
                          <a:srgbClr val="000000"/>
                        </a:solidFill>
                        <a:effectLst/>
                        <a:latin typeface="Calibri" panose="020F0502020204030204" pitchFamily="34" charset="0"/>
                      </a:endParaRPr>
                    </a:p>
                  </a:txBody>
                  <a:tcPr marL="7620" marR="7620" marT="7620" marB="0" anchor="ctr">
                    <a:solidFill>
                      <a:srgbClr val="92D050"/>
                    </a:solidFill>
                  </a:tcPr>
                </a:tc>
                <a:tc>
                  <a:txBody>
                    <a:bodyPr/>
                    <a:lstStyle/>
                    <a:p>
                      <a:pPr algn="ctr" fontAlgn="ctr"/>
                      <a:r>
                        <a:rPr lang="fr-FR" sz="2000" u="none" strike="noStrike" dirty="0">
                          <a:effectLst/>
                        </a:rPr>
                        <a:t>218</a:t>
                      </a:r>
                      <a:endParaRPr lang="fr-FR" sz="2000" b="0" i="0" u="none" strike="noStrike" dirty="0">
                        <a:solidFill>
                          <a:srgbClr val="000000"/>
                        </a:solidFill>
                        <a:effectLst/>
                        <a:latin typeface="Calibri" panose="020F0502020204030204" pitchFamily="34" charset="0"/>
                      </a:endParaRPr>
                    </a:p>
                  </a:txBody>
                  <a:tcPr marL="7620" marR="7620" marT="7620" marB="0" anchor="ctr">
                    <a:solidFill>
                      <a:srgbClr val="92D050"/>
                    </a:solidFill>
                  </a:tcPr>
                </a:tc>
                <a:tc>
                  <a:txBody>
                    <a:bodyPr/>
                    <a:lstStyle/>
                    <a:p>
                      <a:pPr algn="ctr" fontAlgn="ctr"/>
                      <a:r>
                        <a:rPr lang="fr-FR" sz="2000" u="none" strike="noStrike" dirty="0">
                          <a:effectLst/>
                        </a:rPr>
                        <a:t>325</a:t>
                      </a:r>
                      <a:endParaRPr lang="fr-FR" sz="2000" b="0" i="0" u="none" strike="noStrike" dirty="0">
                        <a:solidFill>
                          <a:srgbClr val="000000"/>
                        </a:solidFill>
                        <a:effectLst/>
                        <a:latin typeface="Calibri" panose="020F0502020204030204" pitchFamily="34" charset="0"/>
                      </a:endParaRPr>
                    </a:p>
                  </a:txBody>
                  <a:tcPr marL="7620" marR="7620" marT="7620" marB="0" anchor="ctr">
                    <a:solidFill>
                      <a:srgbClr val="00FF00"/>
                    </a:solidFill>
                  </a:tcPr>
                </a:tc>
                <a:tc>
                  <a:txBody>
                    <a:bodyPr/>
                    <a:lstStyle/>
                    <a:p>
                      <a:pPr algn="ctr" fontAlgn="ctr"/>
                      <a:r>
                        <a:rPr lang="fr-FR" sz="2000" u="none" strike="noStrike" dirty="0">
                          <a:effectLst/>
                        </a:rPr>
                        <a:t>377</a:t>
                      </a:r>
                      <a:endParaRPr lang="fr-FR" sz="2000" b="0" i="0" u="none" strike="noStrike" dirty="0">
                        <a:solidFill>
                          <a:srgbClr val="000000"/>
                        </a:solidFill>
                        <a:effectLst/>
                        <a:latin typeface="Calibri" panose="020F0502020204030204" pitchFamily="34" charset="0"/>
                      </a:endParaRPr>
                    </a:p>
                  </a:txBody>
                  <a:tcPr marL="7620" marR="7620" marT="7620" marB="0" anchor="ctr">
                    <a:solidFill>
                      <a:srgbClr val="92D050"/>
                    </a:solidFill>
                  </a:tcPr>
                </a:tc>
              </a:tr>
              <a:tr h="419199">
                <a:tc>
                  <a:txBody>
                    <a:bodyPr/>
                    <a:lstStyle/>
                    <a:p>
                      <a:pPr algn="ctr" fontAlgn="ctr"/>
                      <a:r>
                        <a:rPr lang="fr-FR" sz="1800" b="1" u="none" strike="noStrike" dirty="0">
                          <a:effectLst/>
                        </a:rPr>
                        <a:t>Age moyen</a:t>
                      </a:r>
                      <a:endParaRPr lang="fr-FR" sz="1800" b="1"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ctr"/>
                      <a:r>
                        <a:rPr lang="fr-FR" sz="2000" u="none" strike="noStrike" dirty="0">
                          <a:effectLst/>
                        </a:rPr>
                        <a:t>3,4</a:t>
                      </a:r>
                      <a:endParaRPr lang="fr-FR" sz="2000" b="0"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ctr"/>
                      <a:r>
                        <a:rPr lang="fr-FR" sz="2000" u="none" strike="noStrike" dirty="0">
                          <a:effectLst/>
                        </a:rPr>
                        <a:t>3,3</a:t>
                      </a:r>
                      <a:endParaRPr lang="fr-FR" sz="2000" b="0" i="0" u="none" strike="noStrike" dirty="0">
                        <a:solidFill>
                          <a:srgbClr val="000000"/>
                        </a:solidFill>
                        <a:effectLst/>
                        <a:latin typeface="Calibri" panose="020F0502020204030204" pitchFamily="34" charset="0"/>
                      </a:endParaRPr>
                    </a:p>
                  </a:txBody>
                  <a:tcPr marL="7620" marR="7620" marT="7620" marB="0" anchor="ctr">
                    <a:solidFill>
                      <a:srgbClr val="00FF00"/>
                    </a:solidFill>
                  </a:tcPr>
                </a:tc>
                <a:tc>
                  <a:txBody>
                    <a:bodyPr/>
                    <a:lstStyle/>
                    <a:p>
                      <a:pPr algn="ctr" fontAlgn="ctr"/>
                      <a:r>
                        <a:rPr lang="fr-FR" sz="2000" u="none" strike="noStrike" dirty="0">
                          <a:effectLst/>
                        </a:rPr>
                        <a:t>3,3</a:t>
                      </a:r>
                      <a:endParaRPr lang="fr-FR" sz="2000" b="0"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r>
              <a:tr h="419199">
                <a:tc>
                  <a:txBody>
                    <a:bodyPr/>
                    <a:lstStyle/>
                    <a:p>
                      <a:pPr algn="ctr" fontAlgn="ctr"/>
                      <a:r>
                        <a:rPr lang="fr-FR" sz="1800" b="1" u="none" strike="noStrike" dirty="0">
                          <a:effectLst/>
                        </a:rPr>
                        <a:t>% de renouvellement</a:t>
                      </a:r>
                      <a:endParaRPr lang="fr-FR" sz="1800" b="1" i="0" u="none" strike="noStrike" dirty="0">
                        <a:solidFill>
                          <a:srgbClr val="000000"/>
                        </a:solidFill>
                        <a:effectLst/>
                        <a:latin typeface="Calibri" panose="020F0502020204030204" pitchFamily="34" charset="0"/>
                      </a:endParaRPr>
                    </a:p>
                  </a:txBody>
                  <a:tcPr marL="7620" marR="7620" marT="7620" marB="0" anchor="ctr">
                    <a:solidFill>
                      <a:srgbClr val="92D050"/>
                    </a:solidFill>
                  </a:tcPr>
                </a:tc>
                <a:tc>
                  <a:txBody>
                    <a:bodyPr/>
                    <a:lstStyle/>
                    <a:p>
                      <a:pPr algn="ctr" fontAlgn="ctr"/>
                      <a:r>
                        <a:rPr lang="fr-FR" sz="2000" u="none" strike="noStrike">
                          <a:effectLst/>
                        </a:rPr>
                        <a:t>32,1</a:t>
                      </a:r>
                      <a:endParaRPr lang="fr-FR" sz="2000" b="0" i="0" u="none" strike="noStrike">
                        <a:solidFill>
                          <a:srgbClr val="000000"/>
                        </a:solidFill>
                        <a:effectLst/>
                        <a:latin typeface="Calibri" panose="020F0502020204030204" pitchFamily="34" charset="0"/>
                      </a:endParaRPr>
                    </a:p>
                  </a:txBody>
                  <a:tcPr marL="7620" marR="7620" marT="7620" marB="0" anchor="ctr">
                    <a:solidFill>
                      <a:srgbClr val="92D050"/>
                    </a:solidFill>
                  </a:tcPr>
                </a:tc>
                <a:tc>
                  <a:txBody>
                    <a:bodyPr/>
                    <a:lstStyle/>
                    <a:p>
                      <a:pPr algn="ctr" fontAlgn="ctr"/>
                      <a:r>
                        <a:rPr lang="fr-FR" sz="2000" u="none" strike="noStrike" dirty="0">
                          <a:effectLst/>
                        </a:rPr>
                        <a:t>30,3</a:t>
                      </a:r>
                      <a:endParaRPr lang="fr-FR" sz="2000" b="0" i="0" u="none" strike="noStrike" dirty="0">
                        <a:solidFill>
                          <a:srgbClr val="000000"/>
                        </a:solidFill>
                        <a:effectLst/>
                        <a:latin typeface="Calibri" panose="020F0502020204030204" pitchFamily="34" charset="0"/>
                      </a:endParaRPr>
                    </a:p>
                  </a:txBody>
                  <a:tcPr marL="7620" marR="7620" marT="7620" marB="0" anchor="ctr">
                    <a:solidFill>
                      <a:srgbClr val="00FF00"/>
                    </a:solidFill>
                  </a:tcPr>
                </a:tc>
                <a:tc>
                  <a:txBody>
                    <a:bodyPr/>
                    <a:lstStyle/>
                    <a:p>
                      <a:pPr algn="ctr" fontAlgn="ctr"/>
                      <a:r>
                        <a:rPr lang="fr-FR" sz="2000" u="none" strike="noStrike" dirty="0">
                          <a:effectLst/>
                        </a:rPr>
                        <a:t>28</a:t>
                      </a:r>
                      <a:endParaRPr lang="fr-FR" sz="2000" b="0" i="0" u="none" strike="noStrike" dirty="0">
                        <a:solidFill>
                          <a:srgbClr val="000000"/>
                        </a:solidFill>
                        <a:effectLst/>
                        <a:latin typeface="Calibri" panose="020F0502020204030204" pitchFamily="34" charset="0"/>
                      </a:endParaRPr>
                    </a:p>
                  </a:txBody>
                  <a:tcPr marL="7620" marR="7620" marT="7620" marB="0" anchor="ctr">
                    <a:solidFill>
                      <a:srgbClr val="92D050"/>
                    </a:solidFill>
                  </a:tcPr>
                </a:tc>
              </a:tr>
              <a:tr h="419199">
                <a:tc>
                  <a:txBody>
                    <a:bodyPr/>
                    <a:lstStyle/>
                    <a:p>
                      <a:pPr algn="ctr" fontAlgn="ctr"/>
                      <a:r>
                        <a:rPr lang="fr-FR" sz="1800" b="1" u="none" strike="noStrike" dirty="0">
                          <a:effectLst/>
                        </a:rPr>
                        <a:t>% de jours sans production</a:t>
                      </a:r>
                      <a:endParaRPr lang="fr-FR" sz="1800" b="1"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ctr"/>
                      <a:r>
                        <a:rPr lang="fr-FR" sz="2000" u="none" strike="noStrike" dirty="0">
                          <a:effectLst/>
                        </a:rPr>
                        <a:t>21,7</a:t>
                      </a:r>
                      <a:endParaRPr lang="fr-FR" sz="2000" b="0"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ctr"/>
                      <a:r>
                        <a:rPr lang="fr-FR" sz="2000" u="none" strike="noStrike" dirty="0">
                          <a:effectLst/>
                        </a:rPr>
                        <a:t>16,4</a:t>
                      </a:r>
                      <a:endParaRPr lang="fr-FR" sz="2000" b="0" i="0" u="none" strike="noStrike" dirty="0">
                        <a:solidFill>
                          <a:srgbClr val="000000"/>
                        </a:solidFill>
                        <a:effectLst/>
                        <a:latin typeface="Calibri" panose="020F0502020204030204" pitchFamily="34" charset="0"/>
                      </a:endParaRPr>
                    </a:p>
                  </a:txBody>
                  <a:tcPr marL="7620" marR="7620" marT="7620" marB="0" anchor="ctr">
                    <a:solidFill>
                      <a:srgbClr val="00FF00"/>
                    </a:solidFill>
                  </a:tcPr>
                </a:tc>
                <a:tc>
                  <a:txBody>
                    <a:bodyPr/>
                    <a:lstStyle/>
                    <a:p>
                      <a:pPr algn="ctr" fontAlgn="ctr"/>
                      <a:r>
                        <a:rPr lang="fr-FR" sz="2000" u="none" strike="noStrike" dirty="0">
                          <a:effectLst/>
                        </a:rPr>
                        <a:t>9,6</a:t>
                      </a:r>
                      <a:endParaRPr lang="fr-FR" sz="2000" b="0"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r>
              <a:tr h="419199">
                <a:tc>
                  <a:txBody>
                    <a:bodyPr/>
                    <a:lstStyle/>
                    <a:p>
                      <a:pPr algn="ctr" fontAlgn="ctr"/>
                      <a:r>
                        <a:rPr lang="fr-FR" sz="1800" b="1" u="none" strike="noStrike" dirty="0">
                          <a:effectLst/>
                        </a:rPr>
                        <a:t>Lait par chèvre (kg)</a:t>
                      </a:r>
                      <a:endParaRPr lang="fr-FR" sz="1800" b="1" i="0" u="none" strike="noStrike" dirty="0">
                        <a:solidFill>
                          <a:srgbClr val="000000"/>
                        </a:solidFill>
                        <a:effectLst/>
                        <a:latin typeface="Calibri" panose="020F0502020204030204" pitchFamily="34" charset="0"/>
                      </a:endParaRPr>
                    </a:p>
                  </a:txBody>
                  <a:tcPr marL="7620" marR="7620" marT="7620" marB="0" anchor="ctr">
                    <a:solidFill>
                      <a:srgbClr val="92D050"/>
                    </a:solidFill>
                  </a:tcPr>
                </a:tc>
                <a:tc>
                  <a:txBody>
                    <a:bodyPr/>
                    <a:lstStyle/>
                    <a:p>
                      <a:pPr algn="ctr" fontAlgn="ctr"/>
                      <a:r>
                        <a:rPr lang="fr-FR" sz="2000" u="none" strike="noStrike" dirty="0">
                          <a:effectLst/>
                        </a:rPr>
                        <a:t>884</a:t>
                      </a:r>
                      <a:endParaRPr lang="fr-FR" sz="2000" b="0" i="0" u="none" strike="noStrike" dirty="0">
                        <a:solidFill>
                          <a:srgbClr val="000000"/>
                        </a:solidFill>
                        <a:effectLst/>
                        <a:latin typeface="Calibri" panose="020F0502020204030204" pitchFamily="34" charset="0"/>
                      </a:endParaRPr>
                    </a:p>
                  </a:txBody>
                  <a:tcPr marL="7620" marR="7620" marT="7620" marB="0" anchor="ctr">
                    <a:solidFill>
                      <a:srgbClr val="92D050"/>
                    </a:solidFill>
                  </a:tcPr>
                </a:tc>
                <a:tc>
                  <a:txBody>
                    <a:bodyPr/>
                    <a:lstStyle/>
                    <a:p>
                      <a:pPr algn="ctr" fontAlgn="ctr"/>
                      <a:r>
                        <a:rPr lang="fr-FR" sz="2000" u="none" strike="noStrike" dirty="0">
                          <a:effectLst/>
                        </a:rPr>
                        <a:t>966</a:t>
                      </a:r>
                      <a:endParaRPr lang="fr-FR" sz="2000" b="0" i="0" u="none" strike="noStrike" dirty="0">
                        <a:solidFill>
                          <a:srgbClr val="000000"/>
                        </a:solidFill>
                        <a:effectLst/>
                        <a:latin typeface="Calibri" panose="020F0502020204030204" pitchFamily="34" charset="0"/>
                      </a:endParaRPr>
                    </a:p>
                  </a:txBody>
                  <a:tcPr marL="7620" marR="7620" marT="7620" marB="0" anchor="ctr">
                    <a:solidFill>
                      <a:srgbClr val="00FF00"/>
                    </a:solidFill>
                  </a:tcPr>
                </a:tc>
                <a:tc>
                  <a:txBody>
                    <a:bodyPr/>
                    <a:lstStyle/>
                    <a:p>
                      <a:pPr algn="ctr" fontAlgn="ctr"/>
                      <a:r>
                        <a:rPr lang="fr-FR" sz="2000" u="none" strike="noStrike" dirty="0">
                          <a:effectLst/>
                        </a:rPr>
                        <a:t>1037</a:t>
                      </a:r>
                      <a:endParaRPr lang="fr-FR" sz="2000" b="0" i="0" u="none" strike="noStrike" dirty="0">
                        <a:solidFill>
                          <a:srgbClr val="000000"/>
                        </a:solidFill>
                        <a:effectLst/>
                        <a:latin typeface="Calibri" panose="020F0502020204030204" pitchFamily="34" charset="0"/>
                      </a:endParaRPr>
                    </a:p>
                  </a:txBody>
                  <a:tcPr marL="7620" marR="7620" marT="7620" marB="0" anchor="ctr">
                    <a:solidFill>
                      <a:srgbClr val="92D050"/>
                    </a:solidFill>
                  </a:tcPr>
                </a:tc>
              </a:tr>
              <a:tr h="419199">
                <a:tc>
                  <a:txBody>
                    <a:bodyPr/>
                    <a:lstStyle/>
                    <a:p>
                      <a:pPr algn="ctr" fontAlgn="ctr"/>
                      <a:r>
                        <a:rPr lang="fr-FR" sz="1800" b="1" u="none" strike="noStrike" dirty="0">
                          <a:effectLst/>
                        </a:rPr>
                        <a:t>TB (g/kg)</a:t>
                      </a:r>
                      <a:endParaRPr lang="fr-FR" sz="1800" b="1"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ctr"/>
                      <a:r>
                        <a:rPr lang="fr-FR" sz="2000" u="none" strike="noStrike" dirty="0">
                          <a:effectLst/>
                        </a:rPr>
                        <a:t>37,6</a:t>
                      </a:r>
                      <a:endParaRPr lang="fr-FR" sz="2000" b="0"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ctr"/>
                      <a:r>
                        <a:rPr lang="fr-FR" sz="2000" u="none" strike="noStrike" dirty="0">
                          <a:effectLst/>
                        </a:rPr>
                        <a:t>38,1</a:t>
                      </a:r>
                      <a:endParaRPr lang="fr-FR" sz="2000" b="0" i="0" u="none" strike="noStrike" dirty="0">
                        <a:solidFill>
                          <a:srgbClr val="000000"/>
                        </a:solidFill>
                        <a:effectLst/>
                        <a:latin typeface="Calibri" panose="020F0502020204030204" pitchFamily="34" charset="0"/>
                      </a:endParaRPr>
                    </a:p>
                  </a:txBody>
                  <a:tcPr marL="7620" marR="7620" marT="7620" marB="0" anchor="ctr">
                    <a:solidFill>
                      <a:srgbClr val="00FF00"/>
                    </a:solidFill>
                  </a:tcPr>
                </a:tc>
                <a:tc>
                  <a:txBody>
                    <a:bodyPr/>
                    <a:lstStyle/>
                    <a:p>
                      <a:pPr algn="ctr" fontAlgn="ctr"/>
                      <a:r>
                        <a:rPr lang="fr-FR" sz="2000" u="none" strike="noStrike" dirty="0">
                          <a:effectLst/>
                        </a:rPr>
                        <a:t>38,6</a:t>
                      </a:r>
                      <a:endParaRPr lang="fr-FR" sz="2000" b="0"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r>
              <a:tr h="419199">
                <a:tc>
                  <a:txBody>
                    <a:bodyPr/>
                    <a:lstStyle/>
                    <a:p>
                      <a:pPr algn="ctr" fontAlgn="ctr"/>
                      <a:r>
                        <a:rPr lang="fr-FR" sz="1800" b="1" u="none" strike="noStrike" dirty="0">
                          <a:effectLst/>
                        </a:rPr>
                        <a:t>TP (g/kg)</a:t>
                      </a:r>
                      <a:endParaRPr lang="fr-FR" sz="1800" b="1" i="0" u="none" strike="noStrike" dirty="0">
                        <a:solidFill>
                          <a:srgbClr val="000000"/>
                        </a:solidFill>
                        <a:effectLst/>
                        <a:latin typeface="Calibri" panose="020F0502020204030204" pitchFamily="34" charset="0"/>
                      </a:endParaRPr>
                    </a:p>
                  </a:txBody>
                  <a:tcPr marL="7620" marR="7620" marT="7620" marB="0" anchor="ctr">
                    <a:solidFill>
                      <a:srgbClr val="92D050"/>
                    </a:solidFill>
                  </a:tcPr>
                </a:tc>
                <a:tc>
                  <a:txBody>
                    <a:bodyPr/>
                    <a:lstStyle/>
                    <a:p>
                      <a:pPr algn="ctr" fontAlgn="ctr"/>
                      <a:r>
                        <a:rPr lang="fr-FR" sz="2000" u="none" strike="noStrike" dirty="0">
                          <a:effectLst/>
                        </a:rPr>
                        <a:t>32,7</a:t>
                      </a:r>
                      <a:endParaRPr lang="fr-FR" sz="2000" b="0" i="0" u="none" strike="noStrike" dirty="0">
                        <a:solidFill>
                          <a:srgbClr val="000000"/>
                        </a:solidFill>
                        <a:effectLst/>
                        <a:latin typeface="Calibri" panose="020F0502020204030204" pitchFamily="34" charset="0"/>
                      </a:endParaRPr>
                    </a:p>
                  </a:txBody>
                  <a:tcPr marL="7620" marR="7620" marT="7620" marB="0" anchor="ctr">
                    <a:solidFill>
                      <a:srgbClr val="92D050"/>
                    </a:solidFill>
                  </a:tcPr>
                </a:tc>
                <a:tc>
                  <a:txBody>
                    <a:bodyPr/>
                    <a:lstStyle/>
                    <a:p>
                      <a:pPr algn="ctr" fontAlgn="ctr"/>
                      <a:r>
                        <a:rPr lang="fr-FR" sz="2000" u="none" strike="noStrike" dirty="0">
                          <a:effectLst/>
                        </a:rPr>
                        <a:t>33,4</a:t>
                      </a:r>
                      <a:endParaRPr lang="fr-FR" sz="2000" b="0" i="0" u="none" strike="noStrike" dirty="0">
                        <a:solidFill>
                          <a:srgbClr val="000000"/>
                        </a:solidFill>
                        <a:effectLst/>
                        <a:latin typeface="Calibri" panose="020F0502020204030204" pitchFamily="34" charset="0"/>
                      </a:endParaRPr>
                    </a:p>
                  </a:txBody>
                  <a:tcPr marL="7620" marR="7620" marT="7620" marB="0" anchor="ctr">
                    <a:solidFill>
                      <a:srgbClr val="00FF00"/>
                    </a:solidFill>
                  </a:tcPr>
                </a:tc>
                <a:tc>
                  <a:txBody>
                    <a:bodyPr/>
                    <a:lstStyle/>
                    <a:p>
                      <a:pPr algn="ctr" fontAlgn="ctr"/>
                      <a:r>
                        <a:rPr lang="fr-FR" sz="2000" u="none" strike="noStrike" dirty="0">
                          <a:effectLst/>
                        </a:rPr>
                        <a:t>34</a:t>
                      </a:r>
                      <a:endParaRPr lang="fr-FR" sz="2000" b="0" i="0" u="none" strike="noStrike" dirty="0">
                        <a:solidFill>
                          <a:srgbClr val="000000"/>
                        </a:solidFill>
                        <a:effectLst/>
                        <a:latin typeface="Calibri" panose="020F0502020204030204" pitchFamily="34" charset="0"/>
                      </a:endParaRPr>
                    </a:p>
                  </a:txBody>
                  <a:tcPr marL="7620" marR="7620" marT="7620" marB="0" anchor="ctr">
                    <a:solidFill>
                      <a:srgbClr val="92D050"/>
                    </a:solidFill>
                  </a:tcPr>
                </a:tc>
              </a:tr>
              <a:tr h="419199">
                <a:tc>
                  <a:txBody>
                    <a:bodyPr/>
                    <a:lstStyle/>
                    <a:p>
                      <a:pPr algn="ctr" fontAlgn="ctr"/>
                      <a:r>
                        <a:rPr lang="fr-FR" sz="1800" b="1" u="none" strike="noStrike" dirty="0">
                          <a:effectLst/>
                        </a:rPr>
                        <a:t>MG + MP (kg/ </a:t>
                      </a:r>
                      <a:r>
                        <a:rPr lang="fr-FR" sz="1800" b="1" u="none" strike="noStrike" dirty="0" err="1">
                          <a:effectLst/>
                        </a:rPr>
                        <a:t>ch</a:t>
                      </a:r>
                      <a:r>
                        <a:rPr lang="fr-FR" sz="1800" b="1" u="none" strike="noStrike" dirty="0">
                          <a:effectLst/>
                        </a:rPr>
                        <a:t>)</a:t>
                      </a:r>
                      <a:endParaRPr lang="fr-FR" sz="1800" b="1"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ctr"/>
                      <a:r>
                        <a:rPr lang="fr-FR" sz="2000" u="none" strike="noStrike" dirty="0">
                          <a:effectLst/>
                        </a:rPr>
                        <a:t>62,4</a:t>
                      </a:r>
                      <a:endParaRPr lang="fr-FR" sz="2000" b="0"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c>
                  <a:txBody>
                    <a:bodyPr/>
                    <a:lstStyle/>
                    <a:p>
                      <a:pPr algn="ctr" fontAlgn="ctr"/>
                      <a:r>
                        <a:rPr lang="fr-FR" sz="2000" u="none" strike="noStrike" dirty="0">
                          <a:effectLst/>
                        </a:rPr>
                        <a:t>69,1</a:t>
                      </a:r>
                      <a:endParaRPr lang="fr-FR" sz="2000" b="0" i="0" u="none" strike="noStrike" dirty="0">
                        <a:solidFill>
                          <a:srgbClr val="000000"/>
                        </a:solidFill>
                        <a:effectLst/>
                        <a:latin typeface="Calibri" panose="020F0502020204030204" pitchFamily="34" charset="0"/>
                      </a:endParaRPr>
                    </a:p>
                  </a:txBody>
                  <a:tcPr marL="7620" marR="7620" marT="7620" marB="0" anchor="ctr">
                    <a:solidFill>
                      <a:srgbClr val="00FF00"/>
                    </a:solidFill>
                  </a:tcPr>
                </a:tc>
                <a:tc>
                  <a:txBody>
                    <a:bodyPr/>
                    <a:lstStyle/>
                    <a:p>
                      <a:pPr algn="ctr" fontAlgn="ctr"/>
                      <a:r>
                        <a:rPr lang="fr-FR" sz="2000" u="none" strike="noStrike" dirty="0">
                          <a:effectLst/>
                        </a:rPr>
                        <a:t>75,2</a:t>
                      </a:r>
                      <a:endParaRPr lang="fr-FR" sz="2000" b="0" i="0" u="none" strike="noStrike" dirty="0">
                        <a:solidFill>
                          <a:srgbClr val="000000"/>
                        </a:solidFill>
                        <a:effectLst/>
                        <a:latin typeface="Calibri" panose="020F0502020204030204" pitchFamily="34" charset="0"/>
                      </a:endParaRPr>
                    </a:p>
                  </a:txBody>
                  <a:tcPr marL="7620" marR="7620" marT="7620" marB="0" anchor="ctr">
                    <a:solidFill>
                      <a:schemeClr val="accent6">
                        <a:lumMod val="40000"/>
                        <a:lumOff val="60000"/>
                      </a:schemeClr>
                    </a:solidFill>
                  </a:tcPr>
                </a:tc>
              </a:tr>
              <a:tr h="419199">
                <a:tc>
                  <a:txBody>
                    <a:bodyPr/>
                    <a:lstStyle/>
                    <a:p>
                      <a:pPr algn="ctr" fontAlgn="ctr"/>
                      <a:r>
                        <a:rPr lang="fr-FR" sz="1800" b="1" u="none" strike="noStrike" dirty="0">
                          <a:effectLst/>
                        </a:rPr>
                        <a:t>% de chèvres G </a:t>
                      </a:r>
                      <a:endParaRPr lang="fr-FR" sz="1800" b="1" i="0" u="none" strike="noStrike" dirty="0">
                        <a:solidFill>
                          <a:srgbClr val="000000"/>
                        </a:solidFill>
                        <a:effectLst/>
                        <a:latin typeface="Calibri" panose="020F0502020204030204" pitchFamily="34" charset="0"/>
                      </a:endParaRPr>
                    </a:p>
                  </a:txBody>
                  <a:tcPr marL="7620" marR="7620" marT="7620" marB="0" anchor="ctr">
                    <a:solidFill>
                      <a:srgbClr val="92D050"/>
                    </a:solidFill>
                  </a:tcPr>
                </a:tc>
                <a:tc>
                  <a:txBody>
                    <a:bodyPr/>
                    <a:lstStyle/>
                    <a:p>
                      <a:pPr algn="ctr" fontAlgn="ctr"/>
                      <a:r>
                        <a:rPr lang="fr-FR" sz="2000" u="none" strike="noStrike" dirty="0">
                          <a:effectLst/>
                        </a:rPr>
                        <a:t>16</a:t>
                      </a:r>
                      <a:endParaRPr lang="fr-FR" sz="2000" b="0" i="0" u="none" strike="noStrike" dirty="0">
                        <a:solidFill>
                          <a:srgbClr val="000000"/>
                        </a:solidFill>
                        <a:effectLst/>
                        <a:latin typeface="Calibri" panose="020F0502020204030204" pitchFamily="34" charset="0"/>
                      </a:endParaRPr>
                    </a:p>
                  </a:txBody>
                  <a:tcPr marL="7620" marR="7620" marT="7620" marB="0" anchor="ctr">
                    <a:solidFill>
                      <a:srgbClr val="92D050"/>
                    </a:solidFill>
                  </a:tcPr>
                </a:tc>
                <a:tc>
                  <a:txBody>
                    <a:bodyPr/>
                    <a:lstStyle/>
                    <a:p>
                      <a:pPr algn="ctr" fontAlgn="ctr"/>
                      <a:r>
                        <a:rPr lang="fr-FR" sz="2000" u="none" strike="noStrike" dirty="0">
                          <a:effectLst/>
                        </a:rPr>
                        <a:t>22,2</a:t>
                      </a:r>
                      <a:endParaRPr lang="fr-FR" sz="2000" b="0" i="0" u="none" strike="noStrike" dirty="0">
                        <a:solidFill>
                          <a:srgbClr val="000000"/>
                        </a:solidFill>
                        <a:effectLst/>
                        <a:latin typeface="Calibri" panose="020F0502020204030204" pitchFamily="34" charset="0"/>
                      </a:endParaRPr>
                    </a:p>
                  </a:txBody>
                  <a:tcPr marL="7620" marR="7620" marT="7620" marB="0" anchor="ctr">
                    <a:solidFill>
                      <a:srgbClr val="00FF00"/>
                    </a:solidFill>
                  </a:tcPr>
                </a:tc>
                <a:tc>
                  <a:txBody>
                    <a:bodyPr/>
                    <a:lstStyle/>
                    <a:p>
                      <a:pPr algn="ctr" fontAlgn="ctr"/>
                      <a:r>
                        <a:rPr lang="fr-FR" sz="2000" u="none" strike="noStrike" dirty="0">
                          <a:effectLst/>
                        </a:rPr>
                        <a:t>26,7</a:t>
                      </a:r>
                      <a:endParaRPr lang="fr-FR" sz="2000" b="0" i="0" u="none" strike="noStrike" dirty="0">
                        <a:solidFill>
                          <a:srgbClr val="000000"/>
                        </a:solidFill>
                        <a:effectLst/>
                        <a:latin typeface="Calibri" panose="020F0502020204030204" pitchFamily="34" charset="0"/>
                      </a:endParaRPr>
                    </a:p>
                  </a:txBody>
                  <a:tcPr marL="7620" marR="7620" marT="7620" marB="0" anchor="ctr">
                    <a:solidFill>
                      <a:srgbClr val="92D050"/>
                    </a:solidFill>
                  </a:tcPr>
                </a:tc>
              </a:tr>
            </a:tbl>
          </a:graphicData>
        </a:graphic>
      </p:graphicFrame>
    </p:spTree>
    <p:extLst>
      <p:ext uri="{BB962C8B-B14F-4D97-AF65-F5344CB8AC3E}">
        <p14:creationId xmlns:p14="http://schemas.microsoft.com/office/powerpoint/2010/main" val="3855056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26489"/>
            <a:ext cx="11049000" cy="1077308"/>
          </a:xfrm>
        </p:spPr>
        <p:txBody>
          <a:bodyPr>
            <a:normAutofit fontScale="90000"/>
          </a:bodyPr>
          <a:lstStyle/>
          <a:p>
            <a:r>
              <a:rPr lang="fr-FR" dirty="0" smtClean="0"/>
              <a:t>DEGRADATION CELLULAIRE : ILLUSTRATION</a:t>
            </a:r>
            <a:endParaRPr lang="fr-FR" dirty="0">
              <a:solidFill>
                <a:schemeClr val="accent6"/>
              </a:solidFill>
            </a:endParaRPr>
          </a:p>
        </p:txBody>
      </p:sp>
      <p:sp>
        <p:nvSpPr>
          <p:cNvPr id="8" name="Espace réservé du numéro de diapositive 7"/>
          <p:cNvSpPr>
            <a:spLocks noGrp="1"/>
          </p:cNvSpPr>
          <p:nvPr>
            <p:ph type="sldNum" sz="quarter" idx="4"/>
          </p:nvPr>
        </p:nvSpPr>
        <p:spPr/>
        <p:txBody>
          <a:bodyPr/>
          <a:lstStyle/>
          <a:p>
            <a:fld id="{4CC206BE-B3A7-45B7-9CF8-44A8A2D06B18}" type="slidenum">
              <a:rPr lang="fr-FR" smtClean="0"/>
              <a:pPr/>
              <a:t>8</a:t>
            </a:fld>
            <a:endParaRPr lang="fr-F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0504" y="1158647"/>
            <a:ext cx="9002921" cy="5051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301" y="5720858"/>
            <a:ext cx="1407103" cy="978883"/>
          </a:xfrm>
          <a:prstGeom prst="rect">
            <a:avLst/>
          </a:prstGeom>
        </p:spPr>
      </p:pic>
      <p:grpSp>
        <p:nvGrpSpPr>
          <p:cNvPr id="11" name="Groupe 10"/>
          <p:cNvGrpSpPr/>
          <p:nvPr/>
        </p:nvGrpSpPr>
        <p:grpSpPr>
          <a:xfrm>
            <a:off x="9636234" y="5484298"/>
            <a:ext cx="2555766" cy="1295037"/>
            <a:chOff x="3061140" y="982583"/>
            <a:chExt cx="2780263" cy="1236245"/>
          </a:xfrm>
        </p:grpSpPr>
        <p:pic>
          <p:nvPicPr>
            <p:cNvPr id="12" name="Image 11"/>
            <p:cNvPicPr>
              <a:picLocks noChangeAspect="1"/>
            </p:cNvPicPr>
            <p:nvPr/>
          </p:nvPicPr>
          <p:blipFill>
            <a:blip r:embed="rId5">
              <a:extLst>
                <a:ext uri="{BEBA8EAE-BF5A-486C-A8C5-ECC9F3942E4B}">
                  <a14:imgProps xmlns:a14="http://schemas.microsoft.com/office/drawing/2010/main">
                    <a14:imgLayer r:embed="rId6">
                      <a14:imgEffect>
                        <a14:backgroundRemoval t="9804" b="96078" l="9296" r="94648">
                          <a14:foregroundMark x1="51831" y1="26144" x2="46479" y2="37255"/>
                          <a14:foregroundMark x1="70986" y1="28758" x2="71831" y2="37908"/>
                          <a14:foregroundMark x1="66197" y1="65359" x2="67606" y2="82353"/>
                          <a14:foregroundMark x1="78310" y1="41176" x2="77746" y2="61438"/>
                          <a14:foregroundMark x1="87606" y1="20915" x2="90423" y2="36601"/>
                          <a14:foregroundMark x1="69859" y1="26797" x2="73521" y2="26797"/>
                          <a14:foregroundMark x1="71549" y1="43791" x2="70986" y2="24183"/>
                          <a14:foregroundMark x1="31831" y1="32026" x2="32394" y2="43791"/>
                          <a14:foregroundMark x1="12394" y1="28758" x2="14930" y2="45752"/>
                          <a14:foregroundMark x1="39437" y1="16993" x2="39437" y2="16993"/>
                          <a14:foregroundMark x1="37746" y1="25490" x2="38873" y2="16340"/>
                          <a14:foregroundMark x1="30986" y1="34641" x2="36620" y2="33987"/>
                          <a14:foregroundMark x1="32676" y1="49673" x2="33239" y2="58824"/>
                          <a14:foregroundMark x1="28169" y1="22222" x2="29577" y2="32680"/>
                          <a14:foregroundMark x1="62535" y1="25490" x2="66761" y2="22222"/>
                          <a14:foregroundMark x1="76338" y1="23529" x2="80000" y2="26797"/>
                          <a14:foregroundMark x1="94648" y1="39216" x2="93803" y2="45752"/>
                          <a14:foregroundMark x1="93239" y1="56209" x2="92958" y2="56209"/>
                          <a14:foregroundMark x1="65070" y1="96078" x2="65070" y2="96078"/>
                          <a14:foregroundMark x1="47887" y1="53595" x2="55211" y2="45752"/>
                          <a14:backgroundMark x1="60282" y1="94118" x2="72958" y2="94118"/>
                          <a14:backgroundMark x1="59718" y1="92810" x2="65070" y2="95425"/>
                        </a14:backgroundRemoval>
                      </a14:imgEffect>
                    </a14:imgLayer>
                  </a14:imgProps>
                </a:ext>
                <a:ext uri="{28A0092B-C50C-407E-A947-70E740481C1C}">
                  <a14:useLocalDpi xmlns:a14="http://schemas.microsoft.com/office/drawing/2010/main" val="0"/>
                </a:ext>
              </a:extLst>
            </a:blip>
            <a:stretch>
              <a:fillRect/>
            </a:stretch>
          </p:blipFill>
          <p:spPr>
            <a:xfrm>
              <a:off x="3134872" y="1052350"/>
              <a:ext cx="2706531" cy="1166478"/>
            </a:xfrm>
            <a:prstGeom prst="rect">
              <a:avLst/>
            </a:prstGeom>
          </p:spPr>
        </p:pic>
        <p:cxnSp>
          <p:nvCxnSpPr>
            <p:cNvPr id="13" name="Connecteur droit 12"/>
            <p:cNvCxnSpPr/>
            <p:nvPr/>
          </p:nvCxnSpPr>
          <p:spPr>
            <a:xfrm flipV="1">
              <a:off x="3061140" y="982583"/>
              <a:ext cx="2780263" cy="11430"/>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flipV="1">
              <a:off x="3061140" y="2198659"/>
              <a:ext cx="2780263" cy="11430"/>
            </a:xfrm>
            <a:prstGeom prst="line">
              <a:avLst/>
            </a:prstGeom>
            <a:ln>
              <a:solidFill>
                <a:srgbClr val="0066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009043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838200" y="2737670"/>
            <a:ext cx="10515599" cy="1077308"/>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rgbClr val="03136A"/>
                </a:solidFill>
                <a:latin typeface="PreciousSansDemiBold" panose="00000600000000000000" pitchFamily="2" charset="0"/>
                <a:ea typeface="+mj-ea"/>
                <a:cs typeface="+mj-cs"/>
              </a:defRPr>
            </a:lvl1pPr>
          </a:lstStyle>
          <a:p>
            <a:pPr algn="ctr"/>
            <a:r>
              <a:rPr lang="fr-FR" dirty="0" smtClean="0"/>
              <a:t>POURQUOI FAIRE DES LACTATIONS LONGUES ?</a:t>
            </a:r>
            <a:endParaRPr lang="fr-FR" dirty="0"/>
          </a:p>
        </p:txBody>
      </p:sp>
      <p:sp>
        <p:nvSpPr>
          <p:cNvPr id="2" name="Espace réservé du numéro de diapositive 1"/>
          <p:cNvSpPr>
            <a:spLocks noGrp="1"/>
          </p:cNvSpPr>
          <p:nvPr>
            <p:ph type="sldNum" sz="quarter" idx="12"/>
          </p:nvPr>
        </p:nvSpPr>
        <p:spPr/>
        <p:txBody>
          <a:bodyPr/>
          <a:lstStyle/>
          <a:p>
            <a:fld id="{4CC206BE-B3A7-45B7-9CF8-44A8A2D06B18}" type="slidenum">
              <a:rPr lang="fr-FR" smtClean="0"/>
              <a:t>9</a:t>
            </a:fld>
            <a:endParaRPr lang="fr-FR"/>
          </a:p>
        </p:txBody>
      </p:sp>
    </p:spTree>
    <p:extLst>
      <p:ext uri="{BB962C8B-B14F-4D97-AF65-F5344CB8AC3E}">
        <p14:creationId xmlns:p14="http://schemas.microsoft.com/office/powerpoint/2010/main" val="3312839283"/>
      </p:ext>
    </p:extLst>
  </p:cSld>
  <p:clrMapOvr>
    <a:masterClrMapping/>
  </p:clrMapOvr>
  <p:timing>
    <p:tnLst>
      <p:par>
        <p:cTn id="1" dur="indefinite" restart="never" nodeType="tmRoot"/>
      </p:par>
    </p:tnLst>
  </p:timing>
</p:sld>
</file>

<file path=ppt/theme/theme1.xml><?xml version="1.0" encoding="utf-8"?>
<a:theme xmlns:a="http://schemas.openxmlformats.org/drawingml/2006/main" name="2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2074</TotalTime>
  <Words>2319</Words>
  <Application>Microsoft Office PowerPoint</Application>
  <PresentationFormat>Personnalisé</PresentationFormat>
  <Paragraphs>254</Paragraphs>
  <Slides>20</Slides>
  <Notes>13</Notes>
  <HiddenSlides>0</HiddenSlides>
  <MMClips>0</MMClips>
  <ScaleCrop>false</ScaleCrop>
  <HeadingPairs>
    <vt:vector size="4" baseType="variant">
      <vt:variant>
        <vt:lpstr>Thème</vt:lpstr>
      </vt:variant>
      <vt:variant>
        <vt:i4>7</vt:i4>
      </vt:variant>
      <vt:variant>
        <vt:lpstr>Titres des diapositives</vt:lpstr>
      </vt:variant>
      <vt:variant>
        <vt:i4>20</vt:i4>
      </vt:variant>
    </vt:vector>
  </HeadingPairs>
  <TitlesOfParts>
    <vt:vector size="27" baseType="lpstr">
      <vt:lpstr>2_Conception personnalisée</vt:lpstr>
      <vt:lpstr>5_Conception personnalisée</vt:lpstr>
      <vt:lpstr>4_Conception personnalisée</vt:lpstr>
      <vt:lpstr>Thème Office</vt:lpstr>
      <vt:lpstr>Conception personnalisée</vt:lpstr>
      <vt:lpstr>1_Conception personnalisée</vt:lpstr>
      <vt:lpstr>3_Conception personnalisée</vt:lpstr>
      <vt:lpstr>Présentation PowerPoint</vt:lpstr>
      <vt:lpstr>Présentation PowerPoint</vt:lpstr>
      <vt:lpstr>Présentation PowerPoint</vt:lpstr>
      <vt:lpstr>DÉFINITION</vt:lpstr>
      <vt:lpstr>2 GRANDS TYPES DE LACTATIONS LONGUES</vt:lpstr>
      <vt:lpstr>CARACTÉRISTIQUES DES LACTATIONS LONGUES SAPERFEL</vt:lpstr>
      <vt:lpstr>CARACTÉRISTIQUES DES LACTATIONS LONGUES SEENOVIA </vt:lpstr>
      <vt:lpstr>DEGRADATION CELLULAIRE : ILLUSTRATION</vt:lpstr>
      <vt:lpstr>Présentation PowerPoint</vt:lpstr>
      <vt:lpstr>TÉMOIGNAGE D’ÉLEVEUR</vt:lpstr>
      <vt:lpstr>LES TYPOLOGIES DE LACTATIONS LONGUES</vt:lpstr>
      <vt:lpstr>Présentation PowerPoint</vt:lpstr>
      <vt:lpstr>AVANT </vt:lpstr>
      <vt:lpstr>AVANT </vt:lpstr>
      <vt:lpstr>AVANT </vt:lpstr>
      <vt:lpstr>PENDANT</vt:lpstr>
      <vt:lpstr>APRÈS</vt:lpstr>
      <vt:lpstr>APRÈS</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Sophie GATEL</dc:creator>
  <cp:lastModifiedBy>Remi COUVET</cp:lastModifiedBy>
  <cp:revision>134</cp:revision>
  <dcterms:created xsi:type="dcterms:W3CDTF">2020-06-30T07:32:39Z</dcterms:created>
  <dcterms:modified xsi:type="dcterms:W3CDTF">2020-11-23T11:17:09Z</dcterms:modified>
</cp:coreProperties>
</file>