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5"/>
  </p:sldMasterIdLst>
  <p:notesMasterIdLst>
    <p:notesMasterId r:id="rId26"/>
  </p:notesMasterIdLst>
  <p:handoutMasterIdLst>
    <p:handoutMasterId r:id="rId27"/>
  </p:handoutMasterIdLst>
  <p:sldIdLst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61" r:id="rId25"/>
  </p:sldIdLst>
  <p:sldSz cx="9144000" cy="6858000" type="screen4x3"/>
  <p:notesSz cx="6669088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042"/>
    <a:srgbClr val="00509E"/>
    <a:srgbClr val="A6CE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88960" autoAdjust="0"/>
  </p:normalViewPr>
  <p:slideViewPr>
    <p:cSldViewPr snapToGrid="0">
      <p:cViewPr varScale="1">
        <p:scale>
          <a:sx n="96" d="100"/>
          <a:sy n="96" d="100"/>
        </p:scale>
        <p:origin x="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274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995379-AA6E-40A3-BCC4-9190F4CCDBF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7DA4FC5-8167-45AB-B73E-D3A847AC25AD}">
      <dgm:prSet phldrT="[Texte]"/>
      <dgm:spPr/>
      <dgm:t>
        <a:bodyPr/>
        <a:lstStyle/>
        <a:p>
          <a:r>
            <a:rPr lang="fr-FR" dirty="0" smtClean="0"/>
            <a:t>Enquêtes auprès d’exploitations productrices d’EnR</a:t>
          </a:r>
          <a:endParaRPr lang="fr-FR" dirty="0"/>
        </a:p>
      </dgm:t>
    </dgm:pt>
    <dgm:pt modelId="{43446D57-CC8C-41D8-BBC0-D02DA0C9B9A8}" type="parTrans" cxnId="{25A94870-A4C3-43AC-8793-EC6FEEA6C3BA}">
      <dgm:prSet/>
      <dgm:spPr/>
      <dgm:t>
        <a:bodyPr/>
        <a:lstStyle/>
        <a:p>
          <a:endParaRPr lang="fr-FR"/>
        </a:p>
      </dgm:t>
    </dgm:pt>
    <dgm:pt modelId="{7ACC63A7-5424-4A38-8580-19D81D418223}" type="sibTrans" cxnId="{25A94870-A4C3-43AC-8793-EC6FEEA6C3BA}">
      <dgm:prSet/>
      <dgm:spPr/>
      <dgm:t>
        <a:bodyPr/>
        <a:lstStyle/>
        <a:p>
          <a:endParaRPr lang="fr-FR"/>
        </a:p>
      </dgm:t>
    </dgm:pt>
    <dgm:pt modelId="{563700CA-6657-4BC2-8602-036E3CF6D462}">
      <dgm:prSet phldrT="[Texte]"/>
      <dgm:spPr/>
      <dgm:t>
        <a:bodyPr/>
        <a:lstStyle/>
        <a:p>
          <a:r>
            <a:rPr lang="fr-FR" dirty="0" smtClean="0"/>
            <a:t>Entretiens d’experts de la filière et recensement des ressources existantes</a:t>
          </a:r>
          <a:endParaRPr lang="fr-FR" dirty="0"/>
        </a:p>
      </dgm:t>
    </dgm:pt>
    <dgm:pt modelId="{051830D1-5A17-4742-A2A7-7618FAE7E43D}" type="parTrans" cxnId="{30D52E78-05B8-4B30-BDE2-49B2EE858FA7}">
      <dgm:prSet/>
      <dgm:spPr/>
      <dgm:t>
        <a:bodyPr/>
        <a:lstStyle/>
        <a:p>
          <a:endParaRPr lang="fr-FR"/>
        </a:p>
      </dgm:t>
    </dgm:pt>
    <dgm:pt modelId="{431EEA98-BD23-4E52-9BB8-CF36C54BB0AD}" type="sibTrans" cxnId="{30D52E78-05B8-4B30-BDE2-49B2EE858FA7}">
      <dgm:prSet/>
      <dgm:spPr/>
      <dgm:t>
        <a:bodyPr/>
        <a:lstStyle/>
        <a:p>
          <a:endParaRPr lang="fr-FR"/>
        </a:p>
      </dgm:t>
    </dgm:pt>
    <dgm:pt modelId="{81616E61-800A-408D-BCA5-8CA5DF899480}">
      <dgm:prSet phldrT="[Texte]"/>
      <dgm:spPr/>
      <dgm:t>
        <a:bodyPr/>
        <a:lstStyle/>
        <a:p>
          <a:r>
            <a:rPr lang="fr-FR" dirty="0" smtClean="0"/>
            <a:t>Synthèse des étapes clés, identification des éléments d’aide au choix</a:t>
          </a:r>
          <a:endParaRPr lang="fr-FR" dirty="0"/>
        </a:p>
      </dgm:t>
    </dgm:pt>
    <dgm:pt modelId="{14356BD1-4E31-4807-91C7-D8D85CE7B0F7}" type="parTrans" cxnId="{C7C7AA59-E6C6-46EB-A1F0-2305302C6445}">
      <dgm:prSet/>
      <dgm:spPr/>
      <dgm:t>
        <a:bodyPr/>
        <a:lstStyle/>
        <a:p>
          <a:endParaRPr lang="fr-FR"/>
        </a:p>
      </dgm:t>
    </dgm:pt>
    <dgm:pt modelId="{0F8A1727-F021-4AF1-8C4E-3A63B289FB39}" type="sibTrans" cxnId="{C7C7AA59-E6C6-46EB-A1F0-2305302C6445}">
      <dgm:prSet/>
      <dgm:spPr/>
      <dgm:t>
        <a:bodyPr/>
        <a:lstStyle/>
        <a:p>
          <a:endParaRPr lang="fr-FR"/>
        </a:p>
      </dgm:t>
    </dgm:pt>
    <dgm:pt modelId="{85A12C63-15E9-44F6-BFB3-B23385968073}">
      <dgm:prSet phldrT="[Texte]"/>
      <dgm:spPr/>
      <dgm:t>
        <a:bodyPr/>
        <a:lstStyle/>
        <a:p>
          <a:r>
            <a:rPr lang="fr-FR" dirty="0" smtClean="0"/>
            <a:t>Choix des questions, des contenus, des messages et de l’articulation de l’outil</a:t>
          </a:r>
          <a:endParaRPr lang="fr-FR" dirty="0"/>
        </a:p>
      </dgm:t>
    </dgm:pt>
    <dgm:pt modelId="{04014185-6F59-40C5-A35C-61D58E0ABEB5}" type="parTrans" cxnId="{6FC73F4C-3C35-4148-981B-CF1B8A7B5E28}">
      <dgm:prSet/>
      <dgm:spPr/>
      <dgm:t>
        <a:bodyPr/>
        <a:lstStyle/>
        <a:p>
          <a:endParaRPr lang="fr-FR"/>
        </a:p>
      </dgm:t>
    </dgm:pt>
    <dgm:pt modelId="{634DD8E5-08F2-448D-AA75-0DC54ED34BB6}" type="sibTrans" cxnId="{6FC73F4C-3C35-4148-981B-CF1B8A7B5E28}">
      <dgm:prSet/>
      <dgm:spPr/>
      <dgm:t>
        <a:bodyPr/>
        <a:lstStyle/>
        <a:p>
          <a:endParaRPr lang="fr-FR"/>
        </a:p>
      </dgm:t>
    </dgm:pt>
    <dgm:pt modelId="{822CAB13-B5FB-4A6F-9C36-490DB7B98DE0}">
      <dgm:prSet phldrT="[Texte]"/>
      <dgm:spPr/>
      <dgm:t>
        <a:bodyPr/>
        <a:lstStyle/>
        <a:p>
          <a:r>
            <a:rPr lang="fr-FR" dirty="0" smtClean="0"/>
            <a:t>Informatisation de l’outil EnR2, tests</a:t>
          </a:r>
          <a:endParaRPr lang="fr-FR" dirty="0"/>
        </a:p>
      </dgm:t>
    </dgm:pt>
    <dgm:pt modelId="{06A5E885-457C-4F51-8BC4-4F782C8FC594}" type="parTrans" cxnId="{966C7FF8-7783-4200-953A-9099F8FA2ACA}">
      <dgm:prSet/>
      <dgm:spPr/>
      <dgm:t>
        <a:bodyPr/>
        <a:lstStyle/>
        <a:p>
          <a:endParaRPr lang="fr-FR"/>
        </a:p>
      </dgm:t>
    </dgm:pt>
    <dgm:pt modelId="{6967FF7F-B83C-446B-996A-F1FD103B905B}" type="sibTrans" cxnId="{966C7FF8-7783-4200-953A-9099F8FA2ACA}">
      <dgm:prSet/>
      <dgm:spPr/>
      <dgm:t>
        <a:bodyPr/>
        <a:lstStyle/>
        <a:p>
          <a:endParaRPr lang="fr-FR"/>
        </a:p>
      </dgm:t>
    </dgm:pt>
    <dgm:pt modelId="{940DFF52-389C-45EA-A47E-D7726F46FC07}" type="pres">
      <dgm:prSet presAssocID="{80995379-AA6E-40A3-BCC4-9190F4CCDBF6}" presName="CompostProcess" presStyleCnt="0">
        <dgm:presLayoutVars>
          <dgm:dir/>
          <dgm:resizeHandles val="exact"/>
        </dgm:presLayoutVars>
      </dgm:prSet>
      <dgm:spPr/>
    </dgm:pt>
    <dgm:pt modelId="{ED7E6E97-0F7D-497E-ACDB-5747D294F198}" type="pres">
      <dgm:prSet presAssocID="{80995379-AA6E-40A3-BCC4-9190F4CCDBF6}" presName="arrow" presStyleLbl="bgShp" presStyleIdx="0" presStyleCnt="1"/>
      <dgm:spPr/>
    </dgm:pt>
    <dgm:pt modelId="{D5AE8529-9DE3-4E9A-93FD-B86E608ABFD4}" type="pres">
      <dgm:prSet presAssocID="{80995379-AA6E-40A3-BCC4-9190F4CCDBF6}" presName="linearProcess" presStyleCnt="0"/>
      <dgm:spPr/>
    </dgm:pt>
    <dgm:pt modelId="{07AE9815-2C4F-4F8C-97E6-486ACDFA68F8}" type="pres">
      <dgm:prSet presAssocID="{C7DA4FC5-8167-45AB-B73E-D3A847AC25AD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19AB4F-B853-4DEE-81C1-4498485F6F1A}" type="pres">
      <dgm:prSet presAssocID="{7ACC63A7-5424-4A38-8580-19D81D418223}" presName="sibTrans" presStyleCnt="0"/>
      <dgm:spPr/>
    </dgm:pt>
    <dgm:pt modelId="{C57C58E0-DFE0-470C-A6C6-1B1EBFFD40CC}" type="pres">
      <dgm:prSet presAssocID="{563700CA-6657-4BC2-8602-036E3CF6D462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4C539A-6028-434B-BD7C-6FA45AD4ED02}" type="pres">
      <dgm:prSet presAssocID="{431EEA98-BD23-4E52-9BB8-CF36C54BB0AD}" presName="sibTrans" presStyleCnt="0"/>
      <dgm:spPr/>
    </dgm:pt>
    <dgm:pt modelId="{B4B7D17E-4893-4571-88A0-42A2D86FE9F6}" type="pres">
      <dgm:prSet presAssocID="{81616E61-800A-408D-BCA5-8CA5DF899480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9732B3-D7A1-4146-8C2E-E09549BDF615}" type="pres">
      <dgm:prSet presAssocID="{0F8A1727-F021-4AF1-8C4E-3A63B289FB39}" presName="sibTrans" presStyleCnt="0"/>
      <dgm:spPr/>
    </dgm:pt>
    <dgm:pt modelId="{3FD44B6F-64BB-450A-B240-C0F1A749E0A0}" type="pres">
      <dgm:prSet presAssocID="{85A12C63-15E9-44F6-BFB3-B23385968073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2772A28-1DC2-480B-A6BE-E44AF7DE6BC0}" type="pres">
      <dgm:prSet presAssocID="{634DD8E5-08F2-448D-AA75-0DC54ED34BB6}" presName="sibTrans" presStyleCnt="0"/>
      <dgm:spPr/>
    </dgm:pt>
    <dgm:pt modelId="{F1019308-BCE2-4484-BB4F-1DCD54DFA65F}" type="pres">
      <dgm:prSet presAssocID="{822CAB13-B5FB-4A6F-9C36-490DB7B98DE0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66C7FF8-7783-4200-953A-9099F8FA2ACA}" srcId="{80995379-AA6E-40A3-BCC4-9190F4CCDBF6}" destId="{822CAB13-B5FB-4A6F-9C36-490DB7B98DE0}" srcOrd="4" destOrd="0" parTransId="{06A5E885-457C-4F51-8BC4-4F782C8FC594}" sibTransId="{6967FF7F-B83C-446B-996A-F1FD103B905B}"/>
    <dgm:cxn modelId="{C56C5112-11C8-4265-8617-37F3F3070CE6}" type="presOf" srcId="{822CAB13-B5FB-4A6F-9C36-490DB7B98DE0}" destId="{F1019308-BCE2-4484-BB4F-1DCD54DFA65F}" srcOrd="0" destOrd="0" presId="urn:microsoft.com/office/officeart/2005/8/layout/hProcess9"/>
    <dgm:cxn modelId="{25A94870-A4C3-43AC-8793-EC6FEEA6C3BA}" srcId="{80995379-AA6E-40A3-BCC4-9190F4CCDBF6}" destId="{C7DA4FC5-8167-45AB-B73E-D3A847AC25AD}" srcOrd="0" destOrd="0" parTransId="{43446D57-CC8C-41D8-BBC0-D02DA0C9B9A8}" sibTransId="{7ACC63A7-5424-4A38-8580-19D81D418223}"/>
    <dgm:cxn modelId="{5870F8A0-107C-448D-9E20-234245590528}" type="presOf" srcId="{563700CA-6657-4BC2-8602-036E3CF6D462}" destId="{C57C58E0-DFE0-470C-A6C6-1B1EBFFD40CC}" srcOrd="0" destOrd="0" presId="urn:microsoft.com/office/officeart/2005/8/layout/hProcess9"/>
    <dgm:cxn modelId="{B77C4A8A-AC7C-444B-A930-309A34F29B4D}" type="presOf" srcId="{85A12C63-15E9-44F6-BFB3-B23385968073}" destId="{3FD44B6F-64BB-450A-B240-C0F1A749E0A0}" srcOrd="0" destOrd="0" presId="urn:microsoft.com/office/officeart/2005/8/layout/hProcess9"/>
    <dgm:cxn modelId="{165425EA-FFFB-47DE-B38F-F6072CC34208}" type="presOf" srcId="{80995379-AA6E-40A3-BCC4-9190F4CCDBF6}" destId="{940DFF52-389C-45EA-A47E-D7726F46FC07}" srcOrd="0" destOrd="0" presId="urn:microsoft.com/office/officeart/2005/8/layout/hProcess9"/>
    <dgm:cxn modelId="{30D52E78-05B8-4B30-BDE2-49B2EE858FA7}" srcId="{80995379-AA6E-40A3-BCC4-9190F4CCDBF6}" destId="{563700CA-6657-4BC2-8602-036E3CF6D462}" srcOrd="1" destOrd="0" parTransId="{051830D1-5A17-4742-A2A7-7618FAE7E43D}" sibTransId="{431EEA98-BD23-4E52-9BB8-CF36C54BB0AD}"/>
    <dgm:cxn modelId="{C7C7AA59-E6C6-46EB-A1F0-2305302C6445}" srcId="{80995379-AA6E-40A3-BCC4-9190F4CCDBF6}" destId="{81616E61-800A-408D-BCA5-8CA5DF899480}" srcOrd="2" destOrd="0" parTransId="{14356BD1-4E31-4807-91C7-D8D85CE7B0F7}" sibTransId="{0F8A1727-F021-4AF1-8C4E-3A63B289FB39}"/>
    <dgm:cxn modelId="{6FC73F4C-3C35-4148-981B-CF1B8A7B5E28}" srcId="{80995379-AA6E-40A3-BCC4-9190F4CCDBF6}" destId="{85A12C63-15E9-44F6-BFB3-B23385968073}" srcOrd="3" destOrd="0" parTransId="{04014185-6F59-40C5-A35C-61D58E0ABEB5}" sibTransId="{634DD8E5-08F2-448D-AA75-0DC54ED34BB6}"/>
    <dgm:cxn modelId="{BD1795F4-1FF4-430C-9ED8-09E1FB6B9101}" type="presOf" srcId="{81616E61-800A-408D-BCA5-8CA5DF899480}" destId="{B4B7D17E-4893-4571-88A0-42A2D86FE9F6}" srcOrd="0" destOrd="0" presId="urn:microsoft.com/office/officeart/2005/8/layout/hProcess9"/>
    <dgm:cxn modelId="{5B4FCB4C-21A0-4526-9F0D-1CD1743858C8}" type="presOf" srcId="{C7DA4FC5-8167-45AB-B73E-D3A847AC25AD}" destId="{07AE9815-2C4F-4F8C-97E6-486ACDFA68F8}" srcOrd="0" destOrd="0" presId="urn:microsoft.com/office/officeart/2005/8/layout/hProcess9"/>
    <dgm:cxn modelId="{5A1D3950-7318-436A-973A-BF96560AB8B9}" type="presParOf" srcId="{940DFF52-389C-45EA-A47E-D7726F46FC07}" destId="{ED7E6E97-0F7D-497E-ACDB-5747D294F198}" srcOrd="0" destOrd="0" presId="urn:microsoft.com/office/officeart/2005/8/layout/hProcess9"/>
    <dgm:cxn modelId="{6A88DA6C-A4AF-40DF-856E-D1873EA421E1}" type="presParOf" srcId="{940DFF52-389C-45EA-A47E-D7726F46FC07}" destId="{D5AE8529-9DE3-4E9A-93FD-B86E608ABFD4}" srcOrd="1" destOrd="0" presId="urn:microsoft.com/office/officeart/2005/8/layout/hProcess9"/>
    <dgm:cxn modelId="{C92FFE68-9A7D-455A-AE50-EA8E8A2FC3B0}" type="presParOf" srcId="{D5AE8529-9DE3-4E9A-93FD-B86E608ABFD4}" destId="{07AE9815-2C4F-4F8C-97E6-486ACDFA68F8}" srcOrd="0" destOrd="0" presId="urn:microsoft.com/office/officeart/2005/8/layout/hProcess9"/>
    <dgm:cxn modelId="{0D529EFA-3E54-4750-8BBB-E858A2749D47}" type="presParOf" srcId="{D5AE8529-9DE3-4E9A-93FD-B86E608ABFD4}" destId="{D619AB4F-B853-4DEE-81C1-4498485F6F1A}" srcOrd="1" destOrd="0" presId="urn:microsoft.com/office/officeart/2005/8/layout/hProcess9"/>
    <dgm:cxn modelId="{31E41F83-DA9B-4EE9-B972-E3B1835D15E4}" type="presParOf" srcId="{D5AE8529-9DE3-4E9A-93FD-B86E608ABFD4}" destId="{C57C58E0-DFE0-470C-A6C6-1B1EBFFD40CC}" srcOrd="2" destOrd="0" presId="urn:microsoft.com/office/officeart/2005/8/layout/hProcess9"/>
    <dgm:cxn modelId="{CDC2198A-ED7B-4430-BEF7-2DD5AB5B26F0}" type="presParOf" srcId="{D5AE8529-9DE3-4E9A-93FD-B86E608ABFD4}" destId="{984C539A-6028-434B-BD7C-6FA45AD4ED02}" srcOrd="3" destOrd="0" presId="urn:microsoft.com/office/officeart/2005/8/layout/hProcess9"/>
    <dgm:cxn modelId="{45D443EB-2D78-4F03-B445-E25B39D874CF}" type="presParOf" srcId="{D5AE8529-9DE3-4E9A-93FD-B86E608ABFD4}" destId="{B4B7D17E-4893-4571-88A0-42A2D86FE9F6}" srcOrd="4" destOrd="0" presId="urn:microsoft.com/office/officeart/2005/8/layout/hProcess9"/>
    <dgm:cxn modelId="{91E06CD1-3287-4955-897D-D49C85997E4E}" type="presParOf" srcId="{D5AE8529-9DE3-4E9A-93FD-B86E608ABFD4}" destId="{6B9732B3-D7A1-4146-8C2E-E09549BDF615}" srcOrd="5" destOrd="0" presId="urn:microsoft.com/office/officeart/2005/8/layout/hProcess9"/>
    <dgm:cxn modelId="{B034C5FB-49CA-4D83-82E4-434A0C708E33}" type="presParOf" srcId="{D5AE8529-9DE3-4E9A-93FD-B86E608ABFD4}" destId="{3FD44B6F-64BB-450A-B240-C0F1A749E0A0}" srcOrd="6" destOrd="0" presId="urn:microsoft.com/office/officeart/2005/8/layout/hProcess9"/>
    <dgm:cxn modelId="{421A3E10-2655-4494-9722-ACC69A6C3EFA}" type="presParOf" srcId="{D5AE8529-9DE3-4E9A-93FD-B86E608ABFD4}" destId="{82772A28-1DC2-480B-A6BE-E44AF7DE6BC0}" srcOrd="7" destOrd="0" presId="urn:microsoft.com/office/officeart/2005/8/layout/hProcess9"/>
    <dgm:cxn modelId="{736F884D-C35C-4F22-9513-8CA55D21FD0B}" type="presParOf" srcId="{D5AE8529-9DE3-4E9A-93FD-B86E608ABFD4}" destId="{F1019308-BCE2-4484-BB4F-1DCD54DFA65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E6E97-0F7D-497E-ACDB-5747D294F198}">
      <dsp:nvSpPr>
        <dsp:cNvPr id="0" name=""/>
        <dsp:cNvSpPr/>
      </dsp:nvSpPr>
      <dsp:spPr>
        <a:xfrm>
          <a:off x="671730" y="0"/>
          <a:ext cx="7612951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AE9815-2C4F-4F8C-97E6-486ACDFA68F8}">
      <dsp:nvSpPr>
        <dsp:cNvPr id="0" name=""/>
        <dsp:cNvSpPr/>
      </dsp:nvSpPr>
      <dsp:spPr>
        <a:xfrm>
          <a:off x="3935" y="1305401"/>
          <a:ext cx="1720873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Enquêtes auprès d’exploitations productrices d’EnR</a:t>
          </a:r>
          <a:endParaRPr lang="fr-FR" sz="1700" kern="1200" dirty="0"/>
        </a:p>
      </dsp:txBody>
      <dsp:txXfrm>
        <a:off x="87941" y="1389407"/>
        <a:ext cx="1552861" cy="1572523"/>
      </dsp:txXfrm>
    </dsp:sp>
    <dsp:sp modelId="{C57C58E0-DFE0-470C-A6C6-1B1EBFFD40CC}">
      <dsp:nvSpPr>
        <dsp:cNvPr id="0" name=""/>
        <dsp:cNvSpPr/>
      </dsp:nvSpPr>
      <dsp:spPr>
        <a:xfrm>
          <a:off x="1810852" y="1305401"/>
          <a:ext cx="1720873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Entretiens d’experts de la filière et recensement des ressources existantes</a:t>
          </a:r>
          <a:endParaRPr lang="fr-FR" sz="1700" kern="1200" dirty="0"/>
        </a:p>
      </dsp:txBody>
      <dsp:txXfrm>
        <a:off x="1894858" y="1389407"/>
        <a:ext cx="1552861" cy="1572523"/>
      </dsp:txXfrm>
    </dsp:sp>
    <dsp:sp modelId="{B4B7D17E-4893-4571-88A0-42A2D86FE9F6}">
      <dsp:nvSpPr>
        <dsp:cNvPr id="0" name=""/>
        <dsp:cNvSpPr/>
      </dsp:nvSpPr>
      <dsp:spPr>
        <a:xfrm>
          <a:off x="3617769" y="1305401"/>
          <a:ext cx="1720873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Synthèse des étapes clés, identification des éléments d’aide au choix</a:t>
          </a:r>
          <a:endParaRPr lang="fr-FR" sz="1700" kern="1200" dirty="0"/>
        </a:p>
      </dsp:txBody>
      <dsp:txXfrm>
        <a:off x="3701775" y="1389407"/>
        <a:ext cx="1552861" cy="1572523"/>
      </dsp:txXfrm>
    </dsp:sp>
    <dsp:sp modelId="{3FD44B6F-64BB-450A-B240-C0F1A749E0A0}">
      <dsp:nvSpPr>
        <dsp:cNvPr id="0" name=""/>
        <dsp:cNvSpPr/>
      </dsp:nvSpPr>
      <dsp:spPr>
        <a:xfrm>
          <a:off x="5424686" y="1305401"/>
          <a:ext cx="1720873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Choix des questions, des contenus, des messages et de l’articulation de l’outil</a:t>
          </a:r>
          <a:endParaRPr lang="fr-FR" sz="1700" kern="1200" dirty="0"/>
        </a:p>
      </dsp:txBody>
      <dsp:txXfrm>
        <a:off x="5508692" y="1389407"/>
        <a:ext cx="1552861" cy="1572523"/>
      </dsp:txXfrm>
    </dsp:sp>
    <dsp:sp modelId="{F1019308-BCE2-4484-BB4F-1DCD54DFA65F}">
      <dsp:nvSpPr>
        <dsp:cNvPr id="0" name=""/>
        <dsp:cNvSpPr/>
      </dsp:nvSpPr>
      <dsp:spPr>
        <a:xfrm>
          <a:off x="7231603" y="1305401"/>
          <a:ext cx="1720873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Informatisation de l’outil EnR2, tests</a:t>
          </a:r>
          <a:endParaRPr lang="fr-FR" sz="1700" kern="1200" dirty="0"/>
        </a:p>
      </dsp:txBody>
      <dsp:txXfrm>
        <a:off x="7315609" y="1389407"/>
        <a:ext cx="1552861" cy="1572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8" y="0"/>
            <a:ext cx="2889938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A53E4-3940-4AC0-A7AC-A2A1E0770B09}" type="datetimeFigureOut">
              <a:rPr lang="fr-FR" smtClean="0"/>
              <a:t>18/11/2020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8" y="9430092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6FAF1-30BF-4E44-BFC8-FC06D56219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12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8" y="0"/>
            <a:ext cx="2889938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D05F2-0A5B-48D8-9AE4-CC81F0703C4B}" type="datetimeFigureOut">
              <a:rPr lang="fr-FR" smtClean="0"/>
              <a:t>18/11/2020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77957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8" y="9430092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7BADA-AB3D-4ECB-8756-592712B717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1989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7BADA-AB3D-4ECB-8756-592712B7172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012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De nombreuses personnes mobilisées,</a:t>
            </a:r>
            <a:r>
              <a:rPr lang="fr-FR" baseline="0" dirty="0" smtClean="0"/>
              <a:t> aux compétences complémentaires</a:t>
            </a:r>
          </a:p>
          <a:p>
            <a:r>
              <a:rPr lang="fr-FR" baseline="0" dirty="0" smtClean="0"/>
              <a:t>Conseillers énergie, enseignants chercheurs, lien avec l’enseignement fort, </a:t>
            </a:r>
            <a:r>
              <a:rPr lang="fr-FR" baseline="0" dirty="0" err="1" smtClean="0"/>
              <a:t>Ademe</a:t>
            </a:r>
            <a:r>
              <a:rPr lang="fr-FR" baseline="0" dirty="0" smtClean="0"/>
              <a:t>, services </a:t>
            </a:r>
            <a:r>
              <a:rPr lang="fr-FR" baseline="0" dirty="0" err="1" smtClean="0"/>
              <a:t>idele</a:t>
            </a:r>
            <a:r>
              <a:rPr lang="fr-FR" baseline="0" dirty="0" smtClean="0"/>
              <a:t>,…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7BADA-AB3D-4ECB-8756-592712B7172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418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construction de l’outil d’aide à la réflexion tient compte de toutes les remarques et tous les ajustements discutés et validés lors des deux précédents COPIL à savoir :</a:t>
            </a:r>
          </a:p>
          <a:p>
            <a:pPr lvl="1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outil à destination des éleveurs,</a:t>
            </a:r>
          </a:p>
          <a:p>
            <a:pPr lvl="1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outil de réflexion pour les projets individuels de production d’énergie renouvelable sur une exploitation,</a:t>
            </a:r>
          </a:p>
          <a:p>
            <a:pPr lvl="1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outil qui s’appuie sur les retours d’expériences d’agriculteurs et d’experts de la filière,</a:t>
            </a:r>
          </a:p>
          <a:p>
            <a:pPr lvl="1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outil très structuré :</a:t>
            </a:r>
          </a:p>
          <a:p>
            <a:pPr lvl="2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entrée sur l’outil par rapport aux besoins de/des éleveurs sur leur exploitation (sera reprécisé et expliqué au COPIL) qui sélectionne les filières de production d’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EnR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appropriées et qui fournit un certain nombre de documents de références (fiches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EnR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Ademe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SWOT des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EnR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présenté au précédent COPIL, résultats petite méthanisation/action 2 et production PV des fermes expérimentales, etc.)</a:t>
            </a:r>
          </a:p>
          <a:p>
            <a:pPr lvl="2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première analyse sous forme de feu vert/orange/rouge argumentée pour donner un avis pertinent sur la faisabilité, à priori, d’un projet de production d’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EnR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Pour cela, l’éleveur devra répondre à quelques questions simples et minutieusement choisies par les experts. Là encore, l’avis finale associe un certain nombre de documents de références (interlocuteurs &amp; acteurs clés, étapes clés pour la réussite d’un projet, retours d’expériences, etc.)</a:t>
            </a:r>
          </a:p>
          <a:p>
            <a:pPr lvl="1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L’outil permet de mettre en lumière les points d’attentions particuliers à avoir,</a:t>
            </a:r>
          </a:p>
          <a:p>
            <a:pPr lvl="1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permet à l’éleveur d’identifier rapidement les opportunités de son exploitation pour produire de l’énergie et/ou les points de blocages et les éventuelles limites de son exploitation vis-à-vis de ce tel ou tel type de projet.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7BADA-AB3D-4ECB-8756-592712B7172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024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r-FR" dirty="0" smtClean="0"/>
              <a:t>Expérience de terrain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Contexte structurel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Etude de faisabilité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Retour d’expérience avant pendant après</a:t>
            </a:r>
          </a:p>
          <a:p>
            <a:pPr marL="171450" indent="-171450">
              <a:buFontTx/>
              <a:buChar char="-"/>
            </a:pPr>
            <a:endParaRPr lang="fr-FR" dirty="0" smtClean="0"/>
          </a:p>
          <a:p>
            <a:pPr marL="0" indent="0">
              <a:buFontTx/>
              <a:buNone/>
            </a:pPr>
            <a:r>
              <a:rPr lang="fr-FR" dirty="0" smtClean="0"/>
              <a:t>Connaitre le processus de réalisation</a:t>
            </a:r>
            <a:r>
              <a:rPr lang="fr-FR" baseline="0" dirty="0" smtClean="0"/>
              <a:t> d’un projet à travers des situations concrètes</a:t>
            </a:r>
            <a:endParaRPr lang="fr-FR" dirty="0" smtClean="0"/>
          </a:p>
          <a:p>
            <a:pPr marL="171450" indent="-171450">
              <a:buFontTx/>
              <a:buChar char="-"/>
            </a:pPr>
            <a:endParaRPr lang="fr-FR" dirty="0" smtClean="0"/>
          </a:p>
          <a:p>
            <a:pPr marL="0" indent="0">
              <a:buFontTx/>
              <a:buNone/>
            </a:pPr>
            <a:r>
              <a:rPr lang="fr-FR" dirty="0" smtClean="0"/>
              <a:t>Entretien d’experts de la filière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7BADA-AB3D-4ECB-8756-592712B7172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36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Regards sur la production d’</a:t>
            </a:r>
            <a:r>
              <a:rPr lang="fr-FR" dirty="0" err="1" smtClean="0"/>
              <a:t>EnR</a:t>
            </a:r>
            <a:r>
              <a:rPr lang="fr-FR" dirty="0" smtClean="0"/>
              <a:t> dans les grands pays</a:t>
            </a:r>
            <a:r>
              <a:rPr lang="fr-FR" baseline="0" dirty="0" smtClean="0"/>
              <a:t> d’élevage européens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7BADA-AB3D-4ECB-8756-592712B7172C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657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25 novembre 2020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80F1-60DF-4857-A776-6F2875DAE3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621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25 novembre 2020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80F1-60DF-4857-A776-6F2875DAE3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161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25 novembre 2020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80F1-60DF-4857-A776-6F2875DAE3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917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O:\D_DIR\S_COM\00_LOGOS\01-INSTITUT DE L ELEVAGE\LOGO IDELE  2017\Galet Idele RV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033" y="168090"/>
            <a:ext cx="1852929" cy="17088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/>
          <p:cNvSpPr/>
          <p:nvPr userDrawn="1"/>
        </p:nvSpPr>
        <p:spPr>
          <a:xfrm>
            <a:off x="0" y="-88134"/>
            <a:ext cx="9144000" cy="5991726"/>
          </a:xfrm>
          <a:prstGeom prst="rect">
            <a:avLst/>
          </a:prstGeom>
          <a:solidFill>
            <a:srgbClr val="7F7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1800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13561" y="2606316"/>
            <a:ext cx="8679094" cy="1705571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la conférence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13561" y="4522603"/>
            <a:ext cx="8679094" cy="590819"/>
          </a:xfrm>
        </p:spPr>
        <p:txBody>
          <a:bodyPr anchor="ctr"/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Auteur(s)</a:t>
            </a:r>
            <a:endParaRPr lang="fr-FR" dirty="0"/>
          </a:p>
        </p:txBody>
      </p:sp>
      <p:sp>
        <p:nvSpPr>
          <p:cNvPr id="29" name="Espace réservé du texte 28"/>
          <p:cNvSpPr>
            <a:spLocks noGrp="1"/>
          </p:cNvSpPr>
          <p:nvPr>
            <p:ph type="body" sz="quarter" idx="14" hasCustomPrompt="1"/>
          </p:nvPr>
        </p:nvSpPr>
        <p:spPr>
          <a:xfrm>
            <a:off x="3930629" y="6376920"/>
            <a:ext cx="1244955" cy="36512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lang="fr-FR" sz="1200" b="1" kern="1200" dirty="0">
                <a:solidFill>
                  <a:srgbClr val="7F704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Date de la conférence</a:t>
            </a:r>
            <a:endParaRPr lang="fr-FR" dirty="0"/>
          </a:p>
        </p:txBody>
      </p:sp>
      <p:sp>
        <p:nvSpPr>
          <p:cNvPr id="30" name="Espace réservé du texte 28"/>
          <p:cNvSpPr>
            <a:spLocks noGrp="1"/>
          </p:cNvSpPr>
          <p:nvPr>
            <p:ph type="body" sz="quarter" idx="15" hasCustomPrompt="1"/>
          </p:nvPr>
        </p:nvSpPr>
        <p:spPr>
          <a:xfrm>
            <a:off x="7647699" y="6376920"/>
            <a:ext cx="1244955" cy="365125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lang="fr-FR" sz="1200" b="1" kern="1200" dirty="0">
                <a:solidFill>
                  <a:srgbClr val="7F704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B1F80F1-60DF-4857-A776-6F2875DAE31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3" name="Espace réservé du texte 28"/>
          <p:cNvSpPr>
            <a:spLocks noGrp="1"/>
          </p:cNvSpPr>
          <p:nvPr>
            <p:ph type="body" sz="quarter" idx="17" hasCustomPrompt="1"/>
          </p:nvPr>
        </p:nvSpPr>
        <p:spPr>
          <a:xfrm>
            <a:off x="213561" y="6338462"/>
            <a:ext cx="1915591" cy="391596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lang="fr-FR" sz="1200" b="1" kern="1200" dirty="0">
                <a:solidFill>
                  <a:srgbClr val="7F704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 smtClean="0"/>
              <a:t>Logos des partenaires éventuels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69" y="308473"/>
            <a:ext cx="2381596" cy="133003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19" y="205522"/>
            <a:ext cx="2171700" cy="15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8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7839" y="77119"/>
            <a:ext cx="1619480" cy="12118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226"/>
            <a:ext cx="9144000" cy="1311441"/>
          </a:xfrm>
          <a:prstGeom prst="rect">
            <a:avLst/>
          </a:prstGeom>
          <a:solidFill>
            <a:srgbClr val="7F7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1800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13561" y="365126"/>
            <a:ext cx="8679094" cy="946317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la diapositive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3602" y="1490551"/>
            <a:ext cx="8679094" cy="4697431"/>
          </a:xfrm>
        </p:spPr>
        <p:txBody>
          <a:bodyPr/>
          <a:lstStyle>
            <a:lvl1pPr>
              <a:defRPr>
                <a:solidFill>
                  <a:srgbClr val="7F7042"/>
                </a:solidFill>
              </a:defRPr>
            </a:lvl1pPr>
            <a:lvl2pPr>
              <a:defRPr>
                <a:solidFill>
                  <a:srgbClr val="7F7042"/>
                </a:solidFill>
              </a:defRPr>
            </a:lvl2pPr>
            <a:lvl3pPr>
              <a:defRPr>
                <a:solidFill>
                  <a:srgbClr val="7F7042"/>
                </a:solidFill>
              </a:defRPr>
            </a:lvl3pPr>
            <a:lvl4pPr>
              <a:defRPr>
                <a:solidFill>
                  <a:srgbClr val="7F7042"/>
                </a:solidFill>
              </a:defRPr>
            </a:lvl4pPr>
            <a:lvl5pPr>
              <a:defRPr>
                <a:solidFill>
                  <a:srgbClr val="7F7042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9" name="Espace réservé du texte 28"/>
          <p:cNvSpPr>
            <a:spLocks noGrp="1"/>
          </p:cNvSpPr>
          <p:nvPr>
            <p:ph type="body" sz="quarter" idx="14" hasCustomPrompt="1"/>
          </p:nvPr>
        </p:nvSpPr>
        <p:spPr>
          <a:xfrm>
            <a:off x="3930629" y="6376920"/>
            <a:ext cx="1244955" cy="36512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lang="fr-FR" sz="1200" b="1" kern="1200" dirty="0">
                <a:solidFill>
                  <a:srgbClr val="7F704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7 octobre 2020</a:t>
            </a:r>
            <a:endParaRPr lang="fr-FR" dirty="0"/>
          </a:p>
        </p:txBody>
      </p:sp>
      <p:sp>
        <p:nvSpPr>
          <p:cNvPr id="20" name="Espace réservé du texte 28"/>
          <p:cNvSpPr>
            <a:spLocks noGrp="1"/>
          </p:cNvSpPr>
          <p:nvPr>
            <p:ph type="body" sz="quarter" idx="15" hasCustomPrompt="1"/>
          </p:nvPr>
        </p:nvSpPr>
        <p:spPr>
          <a:xfrm>
            <a:off x="7647699" y="6376920"/>
            <a:ext cx="1244955" cy="365125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lang="fr-FR" sz="1400" b="1" kern="1200" dirty="0">
                <a:solidFill>
                  <a:srgbClr val="7F704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91DFC50-B013-4B0E-9EDF-C2945D858B46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204" y="166974"/>
            <a:ext cx="1485900" cy="103472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60" y="223853"/>
            <a:ext cx="1452774" cy="81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63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7839" y="77119"/>
            <a:ext cx="1619480" cy="12118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226"/>
            <a:ext cx="9144000" cy="1311441"/>
          </a:xfrm>
          <a:prstGeom prst="rect">
            <a:avLst/>
          </a:prstGeom>
          <a:solidFill>
            <a:srgbClr val="7F7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1800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13561" y="365126"/>
            <a:ext cx="8679094" cy="946317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la diapositive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3602" y="1490551"/>
            <a:ext cx="8679094" cy="4697431"/>
          </a:xfrm>
        </p:spPr>
        <p:txBody>
          <a:bodyPr/>
          <a:lstStyle>
            <a:lvl1pPr>
              <a:defRPr>
                <a:solidFill>
                  <a:srgbClr val="7F7042"/>
                </a:solidFill>
              </a:defRPr>
            </a:lvl1pPr>
            <a:lvl2pPr>
              <a:defRPr>
                <a:solidFill>
                  <a:srgbClr val="7F7042"/>
                </a:solidFill>
              </a:defRPr>
            </a:lvl2pPr>
            <a:lvl3pPr>
              <a:defRPr>
                <a:solidFill>
                  <a:srgbClr val="7F7042"/>
                </a:solidFill>
              </a:defRPr>
            </a:lvl3pPr>
            <a:lvl4pPr>
              <a:defRPr>
                <a:solidFill>
                  <a:srgbClr val="7F7042"/>
                </a:solidFill>
              </a:defRPr>
            </a:lvl4pPr>
            <a:lvl5pPr>
              <a:defRPr>
                <a:solidFill>
                  <a:srgbClr val="7F7042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9" name="Espace réservé du texte 28"/>
          <p:cNvSpPr>
            <a:spLocks noGrp="1"/>
          </p:cNvSpPr>
          <p:nvPr>
            <p:ph type="body" sz="quarter" idx="14" hasCustomPrompt="1"/>
          </p:nvPr>
        </p:nvSpPr>
        <p:spPr>
          <a:xfrm>
            <a:off x="3930629" y="6376920"/>
            <a:ext cx="1244955" cy="36512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lang="fr-FR" sz="1200" b="1" kern="1200" dirty="0">
                <a:solidFill>
                  <a:srgbClr val="7F704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7 octobre 2020</a:t>
            </a:r>
            <a:endParaRPr lang="fr-FR" dirty="0"/>
          </a:p>
        </p:txBody>
      </p:sp>
      <p:sp>
        <p:nvSpPr>
          <p:cNvPr id="20" name="Espace réservé du texte 28"/>
          <p:cNvSpPr>
            <a:spLocks noGrp="1"/>
          </p:cNvSpPr>
          <p:nvPr>
            <p:ph type="body" sz="quarter" idx="15" hasCustomPrompt="1"/>
          </p:nvPr>
        </p:nvSpPr>
        <p:spPr>
          <a:xfrm>
            <a:off x="7647699" y="6376920"/>
            <a:ext cx="1244955" cy="365125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lang="fr-FR" sz="1400" b="1" kern="1200" dirty="0">
                <a:solidFill>
                  <a:srgbClr val="7F704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8ECB8B5-5BA2-415A-BC32-F92136F581B8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60" y="223853"/>
            <a:ext cx="1452774" cy="81132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204" y="166974"/>
            <a:ext cx="1485900" cy="103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08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25 novembre 2020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80F1-60DF-4857-A776-6F2875DAE3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390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25 novembre 2020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80F1-60DF-4857-A776-6F2875DAE3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278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25 novembre 2020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80F1-60DF-4857-A776-6F2875DAE3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8277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25 novembre 2020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80F1-60DF-4857-A776-6F2875DAE3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4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25 novembre 2020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80F1-60DF-4857-A776-6F2875DAE3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94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25 novembre 2020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80F1-60DF-4857-A776-6F2875DAE3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758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25 novembre 2020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80F1-60DF-4857-A776-6F2875DAE3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32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25 novembre 2020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80F1-60DF-4857-A776-6F2875DAE3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336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25 novembre 2020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F80F1-60DF-4857-A776-6F2875DAE3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35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11" Type="http://schemas.openxmlformats.org/officeDocument/2006/relationships/image" Target="../media/image6.jpe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4000" dirty="0"/>
              <a:t>Des outils et des références pour la production d’</a:t>
            </a:r>
            <a:r>
              <a:rPr lang="fr-FR" sz="4400" dirty="0">
                <a:solidFill>
                  <a:srgbClr val="A6CE05"/>
                </a:solidFill>
              </a:rPr>
              <a:t>En</a:t>
            </a:r>
            <a:r>
              <a:rPr lang="fr-FR" sz="4000" dirty="0"/>
              <a:t>ergies </a:t>
            </a:r>
            <a:r>
              <a:rPr lang="fr-FR" sz="4400" dirty="0">
                <a:solidFill>
                  <a:srgbClr val="A6CE05"/>
                </a:solidFill>
              </a:rPr>
              <a:t>R</a:t>
            </a:r>
            <a:r>
              <a:rPr lang="fr-FR" sz="4000" dirty="0"/>
              <a:t>enouvelables dans les élevages de </a:t>
            </a:r>
            <a:r>
              <a:rPr lang="fr-FR" sz="4400" dirty="0">
                <a:solidFill>
                  <a:srgbClr val="A6CE05"/>
                </a:solidFill>
              </a:rPr>
              <a:t>R</a:t>
            </a:r>
            <a:r>
              <a:rPr lang="fr-FR" sz="4000" dirty="0"/>
              <a:t>uminants en France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Jean-Yves Blanchin, François Gervais Idele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5197298" y="6298935"/>
            <a:ext cx="1309519" cy="365125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25 novembre 2020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244" y="5653370"/>
            <a:ext cx="1253103" cy="10886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1" y="5653370"/>
            <a:ext cx="1879600" cy="97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8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124" y="1757880"/>
            <a:ext cx="5038976" cy="427933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13561" y="6280380"/>
            <a:ext cx="862053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</a:t>
            </a:r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idele.fr/domaines-techniques/elevage-environnement-et-territoires/energie/publication/idelesolr/recommends/production-denergie-par-le-solaire-photovoltaique-en-elevage.html</a:t>
            </a:r>
            <a:endParaRPr lang="fr-F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61" y="1478795"/>
            <a:ext cx="3342857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68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105" y="2666116"/>
            <a:ext cx="8679094" cy="946317"/>
          </a:xfrm>
        </p:spPr>
        <p:txBody>
          <a:bodyPr>
            <a:normAutofit/>
          </a:bodyPr>
          <a:lstStyle/>
          <a:p>
            <a:r>
              <a:rPr lang="fr-FR" sz="4800" dirty="0">
                <a:solidFill>
                  <a:srgbClr val="7F7042"/>
                </a:solidFill>
              </a:rPr>
              <a:t>Brochure production d’énergie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7148" y="3933949"/>
            <a:ext cx="8575506" cy="915370"/>
          </a:xfrm>
        </p:spPr>
        <p:txBody>
          <a:bodyPr/>
          <a:lstStyle/>
          <a:p>
            <a:r>
              <a:rPr lang="fr-FR" dirty="0"/>
              <a:t>La petite méthanisation en élevage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3930629" y="6376920"/>
            <a:ext cx="1350362" cy="365125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25 novembre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588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 smtClean="0"/>
              <a:t>Rappel</a:t>
            </a:r>
            <a:br>
              <a:rPr lang="fr-FR" sz="3600" dirty="0" smtClean="0"/>
            </a:br>
            <a:r>
              <a:rPr lang="fr-FR" sz="3600" dirty="0" smtClean="0"/>
              <a:t>des objectifs poursuivis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3561" y="2464913"/>
            <a:ext cx="8679094" cy="3793482"/>
          </a:xfrm>
        </p:spPr>
        <p:txBody>
          <a:bodyPr/>
          <a:lstStyle/>
          <a:p>
            <a:r>
              <a:rPr lang="fr-FR" sz="2400" dirty="0"/>
              <a:t>A travers le suivi de deux procédés de petite méthanisation différents en élevage laitier, il s’agissait d’évaluer :</a:t>
            </a:r>
          </a:p>
          <a:p>
            <a:pPr lvl="1"/>
            <a:r>
              <a:rPr lang="fr-FR" sz="2000" dirty="0"/>
              <a:t>la fiabilité des procédés et la performance technique des installations</a:t>
            </a:r>
          </a:p>
          <a:p>
            <a:pPr lvl="1"/>
            <a:r>
              <a:rPr lang="fr-FR" sz="2000" dirty="0"/>
              <a:t>la rentabilité économique de la méthanisation à cette échelle</a:t>
            </a:r>
          </a:p>
          <a:p>
            <a:pPr lvl="1"/>
            <a:r>
              <a:rPr lang="fr-FR" sz="2000" dirty="0"/>
              <a:t>la pertinence globale de ce modèle de méthanisation au sein d’une exploitation d’élevage</a:t>
            </a:r>
          </a:p>
          <a:p>
            <a:pPr lvl="1"/>
            <a:r>
              <a:rPr lang="fr-FR" sz="2000" dirty="0"/>
              <a:t>la plus-value pour l’exploitation, l’éleveur</a:t>
            </a:r>
          </a:p>
          <a:p>
            <a:pPr lvl="1"/>
            <a:r>
              <a:rPr lang="fr-FR" sz="2000" dirty="0"/>
              <a:t>La charge de travail associée à cet atelier</a:t>
            </a:r>
          </a:p>
          <a:p>
            <a:pPr marL="457200" lvl="1" indent="0">
              <a:buNone/>
            </a:pPr>
            <a:endParaRPr lang="fr-FR" sz="2000" dirty="0"/>
          </a:p>
          <a:p>
            <a:pPr marL="457200" lvl="1" indent="0">
              <a:buNone/>
            </a:pPr>
            <a:r>
              <a:rPr lang="fr-FR" sz="2000" dirty="0">
                <a:sym typeface="Wingdings" panose="05000000000000000000" pitchFamily="2" charset="2"/>
              </a:rPr>
              <a:t> </a:t>
            </a:r>
            <a:r>
              <a:rPr lang="fr-FR" sz="2000" b="1" dirty="0">
                <a:sym typeface="Wingdings" panose="05000000000000000000" pitchFamily="2" charset="2"/>
              </a:rPr>
              <a:t>Dans le but de fournir de nouvelles références pour rassurer les porteurs de projet et faciliter le développement de ce modèle dans les </a:t>
            </a:r>
            <a:r>
              <a:rPr lang="fr-FR" sz="2000" b="1" dirty="0" smtClean="0">
                <a:sym typeface="Wingdings" panose="05000000000000000000" pitchFamily="2" charset="2"/>
              </a:rPr>
              <a:t>élevages</a:t>
            </a:r>
            <a:endParaRPr lang="fr-FR" sz="2000" b="1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078386" y="1429968"/>
            <a:ext cx="6949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« Le </a:t>
            </a:r>
            <a:r>
              <a:rPr lang="fr-FR" sz="1600" i="1" dirty="0"/>
              <a:t>renforcement du retour d’expérience sur les installations en fonctionnement grâce à une procédure de validation des performances de procédés reste indispensable pour accompagner le développement de la filière</a:t>
            </a:r>
            <a:r>
              <a:rPr lang="fr-FR" sz="1600" i="1" dirty="0" smtClean="0"/>
              <a:t>. » (Ademe, 2016)</a:t>
            </a:r>
            <a:endParaRPr lang="fr-FR" sz="1600" i="1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3930629" y="6376920"/>
            <a:ext cx="1350362" cy="365125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25 novembre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279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Le contenu de la brochure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AutoNum type="arabicPeriod"/>
            </a:pPr>
            <a:r>
              <a:rPr lang="fr-FR" b="1" dirty="0">
                <a:solidFill>
                  <a:schemeClr val="accent1"/>
                </a:solidFill>
              </a:rPr>
              <a:t>La méthanisation à l’échelle d’une exploitation</a:t>
            </a:r>
          </a:p>
          <a:p>
            <a:pPr marL="800100" lvl="1" indent="-342900">
              <a:buAutoNum type="arabicPeriod"/>
            </a:pPr>
            <a:r>
              <a:rPr lang="fr-FR" dirty="0"/>
              <a:t>De quoi s’agit-il ?</a:t>
            </a:r>
          </a:p>
          <a:p>
            <a:pPr marL="800100" lvl="1" indent="-342900">
              <a:buAutoNum type="arabicPeriod"/>
            </a:pPr>
            <a:r>
              <a:rPr lang="fr-FR" dirty="0"/>
              <a:t>Etat des lieux et cartographie en France</a:t>
            </a:r>
          </a:p>
          <a:p>
            <a:pPr marL="342900" indent="-342900">
              <a:buAutoNum type="arabicPeriod"/>
            </a:pPr>
            <a:r>
              <a:rPr lang="fr-FR" b="1" dirty="0">
                <a:solidFill>
                  <a:schemeClr val="accent1"/>
                </a:solidFill>
              </a:rPr>
              <a:t>La petite méthanisation, un modèle pour les exploitations d’élevage de ruminants</a:t>
            </a:r>
          </a:p>
          <a:p>
            <a:pPr marL="800100" lvl="1" indent="-342900">
              <a:buAutoNum type="arabicPeriod"/>
            </a:pPr>
            <a:r>
              <a:rPr lang="fr-FR" dirty="0"/>
              <a:t>La méthanisation à température ambiante</a:t>
            </a:r>
          </a:p>
          <a:p>
            <a:pPr marL="800100" lvl="1" indent="-342900">
              <a:buAutoNum type="arabicPeriod"/>
            </a:pPr>
            <a:r>
              <a:rPr lang="fr-FR" dirty="0"/>
              <a:t>La méthanisation cogénération &lt;100 </a:t>
            </a:r>
            <a:r>
              <a:rPr lang="fr-FR" dirty="0" err="1"/>
              <a:t>kWé</a:t>
            </a:r>
            <a:endParaRPr lang="fr-FR" dirty="0"/>
          </a:p>
          <a:p>
            <a:pPr marL="800100" lvl="1" indent="-342900">
              <a:buAutoNum type="arabicPeriod"/>
            </a:pPr>
            <a:r>
              <a:rPr lang="fr-FR" dirty="0"/>
              <a:t>Le traitement des effluents de fromagerie</a:t>
            </a:r>
          </a:p>
          <a:p>
            <a:pPr marL="342900" indent="-342900">
              <a:buAutoNum type="arabicPeriod"/>
            </a:pPr>
            <a:r>
              <a:rPr lang="fr-FR" b="1" dirty="0">
                <a:solidFill>
                  <a:schemeClr val="accent1"/>
                </a:solidFill>
              </a:rPr>
              <a:t>Les repères économiques</a:t>
            </a:r>
          </a:p>
          <a:p>
            <a:pPr marL="342900" indent="-342900">
              <a:buAutoNum type="arabicPeriod"/>
            </a:pPr>
            <a:r>
              <a:rPr lang="fr-FR" b="1" dirty="0">
                <a:solidFill>
                  <a:schemeClr val="accent1"/>
                </a:solidFill>
              </a:rPr>
              <a:t>2006-2020 : 15 années riches d’enseignements sur la petite méthanisation</a:t>
            </a:r>
          </a:p>
          <a:p>
            <a:pPr marL="342900" indent="-342900">
              <a:buAutoNum type="arabicPeriod"/>
            </a:pPr>
            <a:r>
              <a:rPr lang="fr-FR" b="1" dirty="0">
                <a:solidFill>
                  <a:schemeClr val="accent1"/>
                </a:solidFill>
              </a:rPr>
              <a:t>Fiches techniques – résultats des suivis sur 1 année complète</a:t>
            </a:r>
          </a:p>
          <a:p>
            <a:pPr marL="800100" lvl="1" indent="-342900">
              <a:buAutoNum type="arabicPeriod"/>
            </a:pPr>
            <a:r>
              <a:rPr lang="fr-FR" dirty="0"/>
              <a:t>Installation en cogénération de 50 </a:t>
            </a:r>
            <a:r>
              <a:rPr lang="fr-FR" dirty="0" err="1"/>
              <a:t>kWé</a:t>
            </a:r>
            <a:endParaRPr lang="fr-FR" dirty="0"/>
          </a:p>
          <a:p>
            <a:pPr marL="800100" lvl="1" indent="-342900">
              <a:buAutoNum type="arabicPeriod"/>
            </a:pPr>
            <a:r>
              <a:rPr lang="fr-FR" dirty="0"/>
              <a:t>Installation psychrophile Nénufar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 rot="1362292">
            <a:off x="6767124" y="3059267"/>
            <a:ext cx="204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C00000"/>
                </a:solidFill>
              </a:rPr>
              <a:t>Des témoignages de conseillers énergie et d’éleveurs</a:t>
            </a:r>
            <a:endParaRPr lang="fr-FR" sz="1600" dirty="0">
              <a:solidFill>
                <a:srgbClr val="C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845876" y="5798637"/>
            <a:ext cx="3092698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Disponibilité décembre 2020</a:t>
            </a:r>
            <a:endParaRPr lang="fr-FR" dirty="0"/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3930629" y="6376920"/>
            <a:ext cx="1350362" cy="365125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25 novembre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541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105" y="2666116"/>
            <a:ext cx="8679094" cy="946317"/>
          </a:xfrm>
        </p:spPr>
        <p:txBody>
          <a:bodyPr>
            <a:normAutofit/>
          </a:bodyPr>
          <a:lstStyle/>
          <a:p>
            <a:r>
              <a:rPr lang="fr-FR" sz="4800" dirty="0" smtClean="0">
                <a:solidFill>
                  <a:srgbClr val="7F7042"/>
                </a:solidFill>
              </a:rPr>
              <a:t>Dossiers techniques de l’élevage</a:t>
            </a:r>
            <a:endParaRPr lang="fr-FR" sz="4800" dirty="0">
              <a:solidFill>
                <a:srgbClr val="7F704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7148" y="3933949"/>
            <a:ext cx="8575506" cy="915370"/>
          </a:xfrm>
        </p:spPr>
        <p:txBody>
          <a:bodyPr/>
          <a:lstStyle/>
          <a:p>
            <a:r>
              <a:rPr lang="fr-FR" dirty="0" smtClean="0"/>
              <a:t>Publication du numéro 3 – fin 2020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3930629" y="6376920"/>
            <a:ext cx="1350362" cy="365125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25 novembre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034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3602" y="1490552"/>
            <a:ext cx="8679094" cy="900380"/>
          </a:xfrm>
        </p:spPr>
        <p:txBody>
          <a:bodyPr/>
          <a:lstStyle/>
          <a:p>
            <a:r>
              <a:rPr lang="fr-FR" dirty="0"/>
              <a:t>Un document qui valorise les résultats de plusieurs études …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02" y="2727150"/>
            <a:ext cx="1867632" cy="2448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678" y="2716965"/>
            <a:ext cx="1870381" cy="2448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115" y="1884984"/>
            <a:ext cx="3371605" cy="4428000"/>
          </a:xfrm>
          <a:prstGeom prst="rect">
            <a:avLst/>
          </a:prstGeom>
        </p:spPr>
      </p:pic>
      <p:sp>
        <p:nvSpPr>
          <p:cNvPr id="9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3930629" y="6376920"/>
            <a:ext cx="1350362" cy="365125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25 novembre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369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Dossiers techniques</a:t>
            </a:r>
            <a:br>
              <a:rPr lang="fr-FR" dirty="0" smtClean="0"/>
            </a:br>
            <a:r>
              <a:rPr lang="fr-FR" dirty="0" smtClean="0"/>
              <a:t>de l’élevage – #3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64 pages dédiées à la production d’énergie renouvelable en élevage</a:t>
            </a:r>
          </a:p>
          <a:p>
            <a:r>
              <a:rPr lang="fr-FR" dirty="0"/>
              <a:t>25 rédacteurs de 12 structures différentes</a:t>
            </a:r>
          </a:p>
          <a:p>
            <a:r>
              <a:rPr lang="fr-FR" dirty="0"/>
              <a:t>Edito de Jérôme </a:t>
            </a:r>
            <a:r>
              <a:rPr lang="fr-FR" dirty="0" err="1"/>
              <a:t>Mousset</a:t>
            </a:r>
            <a:r>
              <a:rPr lang="fr-FR" dirty="0"/>
              <a:t>, </a:t>
            </a:r>
            <a:r>
              <a:rPr lang="fr-FR" dirty="0" err="1"/>
              <a:t>Ademe</a:t>
            </a:r>
            <a:endParaRPr lang="fr-FR" dirty="0"/>
          </a:p>
          <a:p>
            <a:r>
              <a:rPr lang="fr-FR" dirty="0"/>
              <a:t>Une valorisation des travaux menés dans le cadre du projet EnR2</a:t>
            </a:r>
          </a:p>
          <a:p>
            <a:pPr lvl="1"/>
            <a:r>
              <a:rPr lang="fr-FR" dirty="0"/>
              <a:t>Suivi des installations de petite méthanisation</a:t>
            </a:r>
          </a:p>
          <a:p>
            <a:pPr lvl="1"/>
            <a:r>
              <a:rPr lang="fr-FR" dirty="0"/>
              <a:t>Etat des lieux de la méthanisation en France et en Europe</a:t>
            </a:r>
          </a:p>
          <a:p>
            <a:pPr lvl="1"/>
            <a:r>
              <a:rPr lang="fr-FR" dirty="0"/>
              <a:t>Mise en avant de l’outil et du rôle de l’enseignement</a:t>
            </a:r>
          </a:p>
          <a:p>
            <a:pPr lvl="1"/>
            <a:r>
              <a:rPr lang="fr-FR" dirty="0"/>
              <a:t>Toutes les sources de production d’énergie renouvelable en élevage </a:t>
            </a:r>
            <a:r>
              <a:rPr lang="fr-FR" dirty="0" smtClean="0"/>
              <a:t>traitées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3930629" y="6376920"/>
            <a:ext cx="1350362" cy="365125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25 novembre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138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05" y="1156920"/>
            <a:ext cx="5935717" cy="5688000"/>
          </a:xfrm>
        </p:spPr>
      </p:pic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845876" y="5798637"/>
            <a:ext cx="3092698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Parution fin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871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 outil et 3 brochures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9147" y="1750200"/>
            <a:ext cx="2146671" cy="14535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 smtClean="0"/>
              <a:t>Outil d’aide à la décision :</a:t>
            </a:r>
          </a:p>
          <a:p>
            <a:pPr marL="0" indent="0">
              <a:buNone/>
            </a:pPr>
            <a:r>
              <a:rPr lang="fr-FR" sz="2000" b="1" dirty="0" smtClean="0"/>
              <a:t>produire de l’</a:t>
            </a:r>
            <a:r>
              <a:rPr lang="fr-FR" sz="2000" b="1" dirty="0" err="1" smtClean="0"/>
              <a:t>EnR</a:t>
            </a:r>
            <a:endParaRPr lang="fr-FR" sz="2000" b="1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08" y="3646045"/>
            <a:ext cx="2357389" cy="3096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08058" y="3628045"/>
            <a:ext cx="2238545" cy="3114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fr-FR" sz="1600" b="1" dirty="0"/>
              <a:t>Produire de </a:t>
            </a:r>
            <a:r>
              <a:rPr lang="fr-FR" sz="1600" b="1" dirty="0" smtClean="0"/>
              <a:t>l’énergie</a:t>
            </a:r>
          </a:p>
          <a:p>
            <a:pPr marL="0" lvl="1"/>
            <a:r>
              <a:rPr lang="fr-FR" sz="1600" b="1" dirty="0" smtClean="0"/>
              <a:t>la </a:t>
            </a:r>
            <a:r>
              <a:rPr lang="fr-FR" sz="1600" b="1" dirty="0"/>
              <a:t>petite </a:t>
            </a:r>
            <a:r>
              <a:rPr lang="fr-FR" sz="1600" b="1" dirty="0" smtClean="0"/>
              <a:t>méthanisation</a:t>
            </a:r>
          </a:p>
          <a:p>
            <a:pPr marL="90488" lvl="2"/>
            <a:endParaRPr lang="fr-FR" sz="1400" i="1" dirty="0" smtClean="0">
              <a:sym typeface="Wingdings" panose="05000000000000000000" pitchFamily="2" charset="2"/>
            </a:endParaRPr>
          </a:p>
          <a:p>
            <a:pPr marL="90488" lvl="2"/>
            <a:r>
              <a:rPr lang="fr-FR" sz="1400" i="1" dirty="0" smtClean="0">
                <a:sym typeface="Wingdings" panose="05000000000000000000" pitchFamily="2" charset="2"/>
              </a:rPr>
              <a:t> </a:t>
            </a:r>
            <a:r>
              <a:rPr lang="fr-FR" sz="1400" i="1" dirty="0">
                <a:sym typeface="Wingdings" panose="05000000000000000000" pitchFamily="2" charset="2"/>
              </a:rPr>
              <a:t>Inclus : fiches techniques des installations suivies, perspectives (biogaz porté, …)</a:t>
            </a:r>
            <a:endParaRPr lang="fr-FR" sz="1400" i="1" dirty="0"/>
          </a:p>
          <a:p>
            <a:pPr algn="ctr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057" y="1459970"/>
            <a:ext cx="4598120" cy="205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45908" y="1441970"/>
            <a:ext cx="7191269" cy="2070000"/>
          </a:xfrm>
          <a:prstGeom prst="rect">
            <a:avLst/>
          </a:prstGeom>
          <a:noFill/>
          <a:ln w="19050">
            <a:solidFill>
              <a:srgbClr val="7F7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7107" y="3642497"/>
            <a:ext cx="2237141" cy="31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4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</a:t>
            </a:r>
            <a:r>
              <a:rPr lang="fr-FR" dirty="0" smtClean="0"/>
              <a:t>inanceurs</a:t>
            </a:r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sz="1800" dirty="0" smtClean="0"/>
          </a:p>
          <a:p>
            <a:r>
              <a:rPr lang="fr-FR" dirty="0" smtClean="0"/>
              <a:t>Partenaires techniques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155" y="3959280"/>
            <a:ext cx="1100030" cy="125577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744" y="3959280"/>
            <a:ext cx="1319605" cy="131960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02" y="3997022"/>
            <a:ext cx="1113279" cy="124412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506" y="3997022"/>
            <a:ext cx="1049218" cy="104921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396" y="4191813"/>
            <a:ext cx="1810636" cy="79071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605" y="5360310"/>
            <a:ext cx="1513971" cy="72741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977" y="3997022"/>
            <a:ext cx="1096231" cy="1218034"/>
          </a:xfrm>
          <a:prstGeom prst="rect">
            <a:avLst/>
          </a:prstGeom>
        </p:spPr>
      </p:pic>
      <p:pic>
        <p:nvPicPr>
          <p:cNvPr id="13" name="Picture 2" descr="18092018_105850_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591" y="5433203"/>
            <a:ext cx="10572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10042020_114031_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866" y="5433203"/>
            <a:ext cx="12287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114" y="2105110"/>
            <a:ext cx="1253103" cy="108867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08" y="2119025"/>
            <a:ext cx="1879600" cy="974675"/>
          </a:xfrm>
          <a:prstGeom prst="rect">
            <a:avLst/>
          </a:prstGeom>
        </p:spPr>
      </p:pic>
      <p:sp>
        <p:nvSpPr>
          <p:cNvPr id="17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3930629" y="6376920"/>
            <a:ext cx="1350362" cy="365125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25 novembre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820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25876" y="212726"/>
            <a:ext cx="8679094" cy="946317"/>
          </a:xfrm>
        </p:spPr>
        <p:txBody>
          <a:bodyPr/>
          <a:lstStyle/>
          <a:p>
            <a:r>
              <a:rPr lang="fr-FR" dirty="0" smtClean="0"/>
              <a:t>Les objectifs du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3561" y="1823061"/>
            <a:ext cx="8679094" cy="4002776"/>
          </a:xfrm>
        </p:spPr>
        <p:txBody>
          <a:bodyPr/>
          <a:lstStyle/>
          <a:p>
            <a:r>
              <a:rPr lang="fr-FR" dirty="0"/>
              <a:t>Participer au développement des fermes d’élevage productrices d’énergies renouvelables par </a:t>
            </a:r>
            <a:r>
              <a:rPr lang="fr-FR" b="1" dirty="0"/>
              <a:t>l’élaboration d’un outil d’aide à la réflexion</a:t>
            </a:r>
            <a:r>
              <a:rPr lang="fr-FR" dirty="0"/>
              <a:t> à destination des éleveurs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dirty="0"/>
              <a:t>Démontrer la faisabilité, la rentabilité et la pertinence des installations de méthanisation à l’échelle d’une exploitation – « petite méthanisation » - au travers de </a:t>
            </a:r>
            <a:r>
              <a:rPr lang="fr-FR" b="1" dirty="0"/>
              <a:t>suivis complets d’installations en fonctionnement </a:t>
            </a:r>
            <a:r>
              <a:rPr lang="fr-FR" dirty="0"/>
              <a:t>pour encourager son </a:t>
            </a:r>
            <a:r>
              <a:rPr lang="fr-FR" dirty="0" smtClean="0"/>
              <a:t>développement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3930629" y="6376920"/>
            <a:ext cx="1350362" cy="365125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25 novembre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52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Merci de votre </a:t>
            </a:r>
            <a:r>
              <a:rPr lang="fr-FR" dirty="0" smtClean="0"/>
              <a:t>attention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-91807" y="2663316"/>
            <a:ext cx="8416887" cy="157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fr-FR" sz="5400" b="1" dirty="0">
                <a:solidFill>
                  <a:srgbClr val="7F7042"/>
                </a:solidFill>
              </a:rPr>
              <a:t>Retrouvez le </a:t>
            </a:r>
            <a:r>
              <a:rPr lang="fr-FR" sz="5400" b="1" dirty="0" err="1">
                <a:solidFill>
                  <a:srgbClr val="7F7042"/>
                </a:solidFill>
              </a:rPr>
              <a:t>replay</a:t>
            </a:r>
            <a:r>
              <a:rPr lang="fr-FR" sz="5400" b="1" dirty="0">
                <a:solidFill>
                  <a:srgbClr val="7F7042"/>
                </a:solidFill>
              </a:rPr>
              <a:t> sur </a:t>
            </a:r>
          </a:p>
          <a:p>
            <a:pPr algn="ctr">
              <a:spcBef>
                <a:spcPct val="0"/>
              </a:spcBef>
            </a:pPr>
            <a:r>
              <a:rPr lang="fr-FR" sz="4800" b="1" dirty="0">
                <a:solidFill>
                  <a:srgbClr val="00509E"/>
                </a:solidFill>
              </a:rPr>
              <a:t>idele.fr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3930629" y="6376920"/>
            <a:ext cx="1350362" cy="365125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25 novembre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789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L’équipe technique du projet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400" dirty="0"/>
              <a:t>Chambres d’Agriculture</a:t>
            </a:r>
          </a:p>
          <a:p>
            <a:pPr lvl="1"/>
            <a:r>
              <a:rPr lang="fr-FR" sz="2000" dirty="0"/>
              <a:t>Bretagne </a:t>
            </a:r>
            <a:r>
              <a:rPr lang="fr-FR" sz="1800" dirty="0"/>
              <a:t>/ Jean-Yves CARRE</a:t>
            </a:r>
          </a:p>
          <a:p>
            <a:pPr lvl="1"/>
            <a:r>
              <a:rPr lang="fr-FR" sz="2000" dirty="0"/>
              <a:t>Indre et Loire </a:t>
            </a:r>
            <a:r>
              <a:rPr lang="fr-FR" sz="1800" dirty="0"/>
              <a:t>/ Sylvain GUINEBERTEAU</a:t>
            </a:r>
            <a:endParaRPr lang="fr-FR" sz="2000" dirty="0"/>
          </a:p>
          <a:p>
            <a:pPr lvl="1"/>
            <a:r>
              <a:rPr lang="fr-FR" sz="2000" dirty="0"/>
              <a:t>Saône et Loire </a:t>
            </a:r>
            <a:r>
              <a:rPr lang="fr-FR" sz="1800" dirty="0"/>
              <a:t>/ Thomas GONTIER</a:t>
            </a:r>
          </a:p>
          <a:p>
            <a:pPr lvl="1"/>
            <a:r>
              <a:rPr lang="fr-FR" sz="1800" dirty="0"/>
              <a:t>APCA / Léonard JARRIGE</a:t>
            </a:r>
            <a:endParaRPr lang="fr-FR" sz="2000" dirty="0"/>
          </a:p>
          <a:p>
            <a:pPr lvl="1">
              <a:lnSpc>
                <a:spcPct val="100000"/>
              </a:lnSpc>
            </a:pPr>
            <a:r>
              <a:rPr lang="fr-FR" sz="2400" dirty="0"/>
              <a:t>Grignon Energie + </a:t>
            </a:r>
            <a:r>
              <a:rPr lang="fr-FR" sz="1800" dirty="0"/>
              <a:t>/ Yves PYTHON, Sophie CARTON</a:t>
            </a:r>
          </a:p>
          <a:p>
            <a:r>
              <a:rPr lang="fr-FR" sz="2400" dirty="0"/>
              <a:t>Lycées Agricoles</a:t>
            </a:r>
          </a:p>
          <a:p>
            <a:pPr lvl="1"/>
            <a:r>
              <a:rPr lang="fr-FR" sz="2000" dirty="0"/>
              <a:t>La Côte Saint André </a:t>
            </a:r>
            <a:r>
              <a:rPr lang="fr-FR" sz="1800" dirty="0"/>
              <a:t>/ Patrick COLIN DE VERDIERE</a:t>
            </a:r>
            <a:endParaRPr lang="fr-FR" sz="2000" dirty="0"/>
          </a:p>
          <a:p>
            <a:pPr lvl="1"/>
            <a:r>
              <a:rPr lang="fr-FR" sz="2000" dirty="0"/>
              <a:t>Aurillac </a:t>
            </a:r>
            <a:r>
              <a:rPr lang="fr-FR" sz="1800" dirty="0"/>
              <a:t>/ Valérie GANE</a:t>
            </a:r>
            <a:endParaRPr lang="fr-FR" sz="2000" dirty="0"/>
          </a:p>
          <a:p>
            <a:r>
              <a:rPr lang="fr-FR" sz="2400" dirty="0" err="1"/>
              <a:t>Ademe</a:t>
            </a:r>
            <a:r>
              <a:rPr lang="fr-FR" sz="2400" dirty="0"/>
              <a:t> </a:t>
            </a:r>
            <a:r>
              <a:rPr lang="fr-FR" sz="1800" dirty="0"/>
              <a:t>/ Nicolas TONNET</a:t>
            </a:r>
          </a:p>
          <a:p>
            <a:r>
              <a:rPr lang="fr-FR" sz="2400" dirty="0"/>
              <a:t>Réseau énergie enseignement agricole </a:t>
            </a:r>
            <a:r>
              <a:rPr lang="fr-FR" sz="1800" dirty="0"/>
              <a:t>/ Claire DUROX</a:t>
            </a:r>
          </a:p>
          <a:p>
            <a:r>
              <a:rPr lang="fr-FR" sz="2400" dirty="0"/>
              <a:t>Institut de l’Elevage </a:t>
            </a:r>
            <a:r>
              <a:rPr lang="fr-FR" sz="1800" dirty="0"/>
              <a:t>/ François GERVAIS, Jean-Yves BLANCHIN, Armelle GAC, Elise LORINQUER, Thomas MAHEO, Corinne MAIGRET, Sylvain COUET, Jean-Marc GAUTIER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3930629" y="6376920"/>
            <a:ext cx="1350362" cy="365125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25 novembre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256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541" y="2354389"/>
            <a:ext cx="8679094" cy="946317"/>
          </a:xfrm>
        </p:spPr>
        <p:txBody>
          <a:bodyPr>
            <a:normAutofit/>
          </a:bodyPr>
          <a:lstStyle/>
          <a:p>
            <a:r>
              <a:rPr lang="fr-FR" sz="4800" dirty="0" smtClean="0">
                <a:solidFill>
                  <a:srgbClr val="7F7042"/>
                </a:solidFill>
              </a:rPr>
              <a:t>L’outil d’aide à la décision</a:t>
            </a:r>
            <a:endParaRPr lang="fr-FR" sz="4800" dirty="0">
              <a:solidFill>
                <a:srgbClr val="7F7042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069147" y="4629797"/>
            <a:ext cx="2146671" cy="418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/>
              <a:t>P</a:t>
            </a:r>
            <a:r>
              <a:rPr lang="fr-FR" sz="2000" b="1" dirty="0" smtClean="0"/>
              <a:t>roduire de l’</a:t>
            </a:r>
            <a:r>
              <a:rPr lang="fr-FR" sz="2000" b="1" dirty="0" err="1" smtClean="0"/>
              <a:t>EnR</a:t>
            </a:r>
            <a:endParaRPr lang="fr-FR" sz="2000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057" y="3718265"/>
            <a:ext cx="4598120" cy="205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45908" y="3700265"/>
            <a:ext cx="7191269" cy="2070000"/>
          </a:xfrm>
          <a:prstGeom prst="rect">
            <a:avLst/>
          </a:prstGeom>
          <a:noFill/>
          <a:ln w="19050">
            <a:solidFill>
              <a:srgbClr val="7F7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3930629" y="6376920"/>
            <a:ext cx="1350362" cy="365125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25 novembre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667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outil construit pour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300"/>
              </a:spcAft>
            </a:pPr>
            <a:r>
              <a:rPr lang="fr-FR" dirty="0"/>
              <a:t>Donner </a:t>
            </a:r>
            <a:r>
              <a:rPr lang="fr-FR" b="1" dirty="0"/>
              <a:t>un premier avis</a:t>
            </a:r>
            <a:r>
              <a:rPr lang="fr-FR" dirty="0"/>
              <a:t> sur la </a:t>
            </a:r>
            <a:r>
              <a:rPr lang="fr-FR" b="1" dirty="0"/>
              <a:t>faisabilité</a:t>
            </a:r>
            <a:r>
              <a:rPr lang="fr-FR" dirty="0"/>
              <a:t> et la </a:t>
            </a:r>
            <a:r>
              <a:rPr lang="fr-FR" b="1" dirty="0"/>
              <a:t>pertinence</a:t>
            </a:r>
            <a:r>
              <a:rPr lang="fr-FR" dirty="0"/>
              <a:t>, à priori, d’un projet de production d’</a:t>
            </a:r>
            <a:r>
              <a:rPr lang="fr-FR" dirty="0" err="1"/>
              <a:t>EnR</a:t>
            </a:r>
            <a:r>
              <a:rPr lang="fr-FR" dirty="0"/>
              <a:t>,</a:t>
            </a:r>
          </a:p>
          <a:p>
            <a:pPr>
              <a:spcAft>
                <a:spcPts val="300"/>
              </a:spcAft>
            </a:pPr>
            <a:r>
              <a:rPr lang="fr-FR" dirty="0"/>
              <a:t>A destination des </a:t>
            </a:r>
            <a:r>
              <a:rPr lang="fr-FR" b="1" dirty="0"/>
              <a:t>éleveurs</a:t>
            </a:r>
            <a:r>
              <a:rPr lang="fr-FR" dirty="0"/>
              <a:t>,</a:t>
            </a:r>
            <a:endParaRPr lang="fr-FR" b="1" dirty="0"/>
          </a:p>
          <a:p>
            <a:pPr>
              <a:spcAft>
                <a:spcPts val="300"/>
              </a:spcAft>
            </a:pPr>
            <a:r>
              <a:rPr lang="fr-FR" dirty="0"/>
              <a:t>De </a:t>
            </a:r>
            <a:r>
              <a:rPr lang="fr-FR" b="1" dirty="0"/>
              <a:t>réflexion</a:t>
            </a:r>
            <a:r>
              <a:rPr lang="fr-FR" dirty="0"/>
              <a:t> pour les </a:t>
            </a:r>
            <a:r>
              <a:rPr lang="fr-FR" b="1" dirty="0"/>
              <a:t>projets individuels </a:t>
            </a:r>
            <a:r>
              <a:rPr lang="fr-FR" dirty="0"/>
              <a:t>à l’échelle d’une exploitation</a:t>
            </a:r>
          </a:p>
          <a:p>
            <a:pPr>
              <a:spcAft>
                <a:spcPts val="300"/>
              </a:spcAft>
            </a:pPr>
            <a:r>
              <a:rPr lang="fr-FR" dirty="0"/>
              <a:t>Qui s’appuie sur les </a:t>
            </a:r>
            <a:r>
              <a:rPr lang="fr-FR" b="1" dirty="0"/>
              <a:t>retours d’expériences</a:t>
            </a:r>
            <a:r>
              <a:rPr lang="fr-FR" dirty="0"/>
              <a:t> d’agriculteurs et experts de la filière énergie = des situations concrètes pour rassurer les éleveurs</a:t>
            </a:r>
          </a:p>
          <a:p>
            <a:pPr>
              <a:spcAft>
                <a:spcPts val="300"/>
              </a:spcAft>
            </a:pPr>
            <a:r>
              <a:rPr lang="fr-FR" b="1" dirty="0"/>
              <a:t>Structuré</a:t>
            </a:r>
            <a:r>
              <a:rPr lang="fr-FR" dirty="0"/>
              <a:t>, avec une </a:t>
            </a:r>
            <a:r>
              <a:rPr lang="fr-FR" b="1" dirty="0"/>
              <a:t>entrée « besoins » </a:t>
            </a:r>
            <a:r>
              <a:rPr lang="fr-FR" dirty="0"/>
              <a:t>de l’éleveur, de l’élevage,</a:t>
            </a:r>
          </a:p>
          <a:p>
            <a:pPr>
              <a:spcAft>
                <a:spcPts val="300"/>
              </a:spcAft>
            </a:pPr>
            <a:r>
              <a:rPr lang="fr-FR" dirty="0"/>
              <a:t>L’outil, à travers les questions posées, permet de </a:t>
            </a:r>
            <a:r>
              <a:rPr lang="fr-FR" b="1" dirty="0"/>
              <a:t>mettre en lumière</a:t>
            </a:r>
            <a:r>
              <a:rPr lang="fr-FR" dirty="0"/>
              <a:t> les </a:t>
            </a:r>
            <a:r>
              <a:rPr lang="fr-FR" b="1" dirty="0"/>
              <a:t>points d’attention </a:t>
            </a:r>
            <a:r>
              <a:rPr lang="fr-FR" dirty="0"/>
              <a:t>particuliers à avoir,</a:t>
            </a:r>
          </a:p>
          <a:p>
            <a:pPr>
              <a:spcAft>
                <a:spcPts val="300"/>
              </a:spcAft>
            </a:pPr>
            <a:r>
              <a:rPr lang="fr-FR" dirty="0"/>
              <a:t>Il permet à l’éleveur d’</a:t>
            </a:r>
            <a:r>
              <a:rPr lang="fr-FR" b="1" dirty="0"/>
              <a:t>identifier</a:t>
            </a:r>
            <a:r>
              <a:rPr lang="fr-FR" dirty="0"/>
              <a:t> rapidement les </a:t>
            </a:r>
            <a:r>
              <a:rPr lang="fr-FR" b="1" dirty="0"/>
              <a:t>opportunités</a:t>
            </a:r>
            <a:r>
              <a:rPr lang="fr-FR" dirty="0"/>
              <a:t> de son exploitation à produire de l’énergie, et/ou les </a:t>
            </a:r>
            <a:r>
              <a:rPr lang="fr-FR" b="1" dirty="0"/>
              <a:t>points de blocage </a:t>
            </a:r>
            <a:r>
              <a:rPr lang="fr-FR" dirty="0"/>
              <a:t>et </a:t>
            </a:r>
            <a:r>
              <a:rPr lang="fr-FR" b="1" dirty="0" smtClean="0"/>
              <a:t>limites</a:t>
            </a:r>
            <a:endParaRPr lang="fr-FR" b="1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3930629" y="6376920"/>
            <a:ext cx="1350362" cy="365125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25 novembre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252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grandes étapes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6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4406294"/>
              </p:ext>
            </p:extLst>
          </p:nvPr>
        </p:nvGraphicFramePr>
        <p:xfrm>
          <a:off x="90767" y="1690689"/>
          <a:ext cx="895641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Accolade fermante 6"/>
          <p:cNvSpPr/>
          <p:nvPr/>
        </p:nvSpPr>
        <p:spPr>
          <a:xfrm rot="16200000">
            <a:off x="1635785" y="1571488"/>
            <a:ext cx="376517" cy="16028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26532" y="1538343"/>
            <a:ext cx="3195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2"/>
                </a:solidFill>
              </a:rPr>
              <a:t>Connaitre le processus de réalisation d’un projet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9" name="Accolade fermante 8"/>
          <p:cNvSpPr/>
          <p:nvPr/>
        </p:nvSpPr>
        <p:spPr>
          <a:xfrm rot="5400000">
            <a:off x="3394555" y="4434817"/>
            <a:ext cx="376517" cy="16028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985302" y="5426256"/>
            <a:ext cx="3195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2"/>
                </a:solidFill>
              </a:rPr>
              <a:t>Consolidation des données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11" name="Accolade fermante 10"/>
          <p:cNvSpPr/>
          <p:nvPr/>
        </p:nvSpPr>
        <p:spPr>
          <a:xfrm rot="16200000">
            <a:off x="5107373" y="1571488"/>
            <a:ext cx="376517" cy="16028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698120" y="1538343"/>
            <a:ext cx="3195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2"/>
                </a:solidFill>
              </a:rPr>
              <a:t>Conception de l’arborescence de l’outil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13" name="Accolade fermante 12"/>
          <p:cNvSpPr/>
          <p:nvPr/>
        </p:nvSpPr>
        <p:spPr>
          <a:xfrm rot="5400000">
            <a:off x="7067058" y="4434817"/>
            <a:ext cx="376517" cy="16028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634654" y="5428923"/>
            <a:ext cx="3195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2"/>
                </a:solidFill>
              </a:rPr>
              <a:t>Mise en forme de l’outil</a:t>
            </a:r>
            <a:endParaRPr lang="fr-FR" dirty="0">
              <a:solidFill>
                <a:schemeClr val="accent2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08480" y="6138845"/>
            <a:ext cx="79068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608480" y="5908012"/>
            <a:ext cx="75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Sept. 2018</a:t>
            </a:r>
            <a:endParaRPr lang="fr-FR" sz="1200" dirty="0"/>
          </a:p>
        </p:txBody>
      </p:sp>
      <p:sp>
        <p:nvSpPr>
          <p:cNvPr id="17" name="ZoneTexte 16"/>
          <p:cNvSpPr txBox="1"/>
          <p:nvPr/>
        </p:nvSpPr>
        <p:spPr>
          <a:xfrm>
            <a:off x="2492861" y="5908012"/>
            <a:ext cx="75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Janv. 2019</a:t>
            </a:r>
            <a:endParaRPr lang="fr-FR" sz="1200" dirty="0"/>
          </a:p>
        </p:txBody>
      </p:sp>
      <p:sp>
        <p:nvSpPr>
          <p:cNvPr id="18" name="ZoneTexte 17"/>
          <p:cNvSpPr txBox="1"/>
          <p:nvPr/>
        </p:nvSpPr>
        <p:spPr>
          <a:xfrm>
            <a:off x="4269666" y="5908012"/>
            <a:ext cx="75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Juin 2019</a:t>
            </a:r>
            <a:endParaRPr lang="fr-FR" sz="1200" dirty="0"/>
          </a:p>
        </p:txBody>
      </p:sp>
      <p:sp>
        <p:nvSpPr>
          <p:cNvPr id="19" name="ZoneTexte 18"/>
          <p:cNvSpPr txBox="1"/>
          <p:nvPr/>
        </p:nvSpPr>
        <p:spPr>
          <a:xfrm>
            <a:off x="6134281" y="5908012"/>
            <a:ext cx="75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Déc. 2019</a:t>
            </a:r>
            <a:endParaRPr lang="fr-FR" sz="1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7842739" y="5908012"/>
            <a:ext cx="75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Avril. 2020</a:t>
            </a:r>
            <a:endParaRPr lang="fr-FR" sz="1200" dirty="0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3930629" y="6376920"/>
            <a:ext cx="1350362" cy="365125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25 novembre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62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L’outil EnR²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mtClean="0"/>
              <a:t>idele.fr/services/outils/enr2.html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62" b="19088"/>
          <a:stretch/>
        </p:blipFill>
        <p:spPr>
          <a:xfrm>
            <a:off x="1822886" y="2678863"/>
            <a:ext cx="5512384" cy="264486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3930629" y="6376920"/>
            <a:ext cx="1350362" cy="365125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25 novembre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72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0045" y="1755041"/>
            <a:ext cx="8679094" cy="946317"/>
          </a:xfrm>
        </p:spPr>
        <p:txBody>
          <a:bodyPr>
            <a:normAutofit/>
          </a:bodyPr>
          <a:lstStyle/>
          <a:p>
            <a:r>
              <a:rPr lang="fr-FR" sz="4800" dirty="0">
                <a:solidFill>
                  <a:srgbClr val="7F7042"/>
                </a:solidFill>
              </a:rPr>
              <a:t>Brochure production d’énergie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4989" y="2701358"/>
            <a:ext cx="5476159" cy="915370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Le solaire photovoltaïque en </a:t>
            </a:r>
            <a:r>
              <a:rPr lang="fr-FR" dirty="0" smtClean="0"/>
              <a:t>élevage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3930629" y="6376920"/>
            <a:ext cx="1350362" cy="365125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25 novembre 2020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134" y="2701358"/>
            <a:ext cx="2802855" cy="39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5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Le solaire </a:t>
            </a:r>
            <a:r>
              <a:rPr lang="fr-FR" sz="3200" dirty="0" smtClean="0"/>
              <a:t>photovoltaïque</a:t>
            </a:r>
            <a:br>
              <a:rPr lang="fr-FR" sz="3200" dirty="0" smtClean="0"/>
            </a:br>
            <a:r>
              <a:rPr lang="fr-FR" sz="3200" dirty="0" smtClean="0"/>
              <a:t>en </a:t>
            </a:r>
            <a:r>
              <a:rPr lang="fr-FR" sz="3200" dirty="0"/>
              <a:t>fermes expérimentales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Une brochure 8 pages qui présente :</a:t>
            </a:r>
          </a:p>
          <a:p>
            <a:pPr lvl="1"/>
            <a:r>
              <a:rPr lang="fr-FR" dirty="0"/>
              <a:t>Etat des lieux de la filière en France</a:t>
            </a:r>
          </a:p>
          <a:p>
            <a:pPr lvl="2"/>
            <a:r>
              <a:rPr lang="fr-FR" dirty="0"/>
              <a:t>Evolution des technologies, progrès, rendements, Investissements et coûts de fonctionnement</a:t>
            </a:r>
          </a:p>
          <a:p>
            <a:pPr lvl="1"/>
            <a:r>
              <a:rPr lang="fr-FR" dirty="0"/>
              <a:t>Données de production PV des 3 sites </a:t>
            </a:r>
            <a:r>
              <a:rPr lang="fr-FR" dirty="0" err="1"/>
              <a:t>expé</a:t>
            </a:r>
            <a:r>
              <a:rPr lang="fr-FR" dirty="0"/>
              <a:t> viande de l’ouest</a:t>
            </a:r>
          </a:p>
          <a:p>
            <a:pPr lvl="1"/>
            <a:r>
              <a:rPr lang="fr-FR" dirty="0"/>
              <a:t>Témoignage des responsables des sites </a:t>
            </a:r>
            <a:r>
              <a:rPr lang="fr-FR" dirty="0" err="1"/>
              <a:t>expé</a:t>
            </a:r>
            <a:r>
              <a:rPr lang="fr-FR" dirty="0"/>
              <a:t>, leurs points de vues</a:t>
            </a:r>
          </a:p>
          <a:p>
            <a:pPr lvl="1"/>
            <a:r>
              <a:rPr lang="fr-FR" dirty="0"/>
              <a:t>PV et environnement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Mise en avant des messages clés, en lien avec les experts de la filière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Discussion autour des nouvelles opportunités PV : </a:t>
            </a:r>
            <a:r>
              <a:rPr lang="fr-FR" sz="2000" i="1" dirty="0">
                <a:sym typeface="Wingdings" panose="05000000000000000000" pitchFamily="2" charset="2"/>
              </a:rPr>
              <a:t>autoconsommation, orientation des bâtiments, etc.</a:t>
            </a:r>
            <a:endParaRPr lang="fr-FR" sz="2000" i="1" dirty="0"/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3930629" y="6376920"/>
            <a:ext cx="1350362" cy="365125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25 novembre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658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548bc0e-6bc8-495a-98b6-29be45836de1">IEPROJETS-1975097484-5</_dlc_DocId>
    <_dlc_DocIdUrl xmlns="c548bc0e-6bc8-495a-98b6-29be45836de1">
      <Url>https://projets.idele.fr/salons/_layouts/15/DocIdRedir.aspx?ID=IEPROJETS-1975097484-5</Url>
      <Description>IEPROJETS-1975097484-5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E77227AB39CC4E8D714DA694E2AF55" ma:contentTypeVersion="0" ma:contentTypeDescription="Crée un document." ma:contentTypeScope="" ma:versionID="c8d53fa052150f921d06125447cefc62">
  <xsd:schema xmlns:xsd="http://www.w3.org/2001/XMLSchema" xmlns:xs="http://www.w3.org/2001/XMLSchema" xmlns:p="http://schemas.microsoft.com/office/2006/metadata/properties" xmlns:ns2="c548bc0e-6bc8-495a-98b6-29be45836de1" targetNamespace="http://schemas.microsoft.com/office/2006/metadata/properties" ma:root="true" ma:fieldsID="1345c57ce80b9f62393b254512a9750c" ns2:_="">
    <xsd:import namespace="c548bc0e-6bc8-495a-98b6-29be45836de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48bc0e-6bc8-495a-98b6-29be45836de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Conserver l’ID" ma:description="Conserver l’ID lors de l’ajout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8B0B61-F21B-4E60-92EB-6DE9A982EA7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29F5DB0-4616-4AF0-975E-E744FCFB56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C19966-9E54-4490-AF50-0EE0C15F59E4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infopath/2007/PartnerControls"/>
    <ds:schemaRef ds:uri="c548bc0e-6bc8-495a-98b6-29be45836de1"/>
  </ds:schemaRefs>
</ds:datastoreItem>
</file>

<file path=customXml/itemProps4.xml><?xml version="1.0" encoding="utf-8"?>
<ds:datastoreItem xmlns:ds="http://schemas.openxmlformats.org/officeDocument/2006/customXml" ds:itemID="{83EE1223-9CF4-441E-8018-A678C1D75F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48bc0e-6bc8-495a-98b6-29be45836d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</TotalTime>
  <Words>897</Words>
  <Application>Microsoft Office PowerPoint</Application>
  <PresentationFormat>Affichage à l'écran (4:3)</PresentationFormat>
  <Paragraphs>155</Paragraphs>
  <Slides>20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Thème Office</vt:lpstr>
      <vt:lpstr>Des outils et des références pour la production d’Energies Renouvelables dans les élevages de Ruminants en France</vt:lpstr>
      <vt:lpstr>Les objectifs du projet</vt:lpstr>
      <vt:lpstr>L’équipe technique du projet</vt:lpstr>
      <vt:lpstr>L’outil d’aide à la décision</vt:lpstr>
      <vt:lpstr>Un outil construit pour</vt:lpstr>
      <vt:lpstr>Les grandes étapes</vt:lpstr>
      <vt:lpstr>L’outil EnR²</vt:lpstr>
      <vt:lpstr>Brochure production d’énergie</vt:lpstr>
      <vt:lpstr>Le solaire photovoltaïque en fermes expérimentales</vt:lpstr>
      <vt:lpstr>Présentation PowerPoint</vt:lpstr>
      <vt:lpstr>Brochure production d’énergie</vt:lpstr>
      <vt:lpstr>Rappel des objectifs poursuivis</vt:lpstr>
      <vt:lpstr>Le contenu de la brochure</vt:lpstr>
      <vt:lpstr>Dossiers techniques de l’élevage</vt:lpstr>
      <vt:lpstr>Présentation PowerPoint</vt:lpstr>
      <vt:lpstr>Dossiers techniques de l’élevage – #3</vt:lpstr>
      <vt:lpstr>Présentation PowerPoint</vt:lpstr>
      <vt:lpstr>1 outil et 3 brochures</vt:lpstr>
      <vt:lpstr>Présentation PowerPoint</vt:lpstr>
      <vt:lpstr>Merci de votre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Dorchies Helene</dc:creator>
  <cp:lastModifiedBy>Blanchin Jean-Yves</cp:lastModifiedBy>
  <cp:revision>71</cp:revision>
  <cp:lastPrinted>2020-11-18T13:56:12Z</cp:lastPrinted>
  <dcterms:created xsi:type="dcterms:W3CDTF">2017-08-03T09:03:42Z</dcterms:created>
  <dcterms:modified xsi:type="dcterms:W3CDTF">2020-11-18T14:11:41Z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0x01010020E77227AB39CC4E8D714DA694E2AF55</vt:lpwstr>
  </property>
  <property fmtid="{D5CDD505-2E9C-101B-9397-08002B2CF9AE}" pid="3" name="_dlc_DocIdItemGuid">
    <vt:lpwstr>8f48c1f1-5000-464d-9dc4-3ff336942535</vt:lpwstr>
  </property>
</Properties>
</file>