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A45"/>
    <a:srgbClr val="55687B"/>
    <a:srgbClr val="7DB834"/>
    <a:srgbClr val="99A9B9"/>
    <a:srgbClr val="8B9DAF"/>
    <a:srgbClr val="ED6F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1914"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a:prstGeom prst="rect">
            <a:avLst/>
          </a:prstGeom>
        </p:spPr>
        <p:txBody>
          <a:bodyPr anchor="b"/>
          <a:lstStyle>
            <a:lvl1pPr algn="ctr">
              <a:defRPr sz="19865"/>
            </a:lvl1pPr>
          </a:lstStyle>
          <a:p>
            <a:r>
              <a:rPr lang="fr-FR"/>
              <a:t>Modifiez le style du titre</a:t>
            </a:r>
            <a:endParaRPr lang="en-US" dirty="0"/>
          </a:p>
        </p:txBody>
      </p:sp>
      <p:sp>
        <p:nvSpPr>
          <p:cNvPr id="3" name="Subtitle 2"/>
          <p:cNvSpPr>
            <a:spLocks noGrp="1"/>
          </p:cNvSpPr>
          <p:nvPr>
            <p:ph type="subTitle" idx="1"/>
          </p:nvPr>
        </p:nvSpPr>
        <p:spPr>
          <a:xfrm>
            <a:off x="3784402" y="22481887"/>
            <a:ext cx="22706410" cy="10334331"/>
          </a:xfrm>
          <a:prstGeom prst="rect">
            <a:avLst/>
          </a:prstGeo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fr-FR"/>
              <a:t>Modifiez le style des sous-titres du masque</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349682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2081420" y="3889920"/>
            <a:ext cx="26112371" cy="8273416"/>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2081421" y="11394520"/>
            <a:ext cx="26112371" cy="2715859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58138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081423" y="2278904"/>
            <a:ext cx="19205838" cy="36274211"/>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86470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081420" y="3889920"/>
            <a:ext cx="26112371" cy="8273416"/>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2081421" y="11394520"/>
            <a:ext cx="26112371" cy="2715859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74707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a:prstGeom prst="rect">
            <a:avLst/>
          </a:prstGeom>
        </p:spPr>
        <p:txBody>
          <a:bodyPr anchor="b"/>
          <a:lstStyle>
            <a:lvl1pPr>
              <a:defRPr sz="19865"/>
            </a:lvl1pPr>
          </a:lstStyle>
          <a:p>
            <a:r>
              <a:rPr lang="fr-FR"/>
              <a:t>Modifiez le style du titre</a:t>
            </a:r>
            <a:endParaRPr lang="en-US" dirty="0"/>
          </a:p>
        </p:txBody>
      </p:sp>
      <p:sp>
        <p:nvSpPr>
          <p:cNvPr id="3" name="Text Placeholder 2"/>
          <p:cNvSpPr>
            <a:spLocks noGrp="1"/>
          </p:cNvSpPr>
          <p:nvPr>
            <p:ph type="body" idx="1"/>
          </p:nvPr>
        </p:nvSpPr>
        <p:spPr>
          <a:xfrm>
            <a:off x="2065654" y="28644846"/>
            <a:ext cx="26112371" cy="9363320"/>
          </a:xfrm>
          <a:prstGeom prst="rect">
            <a:avLst/>
          </a:prstGeo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69203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081420" y="3889920"/>
            <a:ext cx="26112371" cy="8273416"/>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2081421" y="11394520"/>
            <a:ext cx="12866966" cy="2715859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15326826" y="11394520"/>
            <a:ext cx="12866966" cy="2715859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4112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2085368" y="10492870"/>
            <a:ext cx="12807832" cy="5142393"/>
          </a:xfrm>
          <a:prstGeom prst="rect">
            <a:avLst/>
          </a:prstGeo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4" name="Content Placeholder 3"/>
          <p:cNvSpPr>
            <a:spLocks noGrp="1"/>
          </p:cNvSpPr>
          <p:nvPr>
            <p:ph sz="half" idx="2"/>
          </p:nvPr>
        </p:nvSpPr>
        <p:spPr>
          <a:xfrm>
            <a:off x="2085368" y="15635264"/>
            <a:ext cx="12807832" cy="2299711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5326828" y="10492870"/>
            <a:ext cx="12870909" cy="5142393"/>
          </a:xfrm>
          <a:prstGeom prst="rect">
            <a:avLst/>
          </a:prstGeo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fr-FR"/>
              <a:t>Cliquez pour modifier les styles du texte du masque</a:t>
            </a:r>
          </a:p>
        </p:txBody>
      </p:sp>
      <p:sp>
        <p:nvSpPr>
          <p:cNvPr id="6" name="Content Placeholder 5"/>
          <p:cNvSpPr>
            <a:spLocks noGrp="1"/>
          </p:cNvSpPr>
          <p:nvPr>
            <p:ph sz="quarter" idx="4"/>
          </p:nvPr>
        </p:nvSpPr>
        <p:spPr>
          <a:xfrm>
            <a:off x="15326828" y="15635264"/>
            <a:ext cx="12870909" cy="2299711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8" name="Footer Placeholder 7"/>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9" name="Slide Number Placeholder 8"/>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09900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2081420" y="3889920"/>
            <a:ext cx="26112371" cy="8273416"/>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4" name="Footer Placeholder 3"/>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5" name="Slide Number Placeholder 4"/>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30543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3" name="Footer Placeholder 2"/>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4" name="Slide Number Placeholder 3"/>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40890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a:prstGeom prst="rect">
            <a:avLst/>
          </a:prstGeom>
        </p:spPr>
        <p:txBody>
          <a:bodyPr anchor="b"/>
          <a:lstStyle>
            <a:lvl1pPr>
              <a:defRPr sz="10595"/>
            </a:lvl1pPr>
          </a:lstStyle>
          <a:p>
            <a:r>
              <a:rPr lang="fr-FR"/>
              <a:t>Modifiez le style du titre</a:t>
            </a:r>
            <a:endParaRPr lang="en-US" dirty="0"/>
          </a:p>
        </p:txBody>
      </p:sp>
      <p:sp>
        <p:nvSpPr>
          <p:cNvPr id="3" name="Content Placeholder 2"/>
          <p:cNvSpPr>
            <a:spLocks noGrp="1"/>
          </p:cNvSpPr>
          <p:nvPr>
            <p:ph idx="1"/>
          </p:nvPr>
        </p:nvSpPr>
        <p:spPr>
          <a:xfrm>
            <a:off x="12870909" y="6162959"/>
            <a:ext cx="15326827" cy="30418415"/>
          </a:xfrm>
          <a:prstGeom prst="rect">
            <a:avLst/>
          </a:prstGeo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085364" y="12841129"/>
            <a:ext cx="9764544" cy="23789780"/>
          </a:xfrm>
          <a:prstGeom prst="rect">
            <a:avLst/>
          </a:prstGeo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36565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a:prstGeom prst="rect">
            <a:avLst/>
          </a:prstGeom>
        </p:spPr>
        <p:txBody>
          <a:bodyPr anchor="b"/>
          <a:lstStyle>
            <a:lvl1pPr>
              <a:defRPr sz="10595"/>
            </a:lvl1pPr>
          </a:lstStyle>
          <a:p>
            <a:r>
              <a:rPr lang="fr-FR"/>
              <a:t>Modifiez le style du titre</a:t>
            </a:r>
            <a:endParaRPr lang="en-US" dirty="0"/>
          </a:p>
        </p:txBody>
      </p:sp>
      <p:sp>
        <p:nvSpPr>
          <p:cNvPr id="3" name="Picture Placeholder 2"/>
          <p:cNvSpPr>
            <a:spLocks noGrp="1" noChangeAspect="1"/>
          </p:cNvSpPr>
          <p:nvPr>
            <p:ph type="pic" idx="1"/>
          </p:nvPr>
        </p:nvSpPr>
        <p:spPr>
          <a:xfrm>
            <a:off x="12870909" y="6162959"/>
            <a:ext cx="15326827" cy="30418415"/>
          </a:xfrm>
          <a:prstGeom prst="rect">
            <a:avLst/>
          </a:prstGeo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fr-FR"/>
              <a:t>Cliquez sur l'icône pour ajouter une image</a:t>
            </a:r>
            <a:endParaRPr lang="en-US" dirty="0"/>
          </a:p>
        </p:txBody>
      </p:sp>
      <p:sp>
        <p:nvSpPr>
          <p:cNvPr id="4" name="Text Placeholder 3"/>
          <p:cNvSpPr>
            <a:spLocks noGrp="1"/>
          </p:cNvSpPr>
          <p:nvPr>
            <p:ph type="body" sz="half" idx="2"/>
          </p:nvPr>
        </p:nvSpPr>
        <p:spPr>
          <a:xfrm>
            <a:off x="2085364" y="12841129"/>
            <a:ext cx="9764544" cy="23789780"/>
          </a:xfrm>
          <a:prstGeom prst="rect">
            <a:avLst/>
          </a:prstGeo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fr-FR"/>
              <a:t>Cliquez pour modifier les styles du texte du masque</a:t>
            </a:r>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38FA470F-BCCD-474C-9365-8A26899B3901}" type="datetimeFigureOut">
              <a:rPr lang="fr-FR" smtClean="0"/>
              <a:t>30/06/2022</a:t>
            </a:fld>
            <a:endParaRPr lang="fr-FR"/>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fr-FR"/>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818C5E49-295A-412F-B15B-35FA94CD7C40}" type="slidenum">
              <a:rPr lang="fr-FR" smtClean="0"/>
              <a:t>‹N°›</a:t>
            </a:fld>
            <a:endParaRPr lang="fr-FR"/>
          </a:p>
        </p:txBody>
      </p:sp>
    </p:spTree>
    <p:extLst>
      <p:ext uri="{BB962C8B-B14F-4D97-AF65-F5344CB8AC3E}">
        <p14:creationId xmlns:p14="http://schemas.microsoft.com/office/powerpoint/2010/main" val="22014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D674E1-0B3F-2FC8-4597-BF567A9CD33E}"/>
              </a:ext>
            </a:extLst>
          </p:cNvPr>
          <p:cNvSpPr/>
          <p:nvPr userDrawn="1"/>
        </p:nvSpPr>
        <p:spPr>
          <a:xfrm>
            <a:off x="0" y="0"/>
            <a:ext cx="30275213" cy="5486400"/>
          </a:xfrm>
          <a:prstGeom prst="rect">
            <a:avLst/>
          </a:prstGeom>
          <a:solidFill>
            <a:srgbClr val="556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B953660B-8D50-1B30-3D6D-21A3745800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631" y="38982316"/>
            <a:ext cx="30648022" cy="4699322"/>
          </a:xfrm>
          <a:prstGeom prst="rect">
            <a:avLst/>
          </a:prstGeom>
        </p:spPr>
      </p:pic>
    </p:spTree>
    <p:extLst>
      <p:ext uri="{BB962C8B-B14F-4D97-AF65-F5344CB8AC3E}">
        <p14:creationId xmlns:p14="http://schemas.microsoft.com/office/powerpoint/2010/main" val="4268374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20385125" y="15567072"/>
            <a:ext cx="9890088" cy="13536784"/>
          </a:xfrm>
          <a:prstGeom prst="rect">
            <a:avLst/>
          </a:prstGeom>
        </p:spPr>
      </p:pic>
      <p:sp>
        <p:nvSpPr>
          <p:cNvPr id="5" name="ZoneTexte 4">
            <a:extLst>
              <a:ext uri="{FF2B5EF4-FFF2-40B4-BE49-F238E27FC236}">
                <a16:creationId xmlns:a16="http://schemas.microsoft.com/office/drawing/2014/main" id="{67A5E1E5-DD4C-FB7E-37F4-125DD8A19922}"/>
              </a:ext>
            </a:extLst>
          </p:cNvPr>
          <p:cNvSpPr txBox="1"/>
          <p:nvPr/>
        </p:nvSpPr>
        <p:spPr>
          <a:xfrm>
            <a:off x="1480046" y="625642"/>
            <a:ext cx="27077665" cy="6041782"/>
          </a:xfrm>
          <a:prstGeom prst="rect">
            <a:avLst/>
          </a:prstGeom>
          <a:noFill/>
        </p:spPr>
        <p:txBody>
          <a:bodyPr wrap="square" rtlCol="0">
            <a:spAutoFit/>
          </a:bodyPr>
          <a:lstStyle/>
          <a:p>
            <a:pPr>
              <a:lnSpc>
                <a:spcPts val="15000"/>
              </a:lnSpc>
            </a:pPr>
            <a:r>
              <a:rPr lang="fr-FR" sz="13800" dirty="0">
                <a:solidFill>
                  <a:schemeClr val="bg1"/>
                </a:solidFill>
              </a:rPr>
              <a:t>Mise en place d’un réseau </a:t>
            </a:r>
            <a:br>
              <a:rPr lang="fr-FR" sz="13800" dirty="0">
                <a:solidFill>
                  <a:schemeClr val="bg1"/>
                </a:solidFill>
              </a:rPr>
            </a:br>
            <a:r>
              <a:rPr lang="fr-FR" sz="13800" dirty="0">
                <a:solidFill>
                  <a:schemeClr val="bg1"/>
                </a:solidFill>
              </a:rPr>
              <a:t>de conseillers travail en Wallonie</a:t>
            </a:r>
          </a:p>
          <a:p>
            <a:pPr>
              <a:lnSpc>
                <a:spcPts val="17000"/>
              </a:lnSpc>
            </a:pPr>
            <a:r>
              <a:rPr lang="fr-FR" sz="13800" dirty="0">
                <a:solidFill>
                  <a:schemeClr val="bg1"/>
                </a:solidFill>
              </a:rPr>
              <a:t> </a:t>
            </a:r>
          </a:p>
        </p:txBody>
      </p:sp>
      <p:sp>
        <p:nvSpPr>
          <p:cNvPr id="6" name="Rectangle 5">
            <a:extLst>
              <a:ext uri="{FF2B5EF4-FFF2-40B4-BE49-F238E27FC236}">
                <a16:creationId xmlns:a16="http://schemas.microsoft.com/office/drawing/2014/main" id="{C5DD66EF-86C4-4937-A1A1-4831012F46F4}"/>
              </a:ext>
            </a:extLst>
          </p:cNvPr>
          <p:cNvSpPr/>
          <p:nvPr/>
        </p:nvSpPr>
        <p:spPr>
          <a:xfrm>
            <a:off x="0" y="5381064"/>
            <a:ext cx="30275213" cy="3829530"/>
          </a:xfrm>
          <a:prstGeom prst="rect">
            <a:avLst/>
          </a:prstGeom>
          <a:solidFill>
            <a:srgbClr val="99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FA2216C7-0BCC-2126-DCA5-E7FB07667E12}"/>
              </a:ext>
            </a:extLst>
          </p:cNvPr>
          <p:cNvSpPr/>
          <p:nvPr/>
        </p:nvSpPr>
        <p:spPr>
          <a:xfrm>
            <a:off x="1237129" y="34322658"/>
            <a:ext cx="28237524" cy="3829530"/>
          </a:xfrm>
          <a:prstGeom prst="rect">
            <a:avLst/>
          </a:prstGeom>
          <a:solidFill>
            <a:srgbClr val="99A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027487">
              <a:spcAft>
                <a:spcPts val="600"/>
              </a:spcAft>
            </a:pPr>
            <a:endParaRPr lang="fr-FR" sz="3600" dirty="0">
              <a:solidFill>
                <a:srgbClr val="A67F8A"/>
              </a:solidFill>
            </a:endParaRPr>
          </a:p>
        </p:txBody>
      </p:sp>
      <p:sp>
        <p:nvSpPr>
          <p:cNvPr id="7" name="ZoneTexte 6">
            <a:extLst>
              <a:ext uri="{FF2B5EF4-FFF2-40B4-BE49-F238E27FC236}">
                <a16:creationId xmlns:a16="http://schemas.microsoft.com/office/drawing/2014/main" id="{200B45B5-7E48-956F-3CA1-F56A6E3F0ECF}"/>
              </a:ext>
            </a:extLst>
          </p:cNvPr>
          <p:cNvSpPr txBox="1"/>
          <p:nvPr/>
        </p:nvSpPr>
        <p:spPr>
          <a:xfrm>
            <a:off x="5571545" y="5906968"/>
            <a:ext cx="23903108" cy="3170099"/>
          </a:xfrm>
          <a:prstGeom prst="rect">
            <a:avLst/>
          </a:prstGeom>
          <a:noFill/>
        </p:spPr>
        <p:txBody>
          <a:bodyPr wrap="square" rtlCol="0">
            <a:spAutoFit/>
          </a:bodyPr>
          <a:lstStyle/>
          <a:p>
            <a:pPr>
              <a:lnSpc>
                <a:spcPts val="4800"/>
              </a:lnSpc>
            </a:pPr>
            <a:endParaRPr lang="fr-FR" sz="5400" b="1" dirty="0">
              <a:solidFill>
                <a:schemeClr val="bg1"/>
              </a:solidFill>
            </a:endParaRPr>
          </a:p>
          <a:p>
            <a:pPr>
              <a:lnSpc>
                <a:spcPts val="4800"/>
              </a:lnSpc>
            </a:pPr>
            <a:r>
              <a:rPr lang="fr-FR" sz="5400" b="1" dirty="0">
                <a:solidFill>
                  <a:schemeClr val="bg1"/>
                </a:solidFill>
              </a:rPr>
              <a:t>Le réseau de conseillers travail a pour objectif d’accompagner les éleveurs afin d’identifier les difficultés d’organisation du travail et </a:t>
            </a:r>
            <a:r>
              <a:rPr lang="fr-FR" sz="5400" b="1" dirty="0" err="1">
                <a:solidFill>
                  <a:schemeClr val="bg1"/>
                </a:solidFill>
              </a:rPr>
              <a:t>co</a:t>
            </a:r>
            <a:r>
              <a:rPr lang="fr-FR" sz="5400" b="1" dirty="0">
                <a:solidFill>
                  <a:schemeClr val="bg1"/>
                </a:solidFill>
              </a:rPr>
              <a:t>-construire des pistes de solutions. Les conseillers ont été formés durant 7 jours à la thématique.</a:t>
            </a:r>
          </a:p>
          <a:p>
            <a:pPr>
              <a:lnSpc>
                <a:spcPts val="4800"/>
              </a:lnSpc>
            </a:pPr>
            <a:endParaRPr lang="fr-FR" sz="5400" b="1" dirty="0">
              <a:solidFill>
                <a:schemeClr val="bg1"/>
              </a:solidFill>
            </a:endParaRPr>
          </a:p>
        </p:txBody>
      </p:sp>
      <p:sp>
        <p:nvSpPr>
          <p:cNvPr id="3" name="Rectangle 2">
            <a:extLst>
              <a:ext uri="{FF2B5EF4-FFF2-40B4-BE49-F238E27FC236}">
                <a16:creationId xmlns:a16="http://schemas.microsoft.com/office/drawing/2014/main" id="{7A2A9984-0FC8-0C11-21A2-48B3970E27CE}"/>
              </a:ext>
            </a:extLst>
          </p:cNvPr>
          <p:cNvSpPr/>
          <p:nvPr/>
        </p:nvSpPr>
        <p:spPr>
          <a:xfrm>
            <a:off x="1237130" y="6685907"/>
            <a:ext cx="3533855" cy="905457"/>
          </a:xfrm>
          <a:prstGeom prst="rect">
            <a:avLst/>
          </a:prstGeom>
          <a:solidFill>
            <a:srgbClr val="ED6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OBJECTIFS</a:t>
            </a:r>
          </a:p>
        </p:txBody>
      </p:sp>
      <p:sp>
        <p:nvSpPr>
          <p:cNvPr id="8" name="Rectangle 7">
            <a:extLst>
              <a:ext uri="{FF2B5EF4-FFF2-40B4-BE49-F238E27FC236}">
                <a16:creationId xmlns:a16="http://schemas.microsoft.com/office/drawing/2014/main" id="{174C2E3F-7D4A-6BFA-7A1D-176A95D2B51F}"/>
              </a:ext>
            </a:extLst>
          </p:cNvPr>
          <p:cNvSpPr/>
          <p:nvPr/>
        </p:nvSpPr>
        <p:spPr>
          <a:xfrm>
            <a:off x="1237129" y="10082731"/>
            <a:ext cx="5404303" cy="704750"/>
          </a:xfrm>
          <a:prstGeom prst="rect">
            <a:avLst/>
          </a:prstGeom>
          <a:solidFill>
            <a:srgbClr val="ED6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DESCRIPTION</a:t>
            </a:r>
          </a:p>
        </p:txBody>
      </p:sp>
      <p:sp>
        <p:nvSpPr>
          <p:cNvPr id="9" name="ZoneTexte 8">
            <a:extLst>
              <a:ext uri="{FF2B5EF4-FFF2-40B4-BE49-F238E27FC236}">
                <a16:creationId xmlns:a16="http://schemas.microsoft.com/office/drawing/2014/main" id="{C3015667-5ABD-541E-2EAF-A385996FC0DC}"/>
              </a:ext>
            </a:extLst>
          </p:cNvPr>
          <p:cNvSpPr txBox="1"/>
          <p:nvPr/>
        </p:nvSpPr>
        <p:spPr>
          <a:xfrm>
            <a:off x="1237128" y="11252344"/>
            <a:ext cx="14415575" cy="9242145"/>
          </a:xfrm>
          <a:prstGeom prst="rect">
            <a:avLst/>
          </a:prstGeom>
          <a:noFill/>
        </p:spPr>
        <p:txBody>
          <a:bodyPr wrap="square" rtlCol="0">
            <a:spAutoFit/>
          </a:bodyPr>
          <a:lstStyle/>
          <a:p>
            <a:r>
              <a:rPr lang="fr-FR" sz="6000" b="1" dirty="0">
                <a:solidFill>
                  <a:srgbClr val="7DB834"/>
                </a:solidFill>
              </a:rPr>
              <a:t>La formation, qui s’est déroulée en 2015, </a:t>
            </a:r>
            <a:br>
              <a:rPr lang="fr-FR" sz="6000" b="1" dirty="0">
                <a:solidFill>
                  <a:srgbClr val="7DB834"/>
                </a:solidFill>
              </a:rPr>
            </a:br>
            <a:r>
              <a:rPr lang="fr-FR" sz="6000" b="1" dirty="0">
                <a:solidFill>
                  <a:srgbClr val="7DB834"/>
                </a:solidFill>
              </a:rPr>
              <a:t>a répondu à 4 objectifs :</a:t>
            </a:r>
          </a:p>
          <a:p>
            <a:endParaRPr lang="fr-FR" sz="2800" b="1" dirty="0">
              <a:solidFill>
                <a:srgbClr val="7DB834"/>
              </a:solidFill>
            </a:endParaRPr>
          </a:p>
          <a:p>
            <a:pPr marL="360363" lvl="1" indent="-360363">
              <a:spcAft>
                <a:spcPts val="1800"/>
              </a:spcAft>
              <a:buClr>
                <a:srgbClr val="7DB834"/>
              </a:buClr>
              <a:buFont typeface="Arial" panose="020B0604020202020204" pitchFamily="34" charset="0"/>
              <a:buChar char="•"/>
              <a:tabLst>
                <a:tab pos="12736513" algn="l"/>
              </a:tabLst>
            </a:pPr>
            <a:r>
              <a:rPr lang="fr-FR" sz="4800" dirty="0">
                <a:solidFill>
                  <a:srgbClr val="31241B"/>
                </a:solidFill>
              </a:rPr>
              <a:t>Détailler les différentes facettes du travail pour être capable aborder le sujet avec les éleveurs</a:t>
            </a:r>
          </a:p>
          <a:p>
            <a:pPr marL="360363" lvl="1" indent="-360363">
              <a:spcAft>
                <a:spcPts val="1800"/>
              </a:spcAft>
              <a:buClr>
                <a:srgbClr val="7DB834"/>
              </a:buClr>
              <a:buFont typeface="Arial" panose="020B0604020202020204" pitchFamily="34" charset="0"/>
              <a:buChar char="•"/>
              <a:tabLst>
                <a:tab pos="12736513" algn="l"/>
              </a:tabLst>
            </a:pPr>
            <a:r>
              <a:rPr lang="fr-FR" sz="4800" dirty="0">
                <a:solidFill>
                  <a:srgbClr val="31241B"/>
                </a:solidFill>
              </a:rPr>
              <a:t>Construire une méthode d’audit adapté au contexte wallon</a:t>
            </a:r>
          </a:p>
          <a:p>
            <a:pPr marL="360363" lvl="1" indent="-360363">
              <a:spcAft>
                <a:spcPts val="1800"/>
              </a:spcAft>
              <a:buClr>
                <a:srgbClr val="7DB834"/>
              </a:buClr>
              <a:buFont typeface="Arial" panose="020B0604020202020204" pitchFamily="34" charset="0"/>
              <a:buChar char="•"/>
              <a:tabLst>
                <a:tab pos="12736513" algn="l"/>
              </a:tabLst>
            </a:pPr>
            <a:r>
              <a:rPr lang="fr-FR" sz="4800" dirty="0">
                <a:solidFill>
                  <a:srgbClr val="31241B"/>
                </a:solidFill>
              </a:rPr>
              <a:t>Fournir des repères techniques et méthodologiques</a:t>
            </a:r>
          </a:p>
          <a:p>
            <a:pPr marL="360363" lvl="1" indent="-360363">
              <a:buClr>
                <a:srgbClr val="7DB834"/>
              </a:buClr>
              <a:buFont typeface="Arial" panose="020B0604020202020204" pitchFamily="34" charset="0"/>
              <a:buChar char="•"/>
              <a:tabLst>
                <a:tab pos="12736513" algn="l"/>
              </a:tabLst>
            </a:pPr>
            <a:r>
              <a:rPr lang="fr-FR" sz="4800" dirty="0">
                <a:solidFill>
                  <a:srgbClr val="31241B"/>
                </a:solidFill>
              </a:rPr>
              <a:t>Favoriser les échanges et le partage de connaissances entre les formateurs et les apprenants</a:t>
            </a:r>
          </a:p>
          <a:p>
            <a:pPr lvl="0" algn="just"/>
            <a:endParaRPr lang="fr-FR" dirty="0"/>
          </a:p>
          <a:p>
            <a:pPr>
              <a:lnSpc>
                <a:spcPts val="5500"/>
              </a:lnSpc>
            </a:pPr>
            <a:endParaRPr lang="fr-FR" sz="6000" b="1" dirty="0">
              <a:solidFill>
                <a:srgbClr val="7DB834"/>
              </a:solidFill>
            </a:endParaRPr>
          </a:p>
        </p:txBody>
      </p:sp>
      <p:cxnSp>
        <p:nvCxnSpPr>
          <p:cNvPr id="12" name="Connecteur droit 11">
            <a:extLst>
              <a:ext uri="{FF2B5EF4-FFF2-40B4-BE49-F238E27FC236}">
                <a16:creationId xmlns:a16="http://schemas.microsoft.com/office/drawing/2014/main" id="{8F74F592-9FD1-6354-3362-50517B4D13C9}"/>
              </a:ext>
            </a:extLst>
          </p:cNvPr>
          <p:cNvCxnSpPr>
            <a:cxnSpLocks/>
          </p:cNvCxnSpPr>
          <p:nvPr/>
        </p:nvCxnSpPr>
        <p:spPr>
          <a:xfrm flipH="1">
            <a:off x="1415671" y="23189730"/>
            <a:ext cx="18441914" cy="787"/>
          </a:xfrm>
          <a:prstGeom prst="line">
            <a:avLst/>
          </a:prstGeom>
          <a:ln w="76200">
            <a:solidFill>
              <a:srgbClr val="8B9DAF"/>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3A57D79-5E5A-F287-5B3B-2D47FBD9C8E2}"/>
              </a:ext>
            </a:extLst>
          </p:cNvPr>
          <p:cNvSpPr/>
          <p:nvPr/>
        </p:nvSpPr>
        <p:spPr>
          <a:xfrm>
            <a:off x="1237129" y="24276010"/>
            <a:ext cx="5404303" cy="783772"/>
          </a:xfrm>
          <a:prstGeom prst="rect">
            <a:avLst/>
          </a:prstGeom>
          <a:solidFill>
            <a:srgbClr val="ED6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PARTENAIRES</a:t>
            </a:r>
          </a:p>
        </p:txBody>
      </p:sp>
      <p:sp>
        <p:nvSpPr>
          <p:cNvPr id="20" name="ZoneTexte 19">
            <a:extLst>
              <a:ext uri="{FF2B5EF4-FFF2-40B4-BE49-F238E27FC236}">
                <a16:creationId xmlns:a16="http://schemas.microsoft.com/office/drawing/2014/main" id="{0E136439-83ED-2EFD-F66E-A7589288FF03}"/>
              </a:ext>
            </a:extLst>
          </p:cNvPr>
          <p:cNvSpPr txBox="1"/>
          <p:nvPr/>
        </p:nvSpPr>
        <p:spPr>
          <a:xfrm>
            <a:off x="1237129" y="25880570"/>
            <a:ext cx="9180500" cy="7028078"/>
          </a:xfrm>
          <a:prstGeom prst="rect">
            <a:avLst/>
          </a:prstGeom>
          <a:noFill/>
        </p:spPr>
        <p:txBody>
          <a:bodyPr wrap="square" rtlCol="0">
            <a:spAutoFit/>
          </a:bodyPr>
          <a:lstStyle/>
          <a:p>
            <a:pPr>
              <a:lnSpc>
                <a:spcPts val="6000"/>
              </a:lnSpc>
            </a:pPr>
            <a:r>
              <a:rPr lang="fr-FR" sz="6000" dirty="0"/>
              <a:t>Pour acquérir les compétences nécessaires à l’accompagnement des éleveurs sur la thématique, le CRA-w a conçu une formation avec </a:t>
            </a:r>
          </a:p>
          <a:p>
            <a:pPr>
              <a:lnSpc>
                <a:spcPts val="6000"/>
              </a:lnSpc>
            </a:pPr>
            <a:r>
              <a:rPr lang="fr-FR" sz="6000" dirty="0"/>
              <a:t>l’aide de l’Institut de l’Élevage et de la Chambre d’Agriculture de Mayenne.</a:t>
            </a:r>
          </a:p>
        </p:txBody>
      </p:sp>
      <p:sp>
        <p:nvSpPr>
          <p:cNvPr id="28" name="Rectangle 27">
            <a:extLst>
              <a:ext uri="{FF2B5EF4-FFF2-40B4-BE49-F238E27FC236}">
                <a16:creationId xmlns:a16="http://schemas.microsoft.com/office/drawing/2014/main" id="{C0DCAB90-868B-36E1-377E-35508FFBEE68}"/>
              </a:ext>
            </a:extLst>
          </p:cNvPr>
          <p:cNvSpPr/>
          <p:nvPr/>
        </p:nvSpPr>
        <p:spPr>
          <a:xfrm>
            <a:off x="11022041" y="35472526"/>
            <a:ext cx="6077269" cy="20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4000" b="1" dirty="0">
                <a:solidFill>
                  <a:schemeClr val="tx1"/>
                </a:solidFill>
              </a:rPr>
              <a:t>Contact :</a:t>
            </a:r>
          </a:p>
          <a:p>
            <a:r>
              <a:rPr lang="fr-FR" sz="3600" dirty="0">
                <a:solidFill>
                  <a:schemeClr val="tx1"/>
                </a:solidFill>
              </a:rPr>
              <a:t>Amélie </a:t>
            </a:r>
            <a:r>
              <a:rPr lang="fr-FR" sz="3600" dirty="0" err="1">
                <a:solidFill>
                  <a:schemeClr val="tx1"/>
                </a:solidFill>
              </a:rPr>
              <a:t>Turlot</a:t>
            </a:r>
            <a:r>
              <a:rPr lang="fr-FR" sz="3600" dirty="0">
                <a:solidFill>
                  <a:schemeClr val="tx1"/>
                </a:solidFill>
              </a:rPr>
              <a:t>- CRA-W</a:t>
            </a:r>
          </a:p>
          <a:p>
            <a:r>
              <a:rPr lang="fr-FR" sz="3600" dirty="0">
                <a:solidFill>
                  <a:schemeClr val="tx1"/>
                </a:solidFill>
              </a:rPr>
              <a:t>amelie.turlot@spw.wallonie.be</a:t>
            </a:r>
          </a:p>
          <a:p>
            <a:r>
              <a:rPr lang="fr-FR" sz="3600" dirty="0">
                <a:solidFill>
                  <a:schemeClr val="tx1"/>
                </a:solidFill>
              </a:rPr>
              <a:t>Chloé </a:t>
            </a:r>
            <a:r>
              <a:rPr lang="fr-FR" sz="3600" dirty="0" err="1">
                <a:solidFill>
                  <a:schemeClr val="tx1"/>
                </a:solidFill>
              </a:rPr>
              <a:t>Fivet</a:t>
            </a:r>
            <a:r>
              <a:rPr lang="fr-FR" sz="3600" dirty="0">
                <a:solidFill>
                  <a:schemeClr val="tx1"/>
                </a:solidFill>
              </a:rPr>
              <a:t> - CRA-W</a:t>
            </a:r>
          </a:p>
          <a:p>
            <a:r>
              <a:rPr lang="fr-FR" sz="3600" dirty="0">
                <a:solidFill>
                  <a:schemeClr val="tx1"/>
                </a:solidFill>
              </a:rPr>
              <a:t>c.fivet@cra.wallonie.be</a:t>
            </a:r>
          </a:p>
          <a:p>
            <a:endParaRPr lang="fr-FR" sz="3600" b="1" dirty="0">
              <a:solidFill>
                <a:schemeClr val="tx1"/>
              </a:solidFill>
            </a:endParaRPr>
          </a:p>
        </p:txBody>
      </p:sp>
      <p:sp>
        <p:nvSpPr>
          <p:cNvPr id="38" name="ZoneTexte 37">
            <a:extLst>
              <a:ext uri="{FF2B5EF4-FFF2-40B4-BE49-F238E27FC236}">
                <a16:creationId xmlns:a16="http://schemas.microsoft.com/office/drawing/2014/main" id="{32504C9E-9E0F-7732-E936-C83E39BA688C}"/>
              </a:ext>
            </a:extLst>
          </p:cNvPr>
          <p:cNvSpPr txBox="1"/>
          <p:nvPr/>
        </p:nvSpPr>
        <p:spPr>
          <a:xfrm>
            <a:off x="10677085" y="25714375"/>
            <a:ext cx="9180500" cy="7797519"/>
          </a:xfrm>
          <a:prstGeom prst="rect">
            <a:avLst/>
          </a:prstGeom>
          <a:noFill/>
        </p:spPr>
        <p:txBody>
          <a:bodyPr wrap="square" rtlCol="0">
            <a:spAutoFit/>
          </a:bodyPr>
          <a:lstStyle/>
          <a:p>
            <a:pPr>
              <a:lnSpc>
                <a:spcPts val="6000"/>
              </a:lnSpc>
            </a:pPr>
            <a:r>
              <a:rPr lang="fr-FR" sz="6000" dirty="0"/>
              <a:t>La formation a été suivie par des conseillers déjà actifs sur le terrain dans des domaines complémentaires : organismes de comptabilités agricoles, d’accompagnement et d’appui à la gestion financière et de sécurité et bien-être au travail. </a:t>
            </a:r>
          </a:p>
        </p:txBody>
      </p:sp>
      <p:sp>
        <p:nvSpPr>
          <p:cNvPr id="4" name="Ellipse 3">
            <a:extLst>
              <a:ext uri="{FF2B5EF4-FFF2-40B4-BE49-F238E27FC236}">
                <a16:creationId xmlns:a16="http://schemas.microsoft.com/office/drawing/2014/main" id="{F0E5AB0D-2CDE-CD10-4B11-A128E1C6D467}"/>
              </a:ext>
            </a:extLst>
          </p:cNvPr>
          <p:cNvSpPr/>
          <p:nvPr/>
        </p:nvSpPr>
        <p:spPr>
          <a:xfrm>
            <a:off x="19949364" y="27299259"/>
            <a:ext cx="5725584" cy="5880888"/>
          </a:xfrm>
          <a:prstGeom prst="ellipse">
            <a:avLst/>
          </a:prstGeom>
          <a:solidFill>
            <a:srgbClr val="7D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6000" b="1" dirty="0"/>
              <a:t>Le guide d’entretien est disponible en ligne ! </a:t>
            </a:r>
          </a:p>
        </p:txBody>
      </p:sp>
      <p:pic>
        <p:nvPicPr>
          <p:cNvPr id="19" name="Image 18">
            <a:extLst>
              <a:ext uri="{FF2B5EF4-FFF2-40B4-BE49-F238E27FC236}">
                <a16:creationId xmlns:a16="http://schemas.microsoft.com/office/drawing/2014/main" id="{F3233577-8A89-4017-BCE1-3ACD6F9C40B7}"/>
              </a:ext>
            </a:extLst>
          </p:cNvPr>
          <p:cNvPicPr>
            <a:picLocks noChangeAspect="1"/>
          </p:cNvPicPr>
          <p:nvPr/>
        </p:nvPicPr>
        <p:blipFill>
          <a:blip r:embed="rId3">
            <a:extLst>
              <a:ext uri="{28A0092B-C50C-407E-A947-70E740481C1C}">
                <a14:useLocalDpi xmlns:a14="http://schemas.microsoft.com/office/drawing/2010/main" val="0"/>
              </a:ext>
            </a:extLst>
          </a:blip>
          <a:srcRect l="45" r="45"/>
          <a:stretch/>
        </p:blipFill>
        <p:spPr>
          <a:xfrm>
            <a:off x="14475443" y="10736919"/>
            <a:ext cx="15602944" cy="6903911"/>
          </a:xfrm>
          <a:prstGeom prst="rect">
            <a:avLst/>
          </a:prstGeom>
        </p:spPr>
      </p:pic>
      <p:pic>
        <p:nvPicPr>
          <p:cNvPr id="21" name="Image 20"/>
          <p:cNvPicPr>
            <a:picLocks noChangeAspect="1"/>
          </p:cNvPicPr>
          <p:nvPr/>
        </p:nvPicPr>
        <p:blipFill>
          <a:blip r:embed="rId4"/>
          <a:stretch>
            <a:fillRect/>
          </a:stretch>
        </p:blipFill>
        <p:spPr>
          <a:xfrm>
            <a:off x="1415671" y="34973626"/>
            <a:ext cx="9196459" cy="2586900"/>
          </a:xfrm>
          <a:prstGeom prst="rect">
            <a:avLst/>
          </a:prstGeom>
        </p:spPr>
      </p:pic>
      <p:pic>
        <p:nvPicPr>
          <p:cNvPr id="24" name="Image 23"/>
          <p:cNvPicPr>
            <a:picLocks noChangeAspect="1"/>
          </p:cNvPicPr>
          <p:nvPr/>
        </p:nvPicPr>
        <p:blipFill>
          <a:blip r:embed="rId5"/>
          <a:stretch>
            <a:fillRect/>
          </a:stretch>
        </p:blipFill>
        <p:spPr>
          <a:xfrm>
            <a:off x="17663452" y="35195812"/>
            <a:ext cx="2469094" cy="2078916"/>
          </a:xfrm>
          <a:prstGeom prst="rect">
            <a:avLst/>
          </a:prstGeom>
        </p:spPr>
      </p:pic>
      <p:pic>
        <p:nvPicPr>
          <p:cNvPr id="29" name="Image 28"/>
          <p:cNvPicPr>
            <a:picLocks noChangeAspect="1"/>
          </p:cNvPicPr>
          <p:nvPr/>
        </p:nvPicPr>
        <p:blipFill>
          <a:blip r:embed="rId6"/>
          <a:stretch>
            <a:fillRect/>
          </a:stretch>
        </p:blipFill>
        <p:spPr>
          <a:xfrm>
            <a:off x="20483805" y="35258100"/>
            <a:ext cx="2908044" cy="2017951"/>
          </a:xfrm>
          <a:prstGeom prst="rect">
            <a:avLst/>
          </a:prstGeom>
        </p:spPr>
      </p:pic>
      <p:sp>
        <p:nvSpPr>
          <p:cNvPr id="34" name="Rectangle 33">
            <a:extLst>
              <a:ext uri="{FF2B5EF4-FFF2-40B4-BE49-F238E27FC236}">
                <a16:creationId xmlns:a16="http://schemas.microsoft.com/office/drawing/2014/main" id="{C0DCAB90-868B-36E1-377E-35508FFBEE68}"/>
              </a:ext>
            </a:extLst>
          </p:cNvPr>
          <p:cNvSpPr/>
          <p:nvPr/>
        </p:nvSpPr>
        <p:spPr>
          <a:xfrm>
            <a:off x="23611805" y="35472526"/>
            <a:ext cx="5386760" cy="20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4000" b="1" dirty="0">
                <a:solidFill>
                  <a:schemeClr val="tx1"/>
                </a:solidFill>
              </a:rPr>
              <a:t>Contact :</a:t>
            </a:r>
          </a:p>
          <a:p>
            <a:pPr>
              <a:spcAft>
                <a:spcPts val="600"/>
              </a:spcAft>
            </a:pPr>
            <a:r>
              <a:rPr lang="fr-FR" sz="4000" dirty="0">
                <a:solidFill>
                  <a:schemeClr val="tx1"/>
                </a:solidFill>
              </a:rPr>
              <a:t>Sophie Chauvat</a:t>
            </a:r>
            <a:br>
              <a:rPr lang="fr-FR" sz="4000" dirty="0">
                <a:solidFill>
                  <a:schemeClr val="tx1"/>
                </a:solidFill>
              </a:rPr>
            </a:br>
            <a:r>
              <a:rPr lang="fr-FR" sz="4000" dirty="0">
                <a:solidFill>
                  <a:schemeClr val="tx1"/>
                </a:solidFill>
              </a:rPr>
              <a:t>Institut de l'Elevage</a:t>
            </a:r>
          </a:p>
          <a:p>
            <a:pPr>
              <a:spcAft>
                <a:spcPts val="600"/>
              </a:spcAft>
            </a:pPr>
            <a:r>
              <a:rPr lang="fr-FR" sz="4000" dirty="0">
                <a:solidFill>
                  <a:schemeClr val="tx1"/>
                </a:solidFill>
              </a:rPr>
              <a:t>sophie.chauvat@idele.fr</a:t>
            </a:r>
          </a:p>
          <a:p>
            <a:pPr>
              <a:spcAft>
                <a:spcPts val="600"/>
              </a:spcAft>
            </a:pPr>
            <a:endParaRPr lang="fr-FR" sz="4000" b="1" dirty="0">
              <a:solidFill>
                <a:schemeClr val="tx1"/>
              </a:solidFill>
            </a:endParaRPr>
          </a:p>
        </p:txBody>
      </p:sp>
      <p:sp>
        <p:nvSpPr>
          <p:cNvPr id="23" name="ZoneTexte 22">
            <a:extLst>
              <a:ext uri="{FF2B5EF4-FFF2-40B4-BE49-F238E27FC236}">
                <a16:creationId xmlns:a16="http://schemas.microsoft.com/office/drawing/2014/main" id="{783F8655-1D1E-FCFC-3746-B89C49167FBD}"/>
              </a:ext>
            </a:extLst>
          </p:cNvPr>
          <p:cNvSpPr txBox="1"/>
          <p:nvPr/>
        </p:nvSpPr>
        <p:spPr>
          <a:xfrm>
            <a:off x="928008" y="20031177"/>
            <a:ext cx="19496994" cy="2411429"/>
          </a:xfrm>
          <a:prstGeom prst="rect">
            <a:avLst/>
          </a:prstGeom>
          <a:noFill/>
        </p:spPr>
        <p:txBody>
          <a:bodyPr wrap="square">
            <a:spAutoFit/>
          </a:bodyPr>
          <a:lstStyle/>
          <a:p>
            <a:pPr marL="265113">
              <a:lnSpc>
                <a:spcPts val="6000"/>
              </a:lnSpc>
              <a:tabLst>
                <a:tab pos="1636713" algn="l"/>
              </a:tabLst>
            </a:pPr>
            <a:r>
              <a:rPr lang="fr-FR" sz="6000" b="1" dirty="0">
                <a:solidFill>
                  <a:srgbClr val="7DB834"/>
                </a:solidFill>
              </a:rPr>
              <a:t>Elle a été découpée en quatre séances :</a:t>
            </a:r>
            <a:br>
              <a:rPr lang="fr-FR" sz="6000" dirty="0">
                <a:solidFill>
                  <a:srgbClr val="31241B"/>
                </a:solidFill>
              </a:rPr>
            </a:br>
            <a:r>
              <a:rPr lang="fr-FR" sz="6000" dirty="0">
                <a:solidFill>
                  <a:srgbClr val="31241B"/>
                </a:solidFill>
              </a:rPr>
              <a:t> qu’est-ce que le travail en élevage, la posture à adopter, </a:t>
            </a:r>
            <a:br>
              <a:rPr lang="fr-FR" sz="6000" dirty="0">
                <a:solidFill>
                  <a:srgbClr val="31241B"/>
                </a:solidFill>
              </a:rPr>
            </a:br>
            <a:r>
              <a:rPr lang="fr-FR" sz="6000" dirty="0">
                <a:solidFill>
                  <a:srgbClr val="31241B"/>
                </a:solidFill>
              </a:rPr>
              <a:t>le diagnostic à poser et la restitution à réaliser.</a:t>
            </a:r>
          </a:p>
        </p:txBody>
      </p:sp>
      <p:sp>
        <p:nvSpPr>
          <p:cNvPr id="25" name="ZoneTexte 24">
            <a:extLst>
              <a:ext uri="{FF2B5EF4-FFF2-40B4-BE49-F238E27FC236}">
                <a16:creationId xmlns:a16="http://schemas.microsoft.com/office/drawing/2014/main" id="{C7396D12-8675-E166-EDCB-55D3B5E25F2A}"/>
              </a:ext>
            </a:extLst>
          </p:cNvPr>
          <p:cNvSpPr txBox="1"/>
          <p:nvPr/>
        </p:nvSpPr>
        <p:spPr>
          <a:xfrm>
            <a:off x="20763081" y="19090227"/>
            <a:ext cx="9180500" cy="7850867"/>
          </a:xfrm>
          <a:prstGeom prst="rect">
            <a:avLst/>
          </a:prstGeom>
          <a:noFill/>
        </p:spPr>
        <p:txBody>
          <a:bodyPr wrap="square" rtlCol="0">
            <a:spAutoFit/>
          </a:bodyPr>
          <a:lstStyle/>
          <a:p>
            <a:pPr>
              <a:lnSpc>
                <a:spcPts val="5500"/>
              </a:lnSpc>
            </a:pPr>
            <a:r>
              <a:rPr lang="fr-FR" sz="4800" dirty="0">
                <a:solidFill>
                  <a:srgbClr val="2F3A45"/>
                </a:solidFill>
              </a:rPr>
              <a:t>Les participants étaient globalement satisfaits de la formation. Le découpage entre les séquences et le rythme d’avancement ont parfois été un peu rapides. Les échanges au sein du groupe, les exercices en fermes ont été très appréciés par l’ensemble du groupe. Tous recommanderaient cette formation à un de leur collègue.</a:t>
            </a:r>
          </a:p>
        </p:txBody>
      </p:sp>
      <p:sp>
        <p:nvSpPr>
          <p:cNvPr id="26" name="Rectangle 25">
            <a:extLst>
              <a:ext uri="{FF2B5EF4-FFF2-40B4-BE49-F238E27FC236}">
                <a16:creationId xmlns:a16="http://schemas.microsoft.com/office/drawing/2014/main" id="{C0A81BD0-C533-C8D1-9EDB-6697235688F2}"/>
              </a:ext>
            </a:extLst>
          </p:cNvPr>
          <p:cNvSpPr/>
          <p:nvPr/>
        </p:nvSpPr>
        <p:spPr>
          <a:xfrm>
            <a:off x="10676505" y="24276010"/>
            <a:ext cx="4673814" cy="783772"/>
          </a:xfrm>
          <a:prstGeom prst="rect">
            <a:avLst/>
          </a:prstGeom>
          <a:solidFill>
            <a:srgbClr val="ED6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t>PUBLIC CIBLE</a:t>
            </a:r>
          </a:p>
        </p:txBody>
      </p:sp>
    </p:spTree>
    <p:extLst>
      <p:ext uri="{BB962C8B-B14F-4D97-AF65-F5344CB8AC3E}">
        <p14:creationId xmlns:p14="http://schemas.microsoft.com/office/powerpoint/2010/main" val="141189218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322</Words>
  <Application>Microsoft Office PowerPoint</Application>
  <PresentationFormat>Personnalisé</PresentationFormat>
  <Paragraphs>28</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Calibri Light</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Brulat Katia</dc:creator>
  <cp:lastModifiedBy>Brulat Katia</cp:lastModifiedBy>
  <cp:revision>37</cp:revision>
  <dcterms:created xsi:type="dcterms:W3CDTF">2022-06-16T07:46:41Z</dcterms:created>
  <dcterms:modified xsi:type="dcterms:W3CDTF">2022-06-30T09:29:24Z</dcterms:modified>
</cp:coreProperties>
</file>