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73" r:id="rId2"/>
    <p:sldId id="257" r:id="rId3"/>
    <p:sldId id="275" r:id="rId4"/>
    <p:sldId id="276" r:id="rId5"/>
    <p:sldId id="277" r:id="rId6"/>
    <p:sldId id="278" r:id="rId7"/>
    <p:sldId id="279" r:id="rId8"/>
    <p:sldId id="280" r:id="rId9"/>
    <p:sldId id="281" r:id="rId10"/>
    <p:sldId id="282" r:id="rId11"/>
    <p:sldId id="284" r:id="rId12"/>
    <p:sldId id="283" r:id="rId13"/>
    <p:sldId id="285" r:id="rId14"/>
    <p:sldId id="286" r:id="rId15"/>
    <p:sldId id="287" r:id="rId16"/>
    <p:sldId id="288" r:id="rId17"/>
    <p:sldId id="289" r:id="rId18"/>
    <p:sldId id="290" r:id="rId19"/>
    <p:sldId id="291" r:id="rId20"/>
    <p:sldId id="292" r:id="rId21"/>
    <p:sldId id="293" r:id="rId22"/>
    <p:sldId id="294" r:id="rId23"/>
    <p:sldId id="29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SENNEPIN" initials="DS" lastIdx="3" clrIdx="0">
    <p:extLst>
      <p:ext uri="{19B8F6BF-5375-455C-9EA6-DF929625EA0E}">
        <p15:presenceInfo xmlns:p15="http://schemas.microsoft.com/office/powerpoint/2012/main" userId="S-1-5-21-515967899-1390067357-725345543-1173" providerId="AD"/>
      </p:ext>
    </p:extLst>
  </p:cmAuthor>
  <p:cmAuthor id="2" name="Sagot Laurence" initials="SL" lastIdx="1" clrIdx="1">
    <p:extLst>
      <p:ext uri="{19B8F6BF-5375-455C-9EA6-DF929625EA0E}">
        <p15:presenceInfo xmlns:p15="http://schemas.microsoft.com/office/powerpoint/2012/main" userId="S-1-5-21-850346796-4076439462-2252230949-2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CC00"/>
    <a:srgbClr val="F5FBE9"/>
    <a:srgbClr val="FCEF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202B0CA-FC54-4496-8BCA-5EF66A818D29}" styleName="Style foncé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465" autoAdjust="0"/>
  </p:normalViewPr>
  <p:slideViewPr>
    <p:cSldViewPr snapToGrid="0">
      <p:cViewPr varScale="1">
        <p:scale>
          <a:sx n="78" d="100"/>
          <a:sy n="78" d="100"/>
        </p:scale>
        <p:origin x="1008"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56CEC-8879-4065-BFA0-0D6330C661BE}" type="datetimeFigureOut">
              <a:rPr lang="fr-FR" smtClean="0"/>
              <a:t>20/12/2017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C44C1D-FDC8-46EB-AF00-231780B2A016}" type="slidenum">
              <a:rPr lang="fr-FR" smtClean="0"/>
              <a:t>‹N°›</a:t>
            </a:fld>
            <a:endParaRPr lang="fr-FR"/>
          </a:p>
        </p:txBody>
      </p:sp>
    </p:spTree>
    <p:extLst>
      <p:ext uri="{BB962C8B-B14F-4D97-AF65-F5344CB8AC3E}">
        <p14:creationId xmlns:p14="http://schemas.microsoft.com/office/powerpoint/2010/main" val="1075385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1</a:t>
            </a:fld>
            <a:endParaRPr lang="fr-FR"/>
          </a:p>
        </p:txBody>
      </p:sp>
    </p:spTree>
    <p:extLst>
      <p:ext uri="{BB962C8B-B14F-4D97-AF65-F5344CB8AC3E}">
        <p14:creationId xmlns:p14="http://schemas.microsoft.com/office/powerpoint/2010/main" val="832328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Afin de mesurer la diminution de la teneur en immunoglobulines du colostrum, 17 brebis ont été traites à la mise bas puis 3, 6, 9 et 24 h plus tard. Neuf heures après l’agnelage, la teneur en immunoglobulines du colostrum est déjà divisée par deux. Et 24 h après la mise bas, le lait ne dose plus qu’à peine 20 g par litre </a:t>
            </a:r>
            <a:r>
              <a:rPr lang="fr-FR" sz="1200" b="0" i="0" u="none" strike="noStrike" kern="1200" baseline="0" dirty="0" err="1" smtClean="0">
                <a:solidFill>
                  <a:schemeClr val="tx1"/>
                </a:solidFill>
                <a:latin typeface="+mn-lt"/>
                <a:ea typeface="+mn-ea"/>
                <a:cs typeface="+mn-cs"/>
              </a:rPr>
              <a:t>d’IgG</a:t>
            </a:r>
            <a:r>
              <a:rPr lang="fr-FR" sz="1200" b="0" i="0" u="none" strike="noStrike" kern="1200" baseline="0" dirty="0" smtClean="0">
                <a:solidFill>
                  <a:schemeClr val="tx1"/>
                </a:solidFill>
                <a:latin typeface="+mn-lt"/>
                <a:ea typeface="+mn-ea"/>
                <a:cs typeface="+mn-cs"/>
              </a:rPr>
              <a:t> contre 80 g par litre à l’agnelage.</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12</a:t>
            </a:fld>
            <a:endParaRPr lang="fr-FR"/>
          </a:p>
        </p:txBody>
      </p:sp>
    </p:spTree>
    <p:extLst>
      <p:ext uri="{BB962C8B-B14F-4D97-AF65-F5344CB8AC3E}">
        <p14:creationId xmlns:p14="http://schemas.microsoft.com/office/powerpoint/2010/main" val="425714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pourcentage d’agneaux malades et morts est en lien direct avec leur taux d’immunoglobulines sanguin. Ainsi, la comparaison de deux lots de 85 agneaux, l’un en parfaite santé jusqu’à l’âge de 40 jours, l’autre conjuguant mortalité et pathologies fait apparaître une différence de 34 % </a:t>
            </a:r>
            <a:r>
              <a:rPr lang="fr-FR" sz="1200" b="0" i="0" u="none" strike="noStrike" kern="1200" baseline="0" dirty="0" err="1" smtClean="0">
                <a:solidFill>
                  <a:schemeClr val="tx1"/>
                </a:solidFill>
                <a:latin typeface="+mn-lt"/>
                <a:ea typeface="+mn-ea"/>
                <a:cs typeface="+mn-cs"/>
              </a:rPr>
              <a:t>d’IgG</a:t>
            </a:r>
            <a:r>
              <a:rPr lang="fr-FR" sz="1200" b="0" i="0" u="none" strike="noStrike" kern="1200" baseline="0" dirty="0" smtClean="0">
                <a:solidFill>
                  <a:schemeClr val="tx1"/>
                </a:solidFill>
                <a:latin typeface="+mn-lt"/>
                <a:ea typeface="+mn-ea"/>
                <a:cs typeface="+mn-cs"/>
              </a:rPr>
              <a:t> sanguin en faveur du lot sans problème. Par contre, ce taux de mortalité et de morbidité n’est pas lié à la qualité du colostrum des mères des agneaux. En effet, pour protéger les agneaux, le colostrum doit également être bu en quantité suffisante et dans un délai suffisamment court.</a:t>
            </a:r>
          </a:p>
          <a:p>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13</a:t>
            </a:fld>
            <a:endParaRPr lang="fr-FR"/>
          </a:p>
        </p:txBody>
      </p:sp>
    </p:spTree>
    <p:extLst>
      <p:ext uri="{BB962C8B-B14F-4D97-AF65-F5344CB8AC3E}">
        <p14:creationId xmlns:p14="http://schemas.microsoft.com/office/powerpoint/2010/main" val="3698660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Il n’y a pas</a:t>
            </a:r>
            <a:r>
              <a:rPr lang="fr-FR" baseline="0" dirty="0" smtClean="0"/>
              <a:t> de lien entre le taux </a:t>
            </a:r>
            <a:r>
              <a:rPr lang="fr-FR" baseline="0" dirty="0" err="1" smtClean="0"/>
              <a:t>d’IgG</a:t>
            </a:r>
            <a:r>
              <a:rPr lang="fr-FR" baseline="0" dirty="0" smtClean="0"/>
              <a:t> du colostrum de la mère et le taux </a:t>
            </a:r>
            <a:r>
              <a:rPr lang="fr-FR" baseline="0" dirty="0" err="1" smtClean="0"/>
              <a:t>d’IgG</a:t>
            </a:r>
            <a:r>
              <a:rPr lang="fr-FR" baseline="0" dirty="0" smtClean="0"/>
              <a:t> sanguin de ses agneaux. Ce sont les quantités de colostrum tétées par l’agneau qui sont un biais mais qui restent le plus important. </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14</a:t>
            </a:fld>
            <a:endParaRPr lang="fr-FR"/>
          </a:p>
        </p:txBody>
      </p:sp>
    </p:spTree>
    <p:extLst>
      <p:ext uri="{BB962C8B-B14F-4D97-AF65-F5344CB8AC3E}">
        <p14:creationId xmlns:p14="http://schemas.microsoft.com/office/powerpoint/2010/main" val="1047497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la photo de gauche, la caillette est sous pesée</a:t>
            </a:r>
            <a:r>
              <a:rPr lang="fr-FR" baseline="0" dirty="0" smtClean="0"/>
              <a:t> </a:t>
            </a:r>
            <a:r>
              <a:rPr lang="fr-FR" dirty="0" smtClean="0"/>
              <a:t>par la main.</a:t>
            </a:r>
          </a:p>
          <a:p>
            <a:r>
              <a:rPr lang="fr-FR" dirty="0" smtClean="0"/>
              <a:t>Sur la photo de droite,</a:t>
            </a:r>
            <a:r>
              <a:rPr lang="fr-FR" baseline="0" dirty="0" smtClean="0"/>
              <a:t> la caillette fait une forme de poire sur l’agneau de gauche qui a bu. L’agneau de droite n’a pas bu (caillette plate).</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15</a:t>
            </a:fld>
            <a:endParaRPr lang="fr-FR"/>
          </a:p>
        </p:txBody>
      </p:sp>
    </p:spTree>
    <p:extLst>
      <p:ext uri="{BB962C8B-B14F-4D97-AF65-F5344CB8AC3E}">
        <p14:creationId xmlns:p14="http://schemas.microsoft.com/office/powerpoint/2010/main" val="216410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EN CAS DE PANNE DE COLOSTRUM</a:t>
            </a:r>
          </a:p>
          <a:p>
            <a:r>
              <a:rPr lang="fr-FR" sz="1200" b="0" i="0" u="none" strike="noStrike" kern="1200" baseline="0" dirty="0" smtClean="0">
                <a:solidFill>
                  <a:schemeClr val="tx1"/>
                </a:solidFill>
                <a:latin typeface="+mn-lt"/>
                <a:ea typeface="+mn-ea"/>
                <a:cs typeface="+mn-cs"/>
              </a:rPr>
              <a:t>Si la brebis n’a pas suffisamment de colostrum, plusieurs solutions alternatives sont possibles avec par ordre d’efficacité :</a:t>
            </a:r>
          </a:p>
          <a:p>
            <a:r>
              <a:rPr lang="fr-FR" sz="1200" b="0" i="0" u="none" strike="noStrike" kern="1200" baseline="0" dirty="0" smtClean="0">
                <a:solidFill>
                  <a:schemeClr val="tx1"/>
                </a:solidFill>
                <a:latin typeface="+mn-lt"/>
                <a:ea typeface="+mn-ea"/>
                <a:cs typeface="+mn-cs"/>
              </a:rPr>
              <a:t>1. </a:t>
            </a:r>
            <a:r>
              <a:rPr lang="fr-FR" sz="1200" b="1" i="1" u="none" strike="noStrike" kern="1200" baseline="0" dirty="0" smtClean="0">
                <a:solidFill>
                  <a:schemeClr val="tx1"/>
                </a:solidFill>
                <a:latin typeface="+mn-lt"/>
                <a:ea typeface="+mn-ea"/>
                <a:cs typeface="+mn-cs"/>
              </a:rPr>
              <a:t>Le prélèvement sur une brebis du même lot </a:t>
            </a:r>
            <a:r>
              <a:rPr lang="fr-FR" sz="1200" b="0" i="0" u="none" strike="noStrike" kern="1200" baseline="0" dirty="0" smtClean="0">
                <a:solidFill>
                  <a:schemeClr val="tx1"/>
                </a:solidFill>
                <a:latin typeface="+mn-lt"/>
                <a:ea typeface="+mn-ea"/>
                <a:cs typeface="+mn-cs"/>
              </a:rPr>
              <a:t>qui a mis bas dans la demi-journée. Neuf heures après la mise bas, la concentration en </a:t>
            </a:r>
            <a:r>
              <a:rPr lang="fr-FR" sz="1200" b="0" i="0" u="none" strike="noStrike" kern="1200" baseline="0" dirty="0" err="1" smtClean="0">
                <a:solidFill>
                  <a:schemeClr val="tx1"/>
                </a:solidFill>
                <a:latin typeface="+mn-lt"/>
                <a:ea typeface="+mn-ea"/>
                <a:cs typeface="+mn-cs"/>
              </a:rPr>
              <a:t>IgG</a:t>
            </a:r>
            <a:r>
              <a:rPr lang="fr-FR" sz="1200" b="0" i="0" u="none" strike="noStrike" kern="1200" baseline="0" dirty="0" smtClean="0">
                <a:solidFill>
                  <a:schemeClr val="tx1"/>
                </a:solidFill>
                <a:latin typeface="+mn-lt"/>
                <a:ea typeface="+mn-ea"/>
                <a:cs typeface="+mn-cs"/>
              </a:rPr>
              <a:t> d’une brebis qui a</a:t>
            </a:r>
          </a:p>
          <a:p>
            <a:r>
              <a:rPr lang="fr-FR" sz="1200" b="0" i="0" u="none" strike="noStrike" kern="1200" baseline="0" dirty="0" smtClean="0">
                <a:solidFill>
                  <a:schemeClr val="tx1"/>
                </a:solidFill>
                <a:latin typeface="+mn-lt"/>
                <a:ea typeface="+mn-ea"/>
                <a:cs typeface="+mn-cs"/>
              </a:rPr>
              <a:t>été tétée par son ou ses agneaux est devenue trop faible.</a:t>
            </a:r>
          </a:p>
          <a:p>
            <a:r>
              <a:rPr lang="fr-FR" sz="1200" b="0" i="0" u="none" strike="noStrike" kern="1200" baseline="0" dirty="0" smtClean="0">
                <a:solidFill>
                  <a:schemeClr val="tx1"/>
                </a:solidFill>
                <a:latin typeface="+mn-lt"/>
                <a:ea typeface="+mn-ea"/>
                <a:cs typeface="+mn-cs"/>
              </a:rPr>
              <a:t>2. La constitution d’une banque de </a:t>
            </a:r>
            <a:r>
              <a:rPr lang="fr-FR" sz="1200" b="1" i="0" u="none" strike="noStrike" kern="1200" baseline="0" dirty="0" smtClean="0">
                <a:solidFill>
                  <a:schemeClr val="tx1"/>
                </a:solidFill>
                <a:latin typeface="+mn-lt"/>
                <a:ea typeface="+mn-ea"/>
                <a:cs typeface="+mn-cs"/>
              </a:rPr>
              <a:t>colostrum conservé au congélateur</a:t>
            </a:r>
            <a:r>
              <a:rPr lang="fr-FR" sz="1200" b="0" i="0" u="none" strike="noStrike" kern="1200" baseline="0" dirty="0" smtClean="0">
                <a:solidFill>
                  <a:schemeClr val="tx1"/>
                </a:solidFill>
                <a:latin typeface="+mn-lt"/>
                <a:ea typeface="+mn-ea"/>
                <a:cs typeface="+mn-cs"/>
              </a:rPr>
              <a:t>. Le plus efficace en matière de protection reste le prélèvement de brebis du même</a:t>
            </a:r>
          </a:p>
          <a:p>
            <a:r>
              <a:rPr lang="fr-FR" sz="1200" b="0" i="0" u="none" strike="noStrike" kern="1200" baseline="0" dirty="0" smtClean="0">
                <a:solidFill>
                  <a:schemeClr val="tx1"/>
                </a:solidFill>
                <a:latin typeface="+mn-lt"/>
                <a:ea typeface="+mn-ea"/>
                <a:cs typeface="+mn-cs"/>
              </a:rPr>
              <a:t>élevage puis celui de vaches ou de chèvres de l’élevage et enfin de femelles de ces espèces dans un autre élevage. Attention, la décongélation doit être</a:t>
            </a:r>
          </a:p>
          <a:p>
            <a:r>
              <a:rPr lang="fr-FR" sz="1200" b="0" i="0" u="none" strike="noStrike" kern="1200" baseline="0" dirty="0" smtClean="0">
                <a:solidFill>
                  <a:schemeClr val="tx1"/>
                </a:solidFill>
                <a:latin typeface="+mn-lt"/>
                <a:ea typeface="+mn-ea"/>
                <a:cs typeface="+mn-cs"/>
              </a:rPr>
              <a:t>effectuée au bain-marie (le micro-ondes détruit les immunoglobulines.</a:t>
            </a:r>
          </a:p>
          <a:p>
            <a:r>
              <a:rPr lang="fr-FR" sz="1200" b="0" i="0" u="none" strike="noStrike" kern="1200" baseline="0" dirty="0" smtClean="0">
                <a:solidFill>
                  <a:schemeClr val="tx1"/>
                </a:solidFill>
                <a:latin typeface="+mn-lt"/>
                <a:ea typeface="+mn-ea"/>
                <a:cs typeface="+mn-cs"/>
              </a:rPr>
              <a:t>3. En ce qui concerne les compléments de colostrums actuellement commercialisés, se référer à leur posologie en sachant que 12 à 24 g </a:t>
            </a:r>
            <a:r>
              <a:rPr lang="fr-FR" sz="1200" b="0" i="0" u="none" strike="noStrike" kern="1200" baseline="0" dirty="0" err="1" smtClean="0">
                <a:solidFill>
                  <a:schemeClr val="tx1"/>
                </a:solidFill>
                <a:latin typeface="+mn-lt"/>
                <a:ea typeface="+mn-ea"/>
                <a:cs typeface="+mn-cs"/>
              </a:rPr>
              <a:t>d’IgG</a:t>
            </a:r>
            <a:r>
              <a:rPr lang="fr-FR" sz="1200" b="0" i="0" u="none" strike="noStrike" kern="1200" baseline="0" dirty="0" smtClean="0">
                <a:solidFill>
                  <a:schemeClr val="tx1"/>
                </a:solidFill>
                <a:latin typeface="+mn-lt"/>
                <a:ea typeface="+mn-ea"/>
                <a:cs typeface="+mn-cs"/>
              </a:rPr>
              <a:t> sont nécessaires pour protéger un agneau. À elle seule, cette méthode est, dans la grande majorité des cas, peu efficace.</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16</a:t>
            </a:fld>
            <a:endParaRPr lang="fr-FR"/>
          </a:p>
        </p:txBody>
      </p:sp>
    </p:spTree>
    <p:extLst>
      <p:ext uri="{BB962C8B-B14F-4D97-AF65-F5344CB8AC3E}">
        <p14:creationId xmlns:p14="http://schemas.microsoft.com/office/powerpoint/2010/main" val="3129821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Attention à ne pas lui engager la sonde dans les poumons. L’issue serait fatale. Pour vérifier, écouter attentivement une fois la sonde engagée. Si un bruit d’estomac vide se dégage, pas de problème ! Sinon, enlever la sonde et recommencer.</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17</a:t>
            </a:fld>
            <a:endParaRPr lang="fr-FR"/>
          </a:p>
        </p:txBody>
      </p:sp>
    </p:spTree>
    <p:extLst>
      <p:ext uri="{BB962C8B-B14F-4D97-AF65-F5344CB8AC3E}">
        <p14:creationId xmlns:p14="http://schemas.microsoft.com/office/powerpoint/2010/main" val="4019666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L’immunité est</a:t>
            </a:r>
            <a:r>
              <a:rPr lang="fr-FR" baseline="0" dirty="0" smtClean="0"/>
              <a:t> l’ensemble des moyens de défense de l’organisme contre les agressions extérieures. </a:t>
            </a:r>
          </a:p>
          <a:p>
            <a:endParaRPr lang="fr-FR" dirty="0" smtClean="0"/>
          </a:p>
          <a:p>
            <a:r>
              <a:rPr lang="fr-FR" sz="1200" b="1" i="0" u="none" strike="noStrike" kern="1200" baseline="0" dirty="0" smtClean="0">
                <a:solidFill>
                  <a:schemeClr val="tx1"/>
                </a:solidFill>
                <a:latin typeface="+mn-lt"/>
                <a:ea typeface="+mn-ea"/>
                <a:cs typeface="+mn-cs"/>
              </a:rPr>
              <a:t>Le transfert d’immunité passive est une évaluation directe sur les agneaux</a:t>
            </a:r>
          </a:p>
          <a:p>
            <a:r>
              <a:rPr lang="fr-FR" sz="1200" b="0" i="0" u="none" strike="noStrike" kern="1200" baseline="0" dirty="0" smtClean="0">
                <a:solidFill>
                  <a:schemeClr val="tx1"/>
                </a:solidFill>
                <a:latin typeface="+mn-lt"/>
                <a:ea typeface="+mn-ea"/>
                <a:cs typeface="+mn-cs"/>
              </a:rPr>
              <a:t>Si l’estimation de la qualité du colostrum donne de précieuses indications, elle ne suffit pas à donner des leviers d’amélioration du taux de mortalité des agneaux. Il</a:t>
            </a:r>
          </a:p>
          <a:p>
            <a:r>
              <a:rPr lang="fr-FR" sz="1200" b="0" i="0" u="none" strike="noStrike" kern="1200" baseline="0" dirty="0" smtClean="0">
                <a:solidFill>
                  <a:schemeClr val="tx1"/>
                </a:solidFill>
                <a:latin typeface="+mn-lt"/>
                <a:ea typeface="+mn-ea"/>
                <a:cs typeface="+mn-cs"/>
              </a:rPr>
              <a:t>manque en effet un autre élément clef : l’agneau </a:t>
            </a:r>
            <a:r>
              <a:rPr lang="fr-FR" sz="1200" b="0" i="0" u="none" strike="noStrike" kern="1200" baseline="0" dirty="0" err="1" smtClean="0">
                <a:solidFill>
                  <a:schemeClr val="tx1"/>
                </a:solidFill>
                <a:latin typeface="+mn-lt"/>
                <a:ea typeface="+mn-ea"/>
                <a:cs typeface="+mn-cs"/>
              </a:rPr>
              <a:t>a-t-il</a:t>
            </a:r>
            <a:r>
              <a:rPr lang="fr-FR" sz="1200" b="0" i="0" u="none" strike="noStrike" kern="1200" baseline="0" dirty="0" smtClean="0">
                <a:solidFill>
                  <a:schemeClr val="tx1"/>
                </a:solidFill>
                <a:latin typeface="+mn-lt"/>
                <a:ea typeface="+mn-ea"/>
                <a:cs typeface="+mn-cs"/>
              </a:rPr>
              <a:t> suffisamment bu de colostrum et assez tôt après sa naissance ? Pour le savoir, une prise de sang sur les jeunes agneaux est nécessaire. Dix à 15 agneaux malades ou bien issus de portées multiples sont prélevés entre 24 et 36 heures d’âge. La mesure de la concentration sanguine en </a:t>
            </a:r>
            <a:r>
              <a:rPr lang="fr-FR" sz="1200" b="0" i="0" u="none" strike="noStrike" kern="1200" baseline="0" dirty="0" err="1" smtClean="0">
                <a:solidFill>
                  <a:schemeClr val="tx1"/>
                </a:solidFill>
                <a:latin typeface="+mn-lt"/>
                <a:ea typeface="+mn-ea"/>
                <a:cs typeface="+mn-cs"/>
              </a:rPr>
              <a:t>IgG</a:t>
            </a:r>
            <a:r>
              <a:rPr lang="fr-FR" sz="1200" b="0" i="0" u="none" strike="noStrike" kern="1200" baseline="0" dirty="0" smtClean="0">
                <a:solidFill>
                  <a:schemeClr val="tx1"/>
                </a:solidFill>
                <a:latin typeface="+mn-lt"/>
                <a:ea typeface="+mn-ea"/>
                <a:cs typeface="+mn-cs"/>
              </a:rPr>
              <a:t> ou en protéines totales suffit à déterminer s’il y a réellement un problème dans l’élevage.</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18</a:t>
            </a:fld>
            <a:endParaRPr lang="fr-FR"/>
          </a:p>
        </p:txBody>
      </p:sp>
    </p:spTree>
    <p:extLst>
      <p:ext uri="{BB962C8B-B14F-4D97-AF65-F5344CB8AC3E}">
        <p14:creationId xmlns:p14="http://schemas.microsoft.com/office/powerpoint/2010/main" val="38570335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Des études sont en cours à </a:t>
            </a:r>
            <a:r>
              <a:rPr lang="fr-FR" dirty="0" err="1" smtClean="0"/>
              <a:t>Fedatest</a:t>
            </a:r>
            <a:r>
              <a:rPr lang="fr-FR" dirty="0" smtClean="0"/>
              <a:t> sur ce sujet</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19</a:t>
            </a:fld>
            <a:endParaRPr lang="fr-FR"/>
          </a:p>
        </p:txBody>
      </p:sp>
    </p:spTree>
    <p:extLst>
      <p:ext uri="{BB962C8B-B14F-4D97-AF65-F5344CB8AC3E}">
        <p14:creationId xmlns:p14="http://schemas.microsoft.com/office/powerpoint/2010/main" val="4195919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20</a:t>
            </a:fld>
            <a:endParaRPr lang="fr-FR"/>
          </a:p>
        </p:txBody>
      </p:sp>
    </p:spTree>
    <p:extLst>
      <p:ext uri="{BB962C8B-B14F-4D97-AF65-F5344CB8AC3E}">
        <p14:creationId xmlns:p14="http://schemas.microsoft.com/office/powerpoint/2010/main" val="3837303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EC44C1D-FDC8-46EB-AF00-231780B2A016}" type="slidenum">
              <a:rPr lang="fr-FR" smtClean="0"/>
              <a:t>2</a:t>
            </a:fld>
            <a:endParaRPr lang="fr-FR"/>
          </a:p>
        </p:txBody>
      </p:sp>
    </p:spTree>
    <p:extLst>
      <p:ext uri="{BB962C8B-B14F-4D97-AF65-F5344CB8AC3E}">
        <p14:creationId xmlns:p14="http://schemas.microsoft.com/office/powerpoint/2010/main" val="2287944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colostrum a</a:t>
            </a:r>
            <a:r>
              <a:rPr lang="fr-FR" baseline="0" dirty="0" smtClean="0"/>
              <a:t> deux fonctions : </a:t>
            </a:r>
          </a:p>
          <a:p>
            <a:pPr marL="171450" indent="-171450">
              <a:buFontTx/>
              <a:buChar char="-"/>
            </a:pPr>
            <a:r>
              <a:rPr lang="fr-FR" baseline="0" dirty="0" smtClean="0"/>
              <a:t>Il réchauffe l’agneau qui nait avec peu de réserves </a:t>
            </a:r>
          </a:p>
          <a:p>
            <a:pPr marL="171450" indent="-171450">
              <a:buFontTx/>
              <a:buChar char="-"/>
            </a:pPr>
            <a:r>
              <a:rPr lang="fr-FR" baseline="0" dirty="0" smtClean="0"/>
              <a:t>Il lui fournit les Immunoglobulines qui vont le protéger d’un risque infectieux majeur</a:t>
            </a:r>
          </a:p>
          <a:p>
            <a:pPr marL="171450" indent="-171450">
              <a:buFontTx/>
              <a:buChar char="-"/>
            </a:pPr>
            <a:endParaRPr lang="fr-FR" baseline="0" dirty="0" smtClean="0"/>
          </a:p>
          <a:p>
            <a:pPr marL="0" indent="0">
              <a:buFontTx/>
              <a:buNone/>
            </a:pPr>
            <a:r>
              <a:rPr lang="fr-FR" baseline="0" dirty="0" smtClean="0"/>
              <a:t>Un défaut d’apport d’énergie représente 30 % de la mortalité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Un défaut d’apport d’Immunoglobulines représente 18 % de la mortalité</a:t>
            </a:r>
          </a:p>
          <a:p>
            <a:r>
              <a:rPr lang="fr-FR" baseline="0" dirty="0" smtClean="0">
                <a:solidFill>
                  <a:srgbClr val="FF0000"/>
                </a:solidFill>
              </a:rPr>
              <a:t>Source : </a:t>
            </a:r>
            <a:r>
              <a:rPr lang="fr-FR" sz="1200" b="0" i="0" u="none" strike="noStrike" kern="1200" baseline="0" dirty="0" smtClean="0">
                <a:solidFill>
                  <a:schemeClr val="tx1"/>
                </a:solidFill>
                <a:latin typeface="+mn-lt"/>
                <a:ea typeface="+mn-ea"/>
                <a:cs typeface="+mn-cs"/>
              </a:rPr>
              <a:t>Massif Mortalité (CIIRPO/UMT santé des petits ruminants) 2011/2013</a:t>
            </a:r>
            <a:endParaRPr lang="fr-FR" baseline="0" dirty="0" smtClean="0">
              <a:solidFill>
                <a:srgbClr val="FF0000"/>
              </a:solidFill>
            </a:endParaRP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3</a:t>
            </a:fld>
            <a:endParaRPr lang="fr-FR"/>
          </a:p>
        </p:txBody>
      </p:sp>
    </p:spTree>
    <p:extLst>
      <p:ext uri="{BB962C8B-B14F-4D97-AF65-F5344CB8AC3E}">
        <p14:creationId xmlns:p14="http://schemas.microsoft.com/office/powerpoint/2010/main" val="407350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4</a:t>
            </a:fld>
            <a:endParaRPr lang="fr-FR"/>
          </a:p>
        </p:txBody>
      </p:sp>
    </p:spTree>
    <p:extLst>
      <p:ext uri="{BB962C8B-B14F-4D97-AF65-F5344CB8AC3E}">
        <p14:creationId xmlns:p14="http://schemas.microsoft.com/office/powerpoint/2010/main" val="307537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Un agneau double pèse environ 4 kg à la naissance pour des brebis de 70 kg en poids vif vide.</a:t>
            </a:r>
          </a:p>
          <a:p>
            <a:r>
              <a:rPr lang="fr-FR" baseline="0" dirty="0" smtClean="0"/>
              <a:t>Un agneau de 4 kg maintient sa température corporelle pendant 34 heures sans téter dans une bergerie à 20°C. Au bout de 10 h, sa température baisse dans une bergerie dont la température comprise entre 0 et 10°C. </a:t>
            </a:r>
          </a:p>
          <a:p>
            <a:r>
              <a:rPr lang="fr-FR" dirty="0" smtClean="0"/>
              <a:t>Ces délais sont</a:t>
            </a:r>
            <a:r>
              <a:rPr lang="fr-FR" baseline="0" dirty="0" smtClean="0"/>
              <a:t> beaucoup plus faibles avec des agneaux de faible poids à la naissance avec respectivement 10 et 6 heures. </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6</a:t>
            </a:fld>
            <a:endParaRPr lang="fr-FR"/>
          </a:p>
        </p:txBody>
      </p:sp>
    </p:spTree>
    <p:extLst>
      <p:ext uri="{BB962C8B-B14F-4D97-AF65-F5344CB8AC3E}">
        <p14:creationId xmlns:p14="http://schemas.microsoft.com/office/powerpoint/2010/main" val="3391429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colostrum de première traite (c’est-à-dire prélevé à la mise bas) est riche</a:t>
            </a:r>
            <a:r>
              <a:rPr lang="fr-FR" baseline="0" dirty="0" smtClean="0"/>
              <a:t> en matière grasse avec 88 g par litre. Toutefois, ce taux reste très variable. Il baisse rapidement après la mise bas pour atteindre 40 à 50 g par litre dans le lait. </a:t>
            </a:r>
          </a:p>
          <a:p>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7</a:t>
            </a:fld>
            <a:endParaRPr lang="fr-FR"/>
          </a:p>
        </p:txBody>
      </p:sp>
    </p:spTree>
    <p:extLst>
      <p:ext uri="{BB962C8B-B14F-4D97-AF65-F5344CB8AC3E}">
        <p14:creationId xmlns:p14="http://schemas.microsoft.com/office/powerpoint/2010/main" val="607125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Sur un agneau tout juste né et refroidi, c’est-à-dire avec la langue froide, il faut absolument réchauffer l’agneau avant de lui faire boire le colostrum.</a:t>
            </a:r>
          </a:p>
          <a:p>
            <a:r>
              <a:rPr lang="fr-FR" sz="1200" b="0" i="0" u="none" strike="noStrike" kern="1200" baseline="0" dirty="0" smtClean="0">
                <a:solidFill>
                  <a:schemeClr val="tx1"/>
                </a:solidFill>
                <a:latin typeface="+mn-lt"/>
                <a:ea typeface="+mn-ea"/>
                <a:cs typeface="+mn-cs"/>
              </a:rPr>
              <a:t>Avant de le mettre sous la lampe chauffante ou dans le réveil agneau, il est impératif de lui injecter 20 à 30 ml de glucose 5 % en intrapéritonéale. Surtout pas du 30 % qui est trop</a:t>
            </a:r>
          </a:p>
          <a:p>
            <a:r>
              <a:rPr lang="fr-FR" sz="1200" b="0" i="0" u="none" strike="noStrike" kern="1200" baseline="0" dirty="0" smtClean="0">
                <a:solidFill>
                  <a:schemeClr val="tx1"/>
                </a:solidFill>
                <a:latin typeface="+mn-lt"/>
                <a:ea typeface="+mn-ea"/>
                <a:cs typeface="+mn-cs"/>
              </a:rPr>
              <a:t>concentré ! En effet, le cerveau est consommateur de glucose et si l’agneau réchauffé manque de glucose, il en meurt. </a:t>
            </a:r>
          </a:p>
          <a:p>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8</a:t>
            </a:fld>
            <a:endParaRPr lang="fr-FR"/>
          </a:p>
        </p:txBody>
      </p:sp>
    </p:spTree>
    <p:extLst>
      <p:ext uri="{BB962C8B-B14F-4D97-AF65-F5344CB8AC3E}">
        <p14:creationId xmlns:p14="http://schemas.microsoft.com/office/powerpoint/2010/main" val="3795825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colostrum a pour particularité une teneur en protéines de l’ordre de 100 à 200 g par litre contre 35 à 40 g pour le lait. Parmi ces protéines, les immunoglobulines de type G</a:t>
            </a:r>
          </a:p>
          <a:p>
            <a:r>
              <a:rPr lang="fr-FR" sz="1200" b="0" i="0" u="none" strike="noStrike" kern="1200" baseline="0" dirty="0"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IgG</a:t>
            </a:r>
            <a:r>
              <a:rPr lang="fr-FR" sz="1200" b="0" i="0" u="none" strike="noStrike" kern="1200" baseline="0" dirty="0" smtClean="0">
                <a:solidFill>
                  <a:schemeClr val="tx1"/>
                </a:solidFill>
                <a:latin typeface="+mn-lt"/>
                <a:ea typeface="+mn-ea"/>
                <a:cs typeface="+mn-cs"/>
              </a:rPr>
              <a:t>) représentent près de 80 % des immunoglobulines </a:t>
            </a:r>
            <a:r>
              <a:rPr lang="fr-FR" sz="1200" b="0" i="0" u="none" strike="noStrike" kern="1200" baseline="0" dirty="0" err="1" smtClean="0">
                <a:solidFill>
                  <a:schemeClr val="tx1"/>
                </a:solidFill>
                <a:latin typeface="+mn-lt"/>
                <a:ea typeface="+mn-ea"/>
                <a:cs typeface="+mn-cs"/>
              </a:rPr>
              <a:t>colostrales</a:t>
            </a:r>
            <a:r>
              <a:rPr lang="fr-FR" sz="1200" b="0" i="0" u="none" strike="noStrike" kern="1200" baseline="0" dirty="0" smtClean="0">
                <a:solidFill>
                  <a:schemeClr val="tx1"/>
                </a:solidFill>
                <a:latin typeface="+mn-lt"/>
                <a:ea typeface="+mn-ea"/>
                <a:cs typeface="+mn-cs"/>
              </a:rPr>
              <a:t>.</a:t>
            </a:r>
          </a:p>
          <a:p>
            <a:endParaRPr lang="fr-FR" sz="1200" b="0" i="0" u="none" strike="noStrike" kern="1200" baseline="0" dirty="0" smtClean="0">
              <a:solidFill>
                <a:schemeClr val="tx1"/>
              </a:solidFill>
              <a:latin typeface="+mn-lt"/>
              <a:ea typeface="+mn-ea"/>
              <a:cs typeface="+mn-cs"/>
            </a:endParaRPr>
          </a:p>
          <a:p>
            <a:endParaRPr lang="fr-FR" sz="1200" b="0" i="0" u="none" strike="noStrike" kern="1200" baseline="0" dirty="0" smtClean="0">
              <a:solidFill>
                <a:schemeClr val="tx1"/>
              </a:solidFill>
              <a:latin typeface="+mn-lt"/>
              <a:ea typeface="+mn-ea"/>
              <a:cs typeface="+mn-cs"/>
            </a:endParaRPr>
          </a:p>
          <a:p>
            <a:r>
              <a:rPr lang="fr-FR" sz="1200" b="1" i="0" u="none" strike="noStrike" kern="1200" baseline="0" dirty="0" smtClean="0">
                <a:solidFill>
                  <a:schemeClr val="tx1"/>
                </a:solidFill>
                <a:latin typeface="+mn-lt"/>
                <a:ea typeface="+mn-ea"/>
                <a:cs typeface="+mn-cs"/>
              </a:rPr>
              <a:t>80 % des colostrums de brebis sont de bonne qualité : </a:t>
            </a:r>
            <a:r>
              <a:rPr lang="fr-FR" sz="1200" b="0" i="0" u="none" strike="noStrike" kern="1200" baseline="0" dirty="0" smtClean="0">
                <a:solidFill>
                  <a:schemeClr val="tx1"/>
                </a:solidFill>
                <a:latin typeface="+mn-lt"/>
                <a:ea typeface="+mn-ea"/>
                <a:cs typeface="+mn-cs"/>
              </a:rPr>
              <a:t>les références disponibles sur le colostrum de brebis révèlent une hétérogénéité entre les brebis, qui semble</a:t>
            </a:r>
          </a:p>
          <a:p>
            <a:r>
              <a:rPr lang="fr-FR" sz="1200" b="0" i="0" u="none" strike="noStrike" kern="1200" baseline="0" dirty="0" smtClean="0">
                <a:solidFill>
                  <a:schemeClr val="tx1"/>
                </a:solidFill>
                <a:latin typeface="+mn-lt"/>
                <a:ea typeface="+mn-ea"/>
                <a:cs typeface="+mn-cs"/>
              </a:rPr>
              <a:t>indépendante de la race. Dans cette étude, 22 % des brebis présentent un colostrum dosant moins de 50 g </a:t>
            </a:r>
            <a:r>
              <a:rPr lang="fr-FR" sz="1200" b="0" i="0" u="none" strike="noStrike" kern="1200" baseline="0" dirty="0" err="1" smtClean="0">
                <a:solidFill>
                  <a:schemeClr val="tx1"/>
                </a:solidFill>
                <a:latin typeface="+mn-lt"/>
                <a:ea typeface="+mn-ea"/>
                <a:cs typeface="+mn-cs"/>
              </a:rPr>
              <a:t>d’IgG</a:t>
            </a:r>
            <a:r>
              <a:rPr lang="fr-FR" sz="1200" b="0" i="0" u="none" strike="noStrike" kern="1200" baseline="0" dirty="0" smtClean="0">
                <a:solidFill>
                  <a:schemeClr val="tx1"/>
                </a:solidFill>
                <a:latin typeface="+mn-lt"/>
                <a:ea typeface="+mn-ea"/>
                <a:cs typeface="+mn-cs"/>
              </a:rPr>
              <a:t> par litre, c’est-à-dire considéré de qualité médiocre. Plus de la</a:t>
            </a:r>
          </a:p>
          <a:p>
            <a:r>
              <a:rPr lang="fr-FR" sz="1200" b="0" i="0" u="none" strike="noStrike" kern="1200" baseline="0" dirty="0" smtClean="0">
                <a:solidFill>
                  <a:schemeClr val="tx1"/>
                </a:solidFill>
                <a:latin typeface="+mn-lt"/>
                <a:ea typeface="+mn-ea"/>
                <a:cs typeface="+mn-cs"/>
              </a:rPr>
              <a:t>moitié des échantillons révèle un colostrum de bonne qualité et 27 % d’entre eux sont d’excellente qualité, c’est-à-dire supérieur à 100 g </a:t>
            </a:r>
            <a:r>
              <a:rPr lang="fr-FR" sz="1200" b="0" i="0" u="none" strike="noStrike" kern="1200" baseline="0" dirty="0" err="1" smtClean="0">
                <a:solidFill>
                  <a:schemeClr val="tx1"/>
                </a:solidFill>
                <a:latin typeface="+mn-lt"/>
                <a:ea typeface="+mn-ea"/>
                <a:cs typeface="+mn-cs"/>
              </a:rPr>
              <a:t>d’IgG</a:t>
            </a:r>
            <a:r>
              <a:rPr lang="fr-FR" sz="1200" b="0" i="0" u="none" strike="noStrike" kern="1200" baseline="0" dirty="0" smtClean="0">
                <a:solidFill>
                  <a:schemeClr val="tx1"/>
                </a:solidFill>
                <a:latin typeface="+mn-lt"/>
                <a:ea typeface="+mn-ea"/>
                <a:cs typeface="+mn-cs"/>
              </a:rPr>
              <a:t> par litre.</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10</a:t>
            </a:fld>
            <a:endParaRPr lang="fr-FR"/>
          </a:p>
        </p:txBody>
      </p:sp>
    </p:spTree>
    <p:extLst>
      <p:ext uri="{BB962C8B-B14F-4D97-AF65-F5344CB8AC3E}">
        <p14:creationId xmlns:p14="http://schemas.microsoft.com/office/powerpoint/2010/main" val="1562471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les 48 brebis de</a:t>
            </a:r>
            <a:r>
              <a:rPr lang="fr-FR" baseline="0" dirty="0" smtClean="0"/>
              <a:t> l’étude, toutes avaient une masse </a:t>
            </a:r>
            <a:r>
              <a:rPr lang="fr-FR" baseline="0" dirty="0" err="1" smtClean="0"/>
              <a:t>d’IgG</a:t>
            </a:r>
            <a:r>
              <a:rPr lang="fr-FR" baseline="0" dirty="0" smtClean="0"/>
              <a:t> suffisante pour couvrir les besoins d’un seul agneaux. Par contre, pour 10 % d’entre elles, la masse </a:t>
            </a:r>
            <a:r>
              <a:rPr lang="fr-FR" baseline="0" dirty="0" err="1" smtClean="0"/>
              <a:t>d’IgG</a:t>
            </a:r>
            <a:r>
              <a:rPr lang="fr-FR" baseline="0" dirty="0" smtClean="0"/>
              <a:t> était nettement insuffisante pour couvrir les besoins des deux agneaux de la portée. Pour 13 % d’entre elles, cette masse n’était pas suffisante.</a:t>
            </a:r>
          </a:p>
          <a:p>
            <a:endParaRPr lang="fr-FR" baseline="0" dirty="0" smtClean="0"/>
          </a:p>
          <a:p>
            <a:r>
              <a:rPr lang="fr-FR" baseline="0" dirty="0" smtClean="0"/>
              <a:t>NB  : il faut compter au minimum 12 g </a:t>
            </a:r>
            <a:r>
              <a:rPr lang="fr-FR" baseline="0" dirty="0" err="1" smtClean="0"/>
              <a:t>d’IgG</a:t>
            </a:r>
            <a:r>
              <a:rPr lang="fr-FR" baseline="0" dirty="0" smtClean="0"/>
              <a:t> par agneau pour une bonne immunité. </a:t>
            </a:r>
            <a:endParaRPr lang="fr-FR" dirty="0"/>
          </a:p>
        </p:txBody>
      </p:sp>
      <p:sp>
        <p:nvSpPr>
          <p:cNvPr id="4" name="Espace réservé du numéro de diapositive 3"/>
          <p:cNvSpPr>
            <a:spLocks noGrp="1"/>
          </p:cNvSpPr>
          <p:nvPr>
            <p:ph type="sldNum" sz="quarter" idx="10"/>
          </p:nvPr>
        </p:nvSpPr>
        <p:spPr/>
        <p:txBody>
          <a:bodyPr/>
          <a:lstStyle/>
          <a:p>
            <a:fld id="{3C0D534B-B8A3-4BB4-B001-911AC4E14829}" type="slidenum">
              <a:rPr lang="fr-FR" smtClean="0"/>
              <a:t>11</a:t>
            </a:fld>
            <a:endParaRPr lang="fr-FR"/>
          </a:p>
        </p:txBody>
      </p:sp>
    </p:spTree>
    <p:extLst>
      <p:ext uri="{BB962C8B-B14F-4D97-AF65-F5344CB8AC3E}">
        <p14:creationId xmlns:p14="http://schemas.microsoft.com/office/powerpoint/2010/main" val="321287558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8B885ED-FD2B-49A6-95B8-CFA365477764}"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pic>
        <p:nvPicPr>
          <p:cNvPr id="18"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995621" y="169333"/>
            <a:ext cx="2447211" cy="113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77771" y="5711025"/>
            <a:ext cx="963177" cy="931963"/>
          </a:xfrm>
          <a:prstGeom prst="rect">
            <a:avLst/>
          </a:prstGeom>
        </p:spPr>
      </p:pic>
      <p:pic>
        <p:nvPicPr>
          <p:cNvPr id="22" name="Image 2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45065" y="5814572"/>
            <a:ext cx="1346369" cy="672468"/>
          </a:xfrm>
          <a:prstGeom prst="rect">
            <a:avLst/>
          </a:prstGeom>
        </p:spPr>
      </p:pic>
      <p:pic>
        <p:nvPicPr>
          <p:cNvPr id="23" name="Image 2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599" y="5830925"/>
            <a:ext cx="1072557" cy="746148"/>
          </a:xfrm>
          <a:prstGeom prst="rect">
            <a:avLst/>
          </a:prstGeom>
        </p:spPr>
      </p:pic>
      <p:pic>
        <p:nvPicPr>
          <p:cNvPr id="25" name="Image 2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49993" y="5755303"/>
            <a:ext cx="775941" cy="799234"/>
          </a:xfrm>
          <a:prstGeom prst="rect">
            <a:avLst/>
          </a:prstGeom>
        </p:spPr>
      </p:pic>
      <p:pic>
        <p:nvPicPr>
          <p:cNvPr id="33" name="Imag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277234" y="5900984"/>
            <a:ext cx="1170468" cy="552047"/>
          </a:xfrm>
          <a:prstGeom prst="rect">
            <a:avLst/>
          </a:prstGeom>
        </p:spPr>
      </p:pic>
      <p:pic>
        <p:nvPicPr>
          <p:cNvPr id="34" name="Image 3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743270" y="5880012"/>
            <a:ext cx="1421883" cy="541588"/>
          </a:xfrm>
          <a:prstGeom prst="rect">
            <a:avLst/>
          </a:prstGeom>
        </p:spPr>
      </p:pic>
      <p:pic>
        <p:nvPicPr>
          <p:cNvPr id="35" name="Image 3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4392784" y="5835378"/>
            <a:ext cx="1700445" cy="57110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3AC88B98-6063-434C-8215-332A23A562A0}"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E557877F-E9B7-449F-A451-DE720F40D7D8}"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5C2F69D-3E2C-4DB4-AF4F-1742D259024B}"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0FD90C8-E9FC-46E1-8E09-60449D923595}"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D9FBF46F-89E9-46D6-A012-10ABBDEF2C52}"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65E05C9-F69B-4A73-A96B-2775B8C37AB9}"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FD81CB43-A507-4BDC-9803-81B345E68235}"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B790A24-2D8C-4B81-9C5F-52FA76F23AD2}"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767526" y="6148649"/>
            <a:ext cx="683339" cy="365125"/>
          </a:xfrm>
          <a:prstGeom prst="rect">
            <a:avLst/>
          </a:prstGeom>
        </p:spPr>
        <p:txBody>
          <a:bodyPr/>
          <a:lstStyle>
            <a:lvl1pPr>
              <a:defRPr sz="1600" b="1">
                <a:solidFill>
                  <a:srgbClr val="008000"/>
                </a:solidFill>
              </a:defRPr>
            </a:lvl1p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47D8CD30-A449-46BD-ACDA-FAC6D2D26673}" type="datetime1">
              <a:rPr lang="en-US" smtClean="0"/>
              <a:t>12/20/2017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3FEFE68-B6D4-4598-8500-F8DAFEAF3BC6}" type="datetime1">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2B85714-A1B7-4C7A-B29B-9823221944FE}" type="datetime1">
              <a:rPr lang="en-US" smtClean="0"/>
              <a:t>12/20/2017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ECF579AB-A9C3-48FA-B510-F9F5D56A9261}" type="datetime1">
              <a:rPr lang="en-US" smtClean="0"/>
              <a:t>12/20/2017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F438B2-9C4F-4087-88FE-AD18FCA9130F}" type="datetime1">
              <a:rPr lang="en-US" smtClean="0"/>
              <a:t>12/20/2017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94F09AD0-D469-4F07-BB86-866B30DFB1A2}" type="datetime1">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167EF478-BCB9-41D2-9FA1-445662CED739}" type="datetime1">
              <a:rPr lang="en-US" smtClean="0"/>
              <a:t>12/20/2017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590663" y="6041362"/>
            <a:ext cx="683339" cy="365125"/>
          </a:xfrm>
          <a:prstGeom prst="rect">
            <a:avLst/>
          </a:prstGeo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e 7"/>
          <p:cNvGrpSpPr/>
          <p:nvPr userDrawn="1"/>
        </p:nvGrpSpPr>
        <p:grpSpPr>
          <a:xfrm>
            <a:off x="9008533" y="-8467"/>
            <a:ext cx="3183467"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45B74B-FDF1-4FDD-B193-0640C7282272}" type="datetime1">
              <a:rPr lang="en-US" smtClean="0"/>
              <a:t>12/20/2017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pic>
        <p:nvPicPr>
          <p:cNvPr id="30" name="Image 5"/>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bwMode="auto">
          <a:xfrm>
            <a:off x="10525268" y="5997439"/>
            <a:ext cx="1601799" cy="74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Slide Number Placeholder 5"/>
          <p:cNvSpPr>
            <a:spLocks noGrp="1"/>
          </p:cNvSpPr>
          <p:nvPr>
            <p:ph type="sldNum" sz="quarter" idx="4"/>
          </p:nvPr>
        </p:nvSpPr>
        <p:spPr>
          <a:xfrm>
            <a:off x="9673358" y="6123250"/>
            <a:ext cx="683339" cy="365125"/>
          </a:xfrm>
          <a:prstGeom prst="rect">
            <a:avLst/>
          </a:prstGeom>
        </p:spPr>
        <p:txBody>
          <a:bodyPr/>
          <a:lstStyle>
            <a:lvl1pPr>
              <a:defRPr sz="1600" b="1">
                <a:solidFill>
                  <a:srgbClr val="92D050"/>
                </a:solidFill>
              </a:defRPr>
            </a:lvl1pPr>
          </a:lstStyle>
          <a:p>
            <a:fld id="{D57F1E4F-1CFF-5643-939E-217C01CDF565}" type="slidenum">
              <a:rPr lang="en-US" smtClean="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microsoft.com/office/2007/relationships/hdphoto" Target="../media/hdphoto3.wdp"/><Relationship Id="rId12"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28.png"/><Relationship Id="rId5" Type="http://schemas.microsoft.com/office/2007/relationships/hdphoto" Target="../media/hdphoto2.wdp"/><Relationship Id="rId10" Type="http://schemas.microsoft.com/office/2007/relationships/hdphoto" Target="../media/hdphoto4.wdp"/><Relationship Id="rId4" Type="http://schemas.openxmlformats.org/officeDocument/2006/relationships/image" Target="../media/image24.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30.png"/><Relationship Id="rId4" Type="http://schemas.microsoft.com/office/2007/relationships/hdphoto" Target="../media/hdphoto6.wdp"/></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hyperlink" Target="http://www.inn-ovin.fr/" TargetMode="External"/><Relationship Id="rId2" Type="http://schemas.openxmlformats.org/officeDocument/2006/relationships/hyperlink" Target="http://www.idele.fr/"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28234" y="1223158"/>
            <a:ext cx="8230037" cy="4748711"/>
          </a:xfrm>
        </p:spPr>
        <p:txBody>
          <a:bodyPr/>
          <a:lstStyle/>
          <a:p>
            <a:pPr algn="ctr">
              <a:spcBef>
                <a:spcPts val="1200"/>
              </a:spcBef>
            </a:pPr>
            <a:r>
              <a:rPr lang="fr-FR" sz="4400" dirty="0" smtClean="0"/>
              <a:t>Diaporamas à la carte</a:t>
            </a:r>
            <a:r>
              <a:rPr lang="fr-FR" sz="4000" dirty="0" smtClean="0"/>
              <a:t/>
            </a:r>
            <a:br>
              <a:rPr lang="fr-FR" sz="4000" dirty="0" smtClean="0"/>
            </a:br>
            <a:r>
              <a:rPr lang="fr-FR" sz="1400" dirty="0" smtClean="0">
                <a:solidFill>
                  <a:schemeClr val="accent2">
                    <a:lumMod val="75000"/>
                  </a:schemeClr>
                </a:solidFill>
              </a:rPr>
              <a:t/>
            </a:r>
            <a:br>
              <a:rPr lang="fr-FR" sz="1400" dirty="0" smtClean="0">
                <a:solidFill>
                  <a:schemeClr val="accent2">
                    <a:lumMod val="75000"/>
                  </a:schemeClr>
                </a:solidFill>
              </a:rPr>
            </a:br>
            <a:r>
              <a:rPr lang="fr-FR" sz="1400" b="0" dirty="0" smtClean="0">
                <a:solidFill>
                  <a:schemeClr val="accent2">
                    <a:lumMod val="75000"/>
                  </a:schemeClr>
                </a:solidFill>
              </a:rPr>
              <a:t>Réalisée dans le cadre du réseau des spécialistes d’</a:t>
            </a:r>
            <a:r>
              <a:rPr lang="fr-FR" sz="1400" b="0" dirty="0" err="1" smtClean="0">
                <a:solidFill>
                  <a:schemeClr val="accent2">
                    <a:lumMod val="75000"/>
                  </a:schemeClr>
                </a:solidFill>
              </a:rPr>
              <a:t>Inn’ovin</a:t>
            </a:r>
            <a:r>
              <a:rPr lang="fr-FR" sz="1400" b="0" dirty="0" smtClean="0">
                <a:solidFill>
                  <a:schemeClr val="accent2">
                    <a:lumMod val="75000"/>
                  </a:schemeClr>
                </a:solidFill>
              </a:rPr>
              <a:t>, </a:t>
            </a:r>
            <a:br>
              <a:rPr lang="fr-FR" sz="1400" b="0" dirty="0" smtClean="0">
                <a:solidFill>
                  <a:schemeClr val="accent2">
                    <a:lumMod val="75000"/>
                  </a:schemeClr>
                </a:solidFill>
              </a:rPr>
            </a:br>
            <a:r>
              <a:rPr lang="fr-FR" sz="1400" b="0" dirty="0" smtClean="0">
                <a:solidFill>
                  <a:schemeClr val="accent2">
                    <a:lumMod val="75000"/>
                  </a:schemeClr>
                </a:solidFill>
              </a:rPr>
              <a:t>cette série de diaporamas a pour objectif de mettre à disposition de tous </a:t>
            </a:r>
            <a:br>
              <a:rPr lang="fr-FR" sz="1400" b="0" dirty="0" smtClean="0">
                <a:solidFill>
                  <a:schemeClr val="accent2">
                    <a:lumMod val="75000"/>
                  </a:schemeClr>
                </a:solidFill>
              </a:rPr>
            </a:br>
            <a:r>
              <a:rPr lang="fr-FR" sz="1400" b="0" dirty="0" smtClean="0">
                <a:solidFill>
                  <a:schemeClr val="accent2">
                    <a:lumMod val="75000"/>
                  </a:schemeClr>
                </a:solidFill>
              </a:rPr>
              <a:t>de récentes références techniques et économiques sur un sujet.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
            </a:r>
            <a:br>
              <a:rPr lang="fr-FR" sz="1400" b="0" dirty="0" smtClean="0">
                <a:solidFill>
                  <a:schemeClr val="tx1"/>
                </a:solidFill>
              </a:rPr>
            </a:br>
            <a:r>
              <a:rPr lang="fr-FR" sz="1800" b="1" dirty="0" smtClean="0">
                <a:solidFill>
                  <a:schemeClr val="tx1"/>
                </a:solidFill>
              </a:rPr>
              <a:t>[</a:t>
            </a:r>
            <a:r>
              <a:rPr lang="fr-FR" sz="1800" b="1" dirty="0">
                <a:solidFill>
                  <a:schemeClr val="tx1"/>
                </a:solidFill>
              </a:rPr>
              <a:t>Avis à l’utilisateur]</a:t>
            </a:r>
            <a:r>
              <a:rPr lang="fr-FR" sz="1400" b="0" dirty="0" smtClean="0">
                <a:solidFill>
                  <a:schemeClr val="tx1"/>
                </a:solidFill>
              </a:rPr>
              <a:t/>
            </a:r>
            <a:br>
              <a:rPr lang="fr-FR" sz="1400" b="0" dirty="0" smtClean="0">
                <a:solidFill>
                  <a:schemeClr val="tx1"/>
                </a:solidFill>
              </a:rPr>
            </a:br>
            <a:r>
              <a:rPr lang="fr-FR" sz="1400" b="0" i="1" dirty="0" smtClean="0">
                <a:solidFill>
                  <a:schemeClr val="tx1"/>
                </a:solidFill>
              </a:rPr>
              <a:t>Vous pouvez utiliser ces diaporamas à votre guise, </a:t>
            </a:r>
            <a:br>
              <a:rPr lang="fr-FR" sz="1400" b="0" i="1" dirty="0" smtClean="0">
                <a:solidFill>
                  <a:schemeClr val="tx1"/>
                </a:solidFill>
              </a:rPr>
            </a:br>
            <a:r>
              <a:rPr lang="fr-FR" sz="1400" b="1" i="1" dirty="0" smtClean="0">
                <a:solidFill>
                  <a:schemeClr val="accent2">
                    <a:lumMod val="75000"/>
                  </a:schemeClr>
                </a:solidFill>
              </a:rPr>
              <a:t>sous réserve de citer les sources qui accompagnent chaque tableau et graphique</a:t>
            </a:r>
            <a:r>
              <a:rPr lang="fr-FR" sz="1400" b="0" i="1" dirty="0" smtClean="0">
                <a:solidFill>
                  <a:schemeClr val="accent2">
                    <a:lumMod val="75000"/>
                  </a:schemeClr>
                </a:solidFill>
              </a:rPr>
              <a:t>. </a:t>
            </a:r>
            <a:br>
              <a:rPr lang="fr-FR" sz="1400" b="0" i="1" dirty="0" smtClean="0">
                <a:solidFill>
                  <a:schemeClr val="accent2">
                    <a:lumMod val="75000"/>
                  </a:schemeClr>
                </a:solidFill>
              </a:rPr>
            </a:br>
            <a:r>
              <a:rPr lang="fr-FR" sz="1400" b="1" i="1" dirty="0" smtClean="0">
                <a:solidFill>
                  <a:schemeClr val="accent2">
                    <a:lumMod val="75000"/>
                  </a:schemeClr>
                </a:solidFill>
              </a:rPr>
              <a:t>Merci également d’indiquer que ces diaporamas ont été réalisés dans le cadre d’</a:t>
            </a:r>
            <a:r>
              <a:rPr lang="fr-FR" sz="1400" b="1" i="1" dirty="0" err="1" smtClean="0">
                <a:solidFill>
                  <a:schemeClr val="accent2">
                    <a:lumMod val="75000"/>
                  </a:schemeClr>
                </a:solidFill>
              </a:rPr>
              <a:t>Inn’Ovin</a:t>
            </a:r>
            <a:r>
              <a:rPr lang="fr-FR" sz="1400" b="1" i="1" dirty="0" smtClean="0">
                <a:solidFill>
                  <a:schemeClr val="accent2">
                    <a:lumMod val="75000"/>
                  </a:schemeClr>
                </a:solidFill>
              </a:rPr>
              <a:t> </a:t>
            </a:r>
            <a:r>
              <a:rPr lang="fr-FR" sz="1400" b="1" i="1" dirty="0" smtClean="0">
                <a:solidFill>
                  <a:schemeClr val="tx1"/>
                </a:solidFill>
              </a:rPr>
              <a:t/>
            </a:r>
            <a:br>
              <a:rPr lang="fr-FR" sz="1400" b="1" i="1" dirty="0" smtClean="0">
                <a:solidFill>
                  <a:schemeClr val="tx1"/>
                </a:solidFill>
              </a:rPr>
            </a:br>
            <a:r>
              <a:rPr lang="fr-FR" sz="1400" b="0" i="1" dirty="0" smtClean="0">
                <a:solidFill>
                  <a:schemeClr val="tx1"/>
                </a:solidFill>
              </a:rPr>
              <a:t>par le réseau des spécialistes, un groupe de techniciens, ingénieurs et vétérinaires tous spécialisés dans un domaine et issus des différentes familles de la filière ovine nationale. </a:t>
            </a:r>
            <a:r>
              <a:rPr lang="fr-FR" sz="1400" b="0" dirty="0" smtClean="0">
                <a:solidFill>
                  <a:schemeClr val="tx1"/>
                </a:solidFill>
              </a:rPr>
              <a:t/>
            </a:r>
            <a:br>
              <a:rPr lang="fr-FR" sz="1400" b="0" dirty="0" smtClean="0">
                <a:solidFill>
                  <a:schemeClr val="tx1"/>
                </a:solidFill>
              </a:rPr>
            </a:br>
            <a:r>
              <a:rPr lang="fr-FR" sz="1400" b="0" dirty="0">
                <a:solidFill>
                  <a:schemeClr val="tx1"/>
                </a:solidFill>
              </a:rPr>
              <a:t/>
            </a:r>
            <a:br>
              <a:rPr lang="fr-FR" sz="1400" b="0" dirty="0">
                <a:solidFill>
                  <a:schemeClr val="tx1"/>
                </a:solidFill>
              </a:rPr>
            </a:br>
            <a:r>
              <a:rPr lang="fr-FR" sz="1400" b="0" dirty="0" smtClean="0">
                <a:solidFill>
                  <a:schemeClr val="tx1"/>
                </a:solidFill>
              </a:rPr>
              <a:t>Des commentaires accompagnent chaque diapo. </a:t>
            </a:r>
            <a:br>
              <a:rPr lang="fr-FR" sz="1400" b="0" dirty="0" smtClean="0">
                <a:solidFill>
                  <a:schemeClr val="tx1"/>
                </a:solidFill>
              </a:rPr>
            </a:br>
            <a:r>
              <a:rPr lang="fr-FR" sz="1200" b="1" dirty="0" smtClean="0">
                <a:solidFill>
                  <a:schemeClr val="tx1"/>
                </a:solidFill>
              </a:rPr>
              <a:t>Pour en savoir plus, vous pouvez contacter les rédacteurs des diaporamas indiqués sur la diapo suivante.</a:t>
            </a:r>
            <a:r>
              <a:rPr lang="fr-FR" sz="2400" dirty="0" smtClean="0"/>
              <a:t/>
            </a:r>
            <a:br>
              <a:rPr lang="fr-FR" sz="2400" dirty="0" smtClean="0"/>
            </a:br>
            <a:r>
              <a:rPr lang="fr-FR" sz="2400" dirty="0" smtClean="0"/>
              <a:t/>
            </a:r>
            <a:br>
              <a:rPr lang="fr-FR" sz="2400" dirty="0" smtClean="0"/>
            </a:br>
            <a:endParaRPr lang="fr-FR" sz="2800"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788649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23961" y="416588"/>
            <a:ext cx="9510375" cy="1320800"/>
          </a:xfrm>
        </p:spPr>
        <p:txBody>
          <a:bodyPr>
            <a:normAutofit/>
          </a:bodyPr>
          <a:lstStyle/>
          <a:p>
            <a:pPr eaLnBrk="1" hangingPunct="1"/>
            <a:r>
              <a:rPr lang="fr-FR" altLang="en-US" dirty="0" smtClean="0"/>
              <a:t>Des colostrums de brebis de bonne qualité</a:t>
            </a:r>
          </a:p>
        </p:txBody>
      </p:sp>
      <p:sp>
        <p:nvSpPr>
          <p:cNvPr id="22531" name="Rectangle 3"/>
          <p:cNvSpPr>
            <a:spLocks noGrp="1" noChangeArrowheads="1"/>
          </p:cNvSpPr>
          <p:nvPr>
            <p:ph idx="1"/>
          </p:nvPr>
        </p:nvSpPr>
        <p:spPr>
          <a:xfrm>
            <a:off x="599120" y="1246586"/>
            <a:ext cx="8596668" cy="507425"/>
          </a:xfrm>
        </p:spPr>
        <p:txBody>
          <a:bodyPr>
            <a:normAutofit/>
          </a:bodyPr>
          <a:lstStyle/>
          <a:p>
            <a:pPr eaLnBrk="1" hangingPunct="1"/>
            <a:r>
              <a:rPr lang="fr-FR" altLang="en-US" sz="2400" dirty="0" smtClean="0"/>
              <a:t>Concentration en </a:t>
            </a:r>
            <a:r>
              <a:rPr lang="fr-FR" altLang="en-US" sz="2400" dirty="0" err="1" smtClean="0"/>
              <a:t>IgG</a:t>
            </a:r>
            <a:r>
              <a:rPr lang="fr-FR" altLang="en-US" sz="2400" dirty="0" smtClean="0"/>
              <a:t> colostrum de 1</a:t>
            </a:r>
            <a:r>
              <a:rPr lang="fr-FR" altLang="en-US" sz="2400" baseline="30000" dirty="0" smtClean="0"/>
              <a:t>er</a:t>
            </a:r>
            <a:r>
              <a:rPr lang="fr-FR" altLang="en-US" sz="2400" dirty="0" smtClean="0"/>
              <a:t> traite</a:t>
            </a:r>
          </a:p>
        </p:txBody>
      </p:sp>
      <p:sp>
        <p:nvSpPr>
          <p:cNvPr id="22532" name="Text Box 5"/>
          <p:cNvSpPr txBox="1">
            <a:spLocks noChangeArrowheads="1"/>
          </p:cNvSpPr>
          <p:nvPr/>
        </p:nvSpPr>
        <p:spPr bwMode="auto">
          <a:xfrm>
            <a:off x="1364091" y="6313293"/>
            <a:ext cx="64956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b="1" dirty="0">
                <a:latin typeface="+mj-lt"/>
                <a:cs typeface="Arial" panose="020B0604020202020204" pitchFamily="34" charset="0"/>
              </a:rPr>
              <a:t>373 colostrums : Moyenne = 80.1 +/- 37.3 g</a:t>
            </a:r>
          </a:p>
        </p:txBody>
      </p:sp>
      <p:pic>
        <p:nvPicPr>
          <p:cNvPr id="2" name="Image 1"/>
          <p:cNvPicPr>
            <a:picLocks noChangeAspect="1"/>
          </p:cNvPicPr>
          <p:nvPr/>
        </p:nvPicPr>
        <p:blipFill>
          <a:blip r:embed="rId3"/>
          <a:stretch>
            <a:fillRect/>
          </a:stretch>
        </p:blipFill>
        <p:spPr>
          <a:xfrm rot="269719">
            <a:off x="6975033" y="2102189"/>
            <a:ext cx="4518869" cy="2069617"/>
          </a:xfrm>
          <a:prstGeom prst="rect">
            <a:avLst/>
          </a:prstGeom>
        </p:spPr>
      </p:pic>
      <p:pic>
        <p:nvPicPr>
          <p:cNvPr id="3" name="Image 2"/>
          <p:cNvPicPr>
            <a:picLocks noChangeAspect="1"/>
          </p:cNvPicPr>
          <p:nvPr/>
        </p:nvPicPr>
        <p:blipFill>
          <a:blip r:embed="rId4"/>
          <a:stretch>
            <a:fillRect/>
          </a:stretch>
        </p:blipFill>
        <p:spPr>
          <a:xfrm>
            <a:off x="886919" y="1945665"/>
            <a:ext cx="9714777" cy="4367628"/>
          </a:xfrm>
          <a:prstGeom prst="rect">
            <a:avLst/>
          </a:prstGeom>
        </p:spPr>
      </p:pic>
    </p:spTree>
    <p:extLst>
      <p:ext uri="{BB962C8B-B14F-4D97-AF65-F5344CB8AC3E}">
        <p14:creationId xmlns:p14="http://schemas.microsoft.com/office/powerpoint/2010/main" val="2356970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818" y="399575"/>
            <a:ext cx="8596668" cy="1320800"/>
          </a:xfrm>
        </p:spPr>
        <p:txBody>
          <a:bodyPr>
            <a:normAutofit/>
          </a:bodyPr>
          <a:lstStyle/>
          <a:p>
            <a:pPr eaLnBrk="1" hangingPunct="1"/>
            <a:r>
              <a:rPr lang="fr-FR" dirty="0" smtClean="0">
                <a:ea typeface="ＭＳ Ｐゴシック"/>
              </a:rPr>
              <a:t>Pour les agneaux doubles, une masse d’immunoglobulines parfois insuffisante</a:t>
            </a:r>
            <a:endParaRPr lang="fr-FR" altLang="en-US" sz="4400" dirty="0" smtClean="0"/>
          </a:p>
        </p:txBody>
      </p:sp>
      <p:sp>
        <p:nvSpPr>
          <p:cNvPr id="21510" name="ZoneTexte 5"/>
          <p:cNvSpPr txBox="1">
            <a:spLocks noChangeArrowheads="1"/>
          </p:cNvSpPr>
          <p:nvPr/>
        </p:nvSpPr>
        <p:spPr bwMode="auto">
          <a:xfrm>
            <a:off x="1097907" y="6072524"/>
            <a:ext cx="7970452" cy="707886"/>
          </a:xfrm>
          <a:prstGeom prst="rect">
            <a:avLst/>
          </a:prstGeom>
          <a:solidFill>
            <a:schemeClr val="accent5"/>
          </a:solidFill>
          <a:ln w="9525">
            <a:solidFill>
              <a:srgbClr val="FF0000"/>
            </a:solidFill>
            <a:miter lim="800000"/>
            <a:headEnd/>
            <a:tailEnd/>
          </a:ln>
          <a:extLst/>
        </p:spPr>
        <p:txBody>
          <a:bodyPr wrap="none">
            <a:spAutoFit/>
          </a:bodyPr>
          <a:lstStyle>
            <a:lvl1pPr eaLnBrk="0" hangingPunct="0">
              <a:spcBef>
                <a:spcPct val="20000"/>
              </a:spcBef>
              <a:buChar char="•"/>
              <a:defRPr sz="2400">
                <a:solidFill>
                  <a:srgbClr val="FF0000"/>
                </a:solidFill>
                <a:latin typeface="Arial" charset="0"/>
              </a:defRPr>
            </a:lvl1pPr>
            <a:lvl2pPr marL="742950" indent="-285750" eaLnBrk="0" hangingPunct="0">
              <a:spcBef>
                <a:spcPct val="20000"/>
              </a:spcBef>
              <a:buChar char="–"/>
              <a:defRPr sz="2000">
                <a:solidFill>
                  <a:srgbClr val="0000FF"/>
                </a:solidFill>
                <a:latin typeface="Arial" charset="0"/>
              </a:defRPr>
            </a:lvl2pPr>
            <a:lvl3pPr marL="1143000" indent="-228600" eaLnBrk="0" hangingPunct="0">
              <a:spcBef>
                <a:spcPct val="20000"/>
              </a:spcBef>
              <a:buChar char="•"/>
              <a:defRPr>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fr-FR" altLang="en-US" sz="2000" dirty="0">
                <a:solidFill>
                  <a:schemeClr val="bg1"/>
                </a:solidFill>
                <a:latin typeface="+mj-lt"/>
              </a:rPr>
              <a:t>48 brebis : 10 % avec production insuffisante pour agneaux doubles </a:t>
            </a:r>
          </a:p>
          <a:p>
            <a:pPr eaLnBrk="1" hangingPunct="1">
              <a:spcBef>
                <a:spcPct val="0"/>
              </a:spcBef>
              <a:buFontTx/>
              <a:buNone/>
            </a:pPr>
            <a:r>
              <a:rPr lang="fr-FR" altLang="en-US" sz="2000" dirty="0">
                <a:solidFill>
                  <a:schemeClr val="bg1"/>
                </a:solidFill>
                <a:latin typeface="+mj-lt"/>
              </a:rPr>
              <a:t>                 </a:t>
            </a:r>
            <a:r>
              <a:rPr lang="fr-FR" altLang="en-US" sz="2000" dirty="0" smtClean="0">
                <a:solidFill>
                  <a:schemeClr val="bg1"/>
                </a:solidFill>
                <a:latin typeface="+mj-lt"/>
              </a:rPr>
              <a:t>13 </a:t>
            </a:r>
            <a:r>
              <a:rPr lang="fr-FR" altLang="en-US" sz="2000" dirty="0">
                <a:solidFill>
                  <a:schemeClr val="bg1"/>
                </a:solidFill>
                <a:latin typeface="+mj-lt"/>
              </a:rPr>
              <a:t>% </a:t>
            </a:r>
            <a:r>
              <a:rPr lang="fr-FR" altLang="en-US" sz="2000" dirty="0" smtClean="0">
                <a:solidFill>
                  <a:schemeClr val="bg1"/>
                </a:solidFill>
                <a:latin typeface="+mj-lt"/>
              </a:rPr>
              <a:t>avec </a:t>
            </a:r>
            <a:r>
              <a:rPr lang="fr-FR" altLang="en-US" sz="2000" dirty="0">
                <a:solidFill>
                  <a:schemeClr val="bg1"/>
                </a:solidFill>
                <a:latin typeface="+mj-lt"/>
              </a:rPr>
              <a:t>production médiocre pour agneaux doubles</a:t>
            </a:r>
          </a:p>
        </p:txBody>
      </p:sp>
      <p:pic>
        <p:nvPicPr>
          <p:cNvPr id="3" name="Image 2"/>
          <p:cNvPicPr>
            <a:picLocks noChangeAspect="1"/>
          </p:cNvPicPr>
          <p:nvPr/>
        </p:nvPicPr>
        <p:blipFill>
          <a:blip r:embed="rId3"/>
          <a:stretch>
            <a:fillRect/>
          </a:stretch>
        </p:blipFill>
        <p:spPr>
          <a:xfrm>
            <a:off x="428818" y="1600403"/>
            <a:ext cx="9958598" cy="4320385"/>
          </a:xfrm>
          <a:prstGeom prst="rect">
            <a:avLst/>
          </a:prstGeom>
        </p:spPr>
      </p:pic>
    </p:spTree>
    <p:extLst>
      <p:ext uri="{BB962C8B-B14F-4D97-AF65-F5344CB8AC3E}">
        <p14:creationId xmlns:p14="http://schemas.microsoft.com/office/powerpoint/2010/main" val="265302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9" name="Rectangle 3"/>
          <p:cNvSpPr>
            <a:spLocks noGrp="1" noChangeArrowheads="1"/>
          </p:cNvSpPr>
          <p:nvPr>
            <p:ph type="title"/>
          </p:nvPr>
        </p:nvSpPr>
        <p:spPr>
          <a:xfrm>
            <a:off x="507213" y="365052"/>
            <a:ext cx="8596668" cy="1320800"/>
          </a:xfrm>
        </p:spPr>
        <p:txBody>
          <a:bodyPr/>
          <a:lstStyle/>
          <a:p>
            <a:r>
              <a:rPr lang="fr-FR" altLang="fr-FR" dirty="0" smtClean="0"/>
              <a:t>Un taux d’immunoglobulines qui baisse rapidement après </a:t>
            </a:r>
            <a:r>
              <a:rPr lang="fr-FR" altLang="fr-FR" dirty="0"/>
              <a:t>la mise-bas</a:t>
            </a:r>
          </a:p>
        </p:txBody>
      </p:sp>
      <p:pic>
        <p:nvPicPr>
          <p:cNvPr id="5" name="Image 4"/>
          <p:cNvPicPr/>
          <p:nvPr/>
        </p:nvPicPr>
        <p:blipFill>
          <a:blip r:embed="rId3"/>
          <a:stretch>
            <a:fillRect/>
          </a:stretch>
        </p:blipFill>
        <p:spPr>
          <a:xfrm>
            <a:off x="988541" y="1853882"/>
            <a:ext cx="8995718" cy="4658129"/>
          </a:xfrm>
          <a:prstGeom prst="rect">
            <a:avLst/>
          </a:prstGeom>
        </p:spPr>
      </p:pic>
    </p:spTree>
    <p:extLst>
      <p:ext uri="{BB962C8B-B14F-4D97-AF65-F5344CB8AC3E}">
        <p14:creationId xmlns:p14="http://schemas.microsoft.com/office/powerpoint/2010/main" val="2481863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p:cNvSpPr>
          <p:nvPr>
            <p:ph type="title"/>
          </p:nvPr>
        </p:nvSpPr>
        <p:spPr>
          <a:xfrm>
            <a:off x="197708" y="280124"/>
            <a:ext cx="10654074" cy="1320800"/>
          </a:xfrm>
        </p:spPr>
        <p:txBody>
          <a:bodyPr>
            <a:noAutofit/>
          </a:bodyPr>
          <a:lstStyle/>
          <a:p>
            <a:r>
              <a:rPr lang="en-US" altLang="fr-FR" dirty="0" smtClean="0"/>
              <a:t>U</a:t>
            </a:r>
            <a:r>
              <a:rPr lang="en-US" altLang="fr-FR" dirty="0" smtClean="0">
                <a:solidFill>
                  <a:srgbClr val="99CC00"/>
                </a:solidFill>
              </a:rPr>
              <a:t>n</a:t>
            </a:r>
            <a:r>
              <a:rPr lang="en-US" altLang="fr-FR" dirty="0" smtClean="0">
                <a:solidFill>
                  <a:srgbClr val="FF0000"/>
                </a:solidFill>
              </a:rPr>
              <a:t> </a:t>
            </a:r>
            <a:r>
              <a:rPr lang="en-US" altLang="fr-FR" dirty="0" smtClean="0"/>
              <a:t>lien direct entre la </a:t>
            </a:r>
            <a:r>
              <a:rPr lang="en-US" altLang="fr-FR" dirty="0" err="1" smtClean="0"/>
              <a:t>survie</a:t>
            </a:r>
            <a:r>
              <a:rPr lang="en-US" altLang="fr-FR" dirty="0" smtClean="0"/>
              <a:t> des </a:t>
            </a:r>
            <a:r>
              <a:rPr lang="en-US" altLang="fr-FR" dirty="0" err="1" smtClean="0"/>
              <a:t>agneaux</a:t>
            </a:r>
            <a:r>
              <a:rPr lang="en-US" altLang="fr-FR" dirty="0" smtClean="0"/>
              <a:t> et </a:t>
            </a:r>
            <a:r>
              <a:rPr lang="en-US" altLang="fr-FR" dirty="0" err="1" smtClean="0"/>
              <a:t>leur</a:t>
            </a:r>
            <a:r>
              <a:rPr lang="en-US" altLang="fr-FR" dirty="0" smtClean="0"/>
              <a:t> concentration sanguine </a:t>
            </a:r>
            <a:r>
              <a:rPr lang="en-US" altLang="fr-FR" dirty="0" err="1" smtClean="0"/>
              <a:t>en</a:t>
            </a:r>
            <a:r>
              <a:rPr lang="en-US" altLang="fr-FR" dirty="0" smtClean="0"/>
              <a:t> </a:t>
            </a:r>
            <a:r>
              <a:rPr lang="en-US" altLang="fr-FR" dirty="0" err="1" smtClean="0"/>
              <a:t>immunoglobulines</a:t>
            </a:r>
            <a:endParaRPr lang="en-US" altLang="fr-FR" dirty="0"/>
          </a:p>
        </p:txBody>
      </p:sp>
      <p:sp>
        <p:nvSpPr>
          <p:cNvPr id="12293" name="Rectangle 6"/>
          <p:cNvSpPr>
            <a:spLocks/>
          </p:cNvSpPr>
          <p:nvPr/>
        </p:nvSpPr>
        <p:spPr bwMode="auto">
          <a:xfrm>
            <a:off x="197708" y="2057417"/>
            <a:ext cx="556648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anose="020B0604020202020204" pitchFamily="34" charset="0"/>
              </a:defRPr>
            </a:lvl1pPr>
            <a:lvl2pPr marL="547688" indent="-2730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ts val="600"/>
              </a:spcBef>
              <a:buClr>
                <a:schemeClr val="accent1"/>
              </a:buClr>
              <a:buSzPct val="76000"/>
              <a:buFont typeface="Wingdings 3" panose="05040102010807070707" pitchFamily="18" charset="2"/>
              <a:buChar char=""/>
            </a:pPr>
            <a:r>
              <a:rPr lang="en-US" altLang="fr-FR" sz="2800" b="1" dirty="0" err="1">
                <a:latin typeface="+mj-lt"/>
              </a:rPr>
              <a:t>Différence</a:t>
            </a:r>
            <a:r>
              <a:rPr lang="en-US" altLang="fr-FR" sz="2800" b="1" dirty="0">
                <a:latin typeface="+mj-lt"/>
              </a:rPr>
              <a:t> </a:t>
            </a:r>
            <a:r>
              <a:rPr lang="en-US" altLang="fr-FR" sz="2800" b="1" dirty="0" smtClean="0">
                <a:latin typeface="+mj-lt"/>
              </a:rPr>
              <a:t>de concentration </a:t>
            </a:r>
            <a:r>
              <a:rPr lang="en-US" altLang="fr-FR" sz="2800" b="1" dirty="0" err="1" smtClean="0">
                <a:latin typeface="+mj-lt"/>
              </a:rPr>
              <a:t>en</a:t>
            </a:r>
            <a:r>
              <a:rPr lang="en-US" altLang="fr-FR" sz="2800" b="1" dirty="0" smtClean="0">
                <a:latin typeface="+mj-lt"/>
              </a:rPr>
              <a:t> </a:t>
            </a:r>
            <a:r>
              <a:rPr lang="en-US" altLang="fr-FR" sz="2800" b="1" dirty="0" err="1" smtClean="0">
                <a:latin typeface="+mj-lt"/>
              </a:rPr>
              <a:t>immunoglobulines</a:t>
            </a:r>
            <a:r>
              <a:rPr lang="en-US" altLang="fr-FR" sz="2800" b="1" dirty="0" smtClean="0">
                <a:latin typeface="+mj-lt"/>
              </a:rPr>
              <a:t> entre des </a:t>
            </a:r>
            <a:r>
              <a:rPr lang="en-US" altLang="fr-FR" sz="2800" b="1" dirty="0" err="1" smtClean="0">
                <a:latin typeface="+mj-lt"/>
              </a:rPr>
              <a:t>agneaux</a:t>
            </a:r>
            <a:r>
              <a:rPr lang="en-US" altLang="fr-FR" sz="2800" b="1" dirty="0" smtClean="0">
                <a:latin typeface="+mj-lt"/>
              </a:rPr>
              <a:t> :</a:t>
            </a:r>
            <a:endParaRPr lang="en-US" altLang="fr-FR" sz="2800" b="1" dirty="0">
              <a:latin typeface="+mj-lt"/>
            </a:endParaRPr>
          </a:p>
          <a:p>
            <a:pPr lvl="1">
              <a:lnSpc>
                <a:spcPct val="80000"/>
              </a:lnSpc>
              <a:spcBef>
                <a:spcPts val="500"/>
              </a:spcBef>
              <a:buClr>
                <a:schemeClr val="accent2"/>
              </a:buClr>
              <a:buSzPct val="76000"/>
              <a:buFont typeface="Wingdings 3" panose="05040102010807070707" pitchFamily="18" charset="2"/>
              <a:buChar char=""/>
            </a:pPr>
            <a:r>
              <a:rPr lang="en-US" altLang="fr-FR" sz="2400" dirty="0" err="1" smtClean="0">
                <a:solidFill>
                  <a:schemeClr val="tx2"/>
                </a:solidFill>
                <a:latin typeface="+mj-lt"/>
              </a:rPr>
              <a:t>malades</a:t>
            </a:r>
            <a:r>
              <a:rPr lang="en-US" altLang="fr-FR" sz="2400" dirty="0" smtClean="0">
                <a:solidFill>
                  <a:schemeClr val="tx2"/>
                </a:solidFill>
                <a:latin typeface="+mj-lt"/>
              </a:rPr>
              <a:t> </a:t>
            </a:r>
            <a:r>
              <a:rPr lang="en-US" altLang="fr-FR" sz="2400" dirty="0" err="1">
                <a:solidFill>
                  <a:schemeClr val="tx2"/>
                </a:solidFill>
                <a:latin typeface="+mj-lt"/>
              </a:rPr>
              <a:t>ou</a:t>
            </a:r>
            <a:r>
              <a:rPr lang="en-US" altLang="fr-FR" sz="2400" dirty="0">
                <a:solidFill>
                  <a:schemeClr val="tx2"/>
                </a:solidFill>
                <a:latin typeface="+mj-lt"/>
              </a:rPr>
              <a:t> </a:t>
            </a:r>
            <a:r>
              <a:rPr lang="en-US" altLang="fr-FR" sz="2400" dirty="0" err="1" smtClean="0">
                <a:solidFill>
                  <a:schemeClr val="tx2"/>
                </a:solidFill>
                <a:latin typeface="+mj-lt"/>
              </a:rPr>
              <a:t>morts</a:t>
            </a:r>
            <a:r>
              <a:rPr lang="en-US" altLang="fr-FR" sz="2400" dirty="0" smtClean="0">
                <a:solidFill>
                  <a:schemeClr val="tx2"/>
                </a:solidFill>
                <a:latin typeface="+mj-lt"/>
              </a:rPr>
              <a:t> </a:t>
            </a:r>
            <a:r>
              <a:rPr lang="en-US" altLang="fr-FR" sz="2400" dirty="0" err="1">
                <a:solidFill>
                  <a:schemeClr val="tx2"/>
                </a:solidFill>
                <a:latin typeface="+mj-lt"/>
              </a:rPr>
              <a:t>avant</a:t>
            </a:r>
            <a:r>
              <a:rPr lang="en-US" altLang="fr-FR" sz="2400" dirty="0">
                <a:solidFill>
                  <a:schemeClr val="tx2"/>
                </a:solidFill>
                <a:latin typeface="+mj-lt"/>
              </a:rPr>
              <a:t> 40 </a:t>
            </a:r>
            <a:r>
              <a:rPr lang="en-US" altLang="fr-FR" sz="2400" dirty="0" err="1">
                <a:solidFill>
                  <a:schemeClr val="tx2"/>
                </a:solidFill>
                <a:latin typeface="+mj-lt"/>
              </a:rPr>
              <a:t>jours</a:t>
            </a:r>
            <a:r>
              <a:rPr lang="en-US" altLang="fr-FR" sz="2400" dirty="0">
                <a:solidFill>
                  <a:schemeClr val="tx2"/>
                </a:solidFill>
                <a:latin typeface="+mj-lt"/>
              </a:rPr>
              <a:t> </a:t>
            </a:r>
          </a:p>
          <a:p>
            <a:pPr lvl="1">
              <a:lnSpc>
                <a:spcPct val="80000"/>
              </a:lnSpc>
              <a:spcBef>
                <a:spcPts val="500"/>
              </a:spcBef>
              <a:buClr>
                <a:schemeClr val="accent2"/>
              </a:buClr>
              <a:buSzPct val="76000"/>
              <a:buFont typeface="Wingdings 3" panose="05040102010807070707" pitchFamily="18" charset="2"/>
              <a:buChar char=""/>
            </a:pPr>
            <a:r>
              <a:rPr lang="en-US" altLang="fr-FR" sz="2400" dirty="0">
                <a:solidFill>
                  <a:schemeClr val="tx2"/>
                </a:solidFill>
                <a:latin typeface="+mj-lt"/>
              </a:rPr>
              <a:t>sans </a:t>
            </a:r>
            <a:r>
              <a:rPr lang="en-US" altLang="fr-FR" sz="2400" dirty="0" err="1">
                <a:solidFill>
                  <a:schemeClr val="tx2"/>
                </a:solidFill>
                <a:latin typeface="+mj-lt"/>
              </a:rPr>
              <a:t>problème</a:t>
            </a:r>
            <a:r>
              <a:rPr lang="en-US" altLang="fr-FR" sz="2400" dirty="0">
                <a:solidFill>
                  <a:schemeClr val="tx2"/>
                </a:solidFill>
                <a:latin typeface="+mj-lt"/>
              </a:rPr>
              <a:t> </a:t>
            </a:r>
            <a:r>
              <a:rPr lang="en-US" altLang="fr-FR" sz="2400" dirty="0" err="1">
                <a:solidFill>
                  <a:schemeClr val="tx2"/>
                </a:solidFill>
                <a:latin typeface="+mj-lt"/>
              </a:rPr>
              <a:t>avant</a:t>
            </a:r>
            <a:r>
              <a:rPr lang="en-US" altLang="fr-FR" sz="2400" dirty="0">
                <a:solidFill>
                  <a:schemeClr val="tx2"/>
                </a:solidFill>
                <a:latin typeface="+mj-lt"/>
              </a:rPr>
              <a:t> 40 </a:t>
            </a:r>
            <a:r>
              <a:rPr lang="en-US" altLang="fr-FR" sz="2400" dirty="0" err="1">
                <a:solidFill>
                  <a:schemeClr val="tx2"/>
                </a:solidFill>
                <a:latin typeface="+mj-lt"/>
              </a:rPr>
              <a:t>jours</a:t>
            </a:r>
            <a:endParaRPr lang="en-US" altLang="fr-FR" sz="2400" dirty="0">
              <a:solidFill>
                <a:schemeClr val="tx2"/>
              </a:solidFill>
              <a:latin typeface="+mj-lt"/>
            </a:endParaRPr>
          </a:p>
          <a:p>
            <a:pPr lvl="1">
              <a:lnSpc>
                <a:spcPct val="80000"/>
              </a:lnSpc>
              <a:spcBef>
                <a:spcPts val="500"/>
              </a:spcBef>
              <a:buClr>
                <a:schemeClr val="accent2"/>
              </a:buClr>
              <a:buSzPct val="76000"/>
              <a:buFont typeface="Wingdings 3" panose="05040102010807070707" pitchFamily="18" charset="2"/>
              <a:buChar char=""/>
            </a:pPr>
            <a:endParaRPr lang="en-US" altLang="fr-FR" sz="2400" dirty="0">
              <a:solidFill>
                <a:schemeClr val="tx2"/>
              </a:solidFill>
              <a:latin typeface="+mj-lt"/>
            </a:endParaRPr>
          </a:p>
          <a:p>
            <a:pPr lvl="1">
              <a:lnSpc>
                <a:spcPct val="80000"/>
              </a:lnSpc>
              <a:spcBef>
                <a:spcPts val="500"/>
              </a:spcBef>
              <a:buClr>
                <a:schemeClr val="accent2"/>
              </a:buClr>
              <a:buSzPct val="76000"/>
              <a:buFont typeface="Wingdings 3" panose="05040102010807070707" pitchFamily="18" charset="2"/>
              <a:buChar char=""/>
            </a:pPr>
            <a:r>
              <a:rPr lang="en-US" altLang="fr-FR" sz="2400" dirty="0" err="1">
                <a:solidFill>
                  <a:schemeClr val="tx2"/>
                </a:solidFill>
                <a:latin typeface="+mj-lt"/>
              </a:rPr>
              <a:t>Uniquement</a:t>
            </a:r>
            <a:r>
              <a:rPr lang="en-US" altLang="fr-FR" sz="2400" dirty="0">
                <a:solidFill>
                  <a:schemeClr val="tx2"/>
                </a:solidFill>
                <a:latin typeface="+mj-lt"/>
              </a:rPr>
              <a:t> </a:t>
            </a:r>
            <a:r>
              <a:rPr lang="en-US" altLang="fr-FR" sz="2400" dirty="0" err="1">
                <a:solidFill>
                  <a:schemeClr val="tx2"/>
                </a:solidFill>
                <a:latin typeface="+mj-lt"/>
              </a:rPr>
              <a:t>agneaux</a:t>
            </a:r>
            <a:r>
              <a:rPr lang="en-US" altLang="fr-FR" sz="2400" dirty="0">
                <a:solidFill>
                  <a:schemeClr val="tx2"/>
                </a:solidFill>
                <a:latin typeface="+mj-lt"/>
              </a:rPr>
              <a:t> avec colostrum </a:t>
            </a:r>
            <a:r>
              <a:rPr lang="en-US" altLang="fr-FR" sz="2400" dirty="0" err="1">
                <a:solidFill>
                  <a:schemeClr val="tx2"/>
                </a:solidFill>
                <a:latin typeface="+mj-lt"/>
              </a:rPr>
              <a:t>maternel</a:t>
            </a:r>
            <a:endParaRPr lang="en-US" altLang="fr-FR" sz="2400" dirty="0">
              <a:solidFill>
                <a:schemeClr val="tx2"/>
              </a:solidFill>
              <a:latin typeface="+mj-lt"/>
            </a:endParaRPr>
          </a:p>
        </p:txBody>
      </p:sp>
      <p:pic>
        <p:nvPicPr>
          <p:cNvPr id="2" name="Image 1"/>
          <p:cNvPicPr>
            <a:picLocks noChangeAspect="1"/>
          </p:cNvPicPr>
          <p:nvPr/>
        </p:nvPicPr>
        <p:blipFill>
          <a:blip r:embed="rId3"/>
          <a:stretch>
            <a:fillRect/>
          </a:stretch>
        </p:blipFill>
        <p:spPr>
          <a:xfrm>
            <a:off x="5498757" y="1869297"/>
            <a:ext cx="4750683" cy="4522650"/>
          </a:xfrm>
          <a:prstGeom prst="rect">
            <a:avLst/>
          </a:prstGeom>
        </p:spPr>
      </p:pic>
    </p:spTree>
    <p:extLst>
      <p:ext uri="{BB962C8B-B14F-4D97-AF65-F5344CB8AC3E}">
        <p14:creationId xmlns:p14="http://schemas.microsoft.com/office/powerpoint/2010/main" val="16167672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206730"/>
            <a:ext cx="10641352" cy="1320800"/>
          </a:xfrm>
        </p:spPr>
        <p:txBody>
          <a:bodyPr>
            <a:noAutofit/>
          </a:bodyPr>
          <a:lstStyle/>
          <a:p>
            <a:r>
              <a:rPr lang="fr-FR" altLang="en-US" sz="3200" dirty="0" smtClean="0">
                <a:solidFill>
                  <a:srgbClr val="99CC00"/>
                </a:solidFill>
              </a:rPr>
              <a:t>Pas </a:t>
            </a:r>
            <a:r>
              <a:rPr lang="fr-FR" altLang="en-US" sz="3200" dirty="0">
                <a:solidFill>
                  <a:srgbClr val="99CC00"/>
                </a:solidFill>
              </a:rPr>
              <a:t>de lien entre les concentrations en </a:t>
            </a:r>
            <a:r>
              <a:rPr lang="fr-FR" altLang="en-US" sz="3200" dirty="0" err="1">
                <a:solidFill>
                  <a:srgbClr val="99CC00"/>
                </a:solidFill>
              </a:rPr>
              <a:t>IgG</a:t>
            </a:r>
            <a:r>
              <a:rPr lang="fr-FR" altLang="en-US" sz="3200" dirty="0">
                <a:solidFill>
                  <a:srgbClr val="99CC00"/>
                </a:solidFill>
              </a:rPr>
              <a:t> du colostrum de première traite celles du sang des agneaux</a:t>
            </a:r>
            <a:endParaRPr lang="fr-FR" altLang="en-US" sz="3200" dirty="0" smtClean="0">
              <a:solidFill>
                <a:srgbClr val="99CC00"/>
              </a:solidFill>
            </a:endParaRPr>
          </a:p>
        </p:txBody>
      </p:sp>
      <p:sp>
        <p:nvSpPr>
          <p:cNvPr id="2052" name="Rectangle 3"/>
          <p:cNvSpPr>
            <a:spLocks noGrp="1" noChangeArrowheads="1"/>
          </p:cNvSpPr>
          <p:nvPr>
            <p:ph idx="1"/>
          </p:nvPr>
        </p:nvSpPr>
        <p:spPr>
          <a:xfrm>
            <a:off x="656069" y="1761203"/>
            <a:ext cx="9338536" cy="3880773"/>
          </a:xfrm>
        </p:spPr>
        <p:txBody>
          <a:bodyPr>
            <a:normAutofit/>
          </a:bodyPr>
          <a:lstStyle/>
          <a:p>
            <a:pPr eaLnBrk="1" hangingPunct="1"/>
            <a:r>
              <a:rPr lang="fr-FR" altLang="en-US" sz="2400" dirty="0" smtClean="0"/>
              <a:t>Relation [</a:t>
            </a:r>
            <a:r>
              <a:rPr lang="fr-FR" altLang="en-US" sz="2400" dirty="0" err="1" smtClean="0"/>
              <a:t>IgG</a:t>
            </a:r>
            <a:r>
              <a:rPr lang="fr-FR" altLang="en-US" sz="2400" dirty="0" smtClean="0"/>
              <a:t>] du colostrum et plasmatique [</a:t>
            </a:r>
            <a:r>
              <a:rPr lang="fr-FR" altLang="en-US" sz="2400" dirty="0" err="1" smtClean="0"/>
              <a:t>IgG</a:t>
            </a:r>
            <a:r>
              <a:rPr lang="fr-FR" altLang="en-US" sz="2400" dirty="0" smtClean="0"/>
              <a:t>] de l’agneau</a:t>
            </a:r>
          </a:p>
        </p:txBody>
      </p:sp>
      <p:pic>
        <p:nvPicPr>
          <p:cNvPr id="3" name="Image 2"/>
          <p:cNvPicPr>
            <a:picLocks noChangeAspect="1"/>
          </p:cNvPicPr>
          <p:nvPr/>
        </p:nvPicPr>
        <p:blipFill rotWithShape="1">
          <a:blip r:embed="rId3"/>
          <a:srcRect t="8000"/>
          <a:stretch/>
        </p:blipFill>
        <p:spPr>
          <a:xfrm>
            <a:off x="1556951" y="2298969"/>
            <a:ext cx="8241957" cy="4296091"/>
          </a:xfrm>
          <a:prstGeom prst="rect">
            <a:avLst/>
          </a:prstGeom>
        </p:spPr>
      </p:pic>
    </p:spTree>
    <p:extLst>
      <p:ext uri="{BB962C8B-B14F-4D97-AF65-F5344CB8AC3E}">
        <p14:creationId xmlns:p14="http://schemas.microsoft.com/office/powerpoint/2010/main" val="2598942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4051" y="332592"/>
            <a:ext cx="8596668" cy="1320800"/>
          </a:xfrm>
        </p:spPr>
        <p:txBody>
          <a:bodyPr>
            <a:normAutofit/>
          </a:bodyPr>
          <a:lstStyle/>
          <a:p>
            <a:r>
              <a:rPr lang="fr-FR" dirty="0" smtClean="0"/>
              <a:t>Deux méthodes pour vérifier que l’agneau a tété le colostrum</a:t>
            </a:r>
            <a:endParaRPr lang="fr-FR" dirty="0"/>
          </a:p>
        </p:txBody>
      </p:sp>
      <p:sp>
        <p:nvSpPr>
          <p:cNvPr id="3" name="Espace réservé du contenu 2"/>
          <p:cNvSpPr>
            <a:spLocks noGrp="1"/>
          </p:cNvSpPr>
          <p:nvPr>
            <p:ph idx="1"/>
          </p:nvPr>
        </p:nvSpPr>
        <p:spPr>
          <a:xfrm>
            <a:off x="539110" y="1894776"/>
            <a:ext cx="9157782" cy="859058"/>
          </a:xfrm>
        </p:spPr>
        <p:txBody>
          <a:bodyPr/>
          <a:lstStyle/>
          <a:p>
            <a:r>
              <a:rPr lang="fr-FR" sz="2400" dirty="0"/>
              <a:t>Les besoins : 200 à 400 ml de colostrum </a:t>
            </a:r>
            <a:r>
              <a:rPr lang="fr-FR" sz="2400" dirty="0" smtClean="0"/>
              <a:t/>
            </a:r>
            <a:br>
              <a:rPr lang="fr-FR" sz="2400" dirty="0" smtClean="0"/>
            </a:br>
            <a:r>
              <a:rPr lang="fr-FR" sz="2400" dirty="0" smtClean="0"/>
              <a:t>dans </a:t>
            </a:r>
            <a:r>
              <a:rPr lang="fr-FR" sz="2400" dirty="0"/>
              <a:t>les 6 heures qui suivent la naissance</a:t>
            </a:r>
          </a:p>
          <a:p>
            <a:pPr marL="0" indent="0">
              <a:buNone/>
            </a:pPr>
            <a:endParaRPr lang="fr-FR" dirty="0" smtClean="0"/>
          </a:p>
          <a:p>
            <a:pPr marL="274638" lvl="1" indent="0">
              <a:buNone/>
            </a:pPr>
            <a:endParaRPr lang="fr-FR" dirty="0"/>
          </a:p>
        </p:txBody>
      </p:sp>
      <p:pic>
        <p:nvPicPr>
          <p:cNvPr id="4" name="Picture 2"/>
          <p:cNvPicPr>
            <a:picLocks noChangeAspect="1" noChangeArrowheads="1"/>
          </p:cNvPicPr>
          <p:nvPr/>
        </p:nvPicPr>
        <p:blipFill>
          <a:blip r:embed="rId3" cstate="print"/>
          <a:srcRect/>
          <a:stretch>
            <a:fillRect/>
          </a:stretch>
        </p:blipFill>
        <p:spPr bwMode="auto">
          <a:xfrm>
            <a:off x="1531916" y="3466215"/>
            <a:ext cx="3845554" cy="2575148"/>
          </a:xfrm>
          <a:prstGeom prst="rect">
            <a:avLst/>
          </a:prstGeom>
          <a:noFill/>
          <a:ln w="9525">
            <a:noFill/>
            <a:miter lim="800000"/>
            <a:headEnd/>
            <a:tailEnd/>
          </a:ln>
          <a:effectLst/>
        </p:spPr>
      </p:pic>
      <p:pic>
        <p:nvPicPr>
          <p:cNvPr id="5" name="Picture 3"/>
          <p:cNvPicPr>
            <a:picLocks noChangeAspect="1" noChangeArrowheads="1"/>
          </p:cNvPicPr>
          <p:nvPr/>
        </p:nvPicPr>
        <p:blipFill>
          <a:blip r:embed="rId4" cstate="print"/>
          <a:srcRect/>
          <a:stretch>
            <a:fillRect/>
          </a:stretch>
        </p:blipFill>
        <p:spPr bwMode="auto">
          <a:xfrm>
            <a:off x="6191103" y="2959019"/>
            <a:ext cx="2692155" cy="3589540"/>
          </a:xfrm>
          <a:prstGeom prst="rect">
            <a:avLst/>
          </a:prstGeom>
          <a:noFill/>
          <a:ln w="9525">
            <a:noFill/>
            <a:miter lim="800000"/>
            <a:headEnd/>
            <a:tailEnd/>
          </a:ln>
          <a:effectLst/>
        </p:spPr>
      </p:pic>
    </p:spTree>
    <p:extLst>
      <p:ext uri="{BB962C8B-B14F-4D97-AF65-F5344CB8AC3E}">
        <p14:creationId xmlns:p14="http://schemas.microsoft.com/office/powerpoint/2010/main" val="2553530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6027" y="482004"/>
            <a:ext cx="8596668" cy="1320800"/>
          </a:xfrm>
        </p:spPr>
        <p:txBody>
          <a:bodyPr>
            <a:normAutofit/>
          </a:bodyPr>
          <a:lstStyle/>
          <a:p>
            <a:pPr eaLnBrk="1" hangingPunct="1"/>
            <a:r>
              <a:rPr lang="fr-FR" altLang="en-US" dirty="0" smtClean="0"/>
              <a:t>Et si l’agneau n’a pas bu le colostrum </a:t>
            </a:r>
          </a:p>
        </p:txBody>
      </p:sp>
      <p:sp>
        <p:nvSpPr>
          <p:cNvPr id="35843" name="Rectangle 3"/>
          <p:cNvSpPr>
            <a:spLocks noGrp="1" noChangeArrowheads="1"/>
          </p:cNvSpPr>
          <p:nvPr>
            <p:ph idx="1"/>
          </p:nvPr>
        </p:nvSpPr>
        <p:spPr>
          <a:xfrm>
            <a:off x="261183" y="1759254"/>
            <a:ext cx="10033805" cy="6805864"/>
          </a:xfrm>
        </p:spPr>
        <p:txBody>
          <a:bodyPr>
            <a:noAutofit/>
          </a:bodyPr>
          <a:lstStyle/>
          <a:p>
            <a:pPr eaLnBrk="1" hangingPunct="1"/>
            <a:r>
              <a:rPr lang="fr-FR" altLang="en-US" sz="2200" b="1" dirty="0" smtClean="0">
                <a:solidFill>
                  <a:srgbClr val="008000"/>
                </a:solidFill>
              </a:rPr>
              <a:t>Traire sa mère ou une brebis du lot</a:t>
            </a:r>
          </a:p>
          <a:p>
            <a:pPr lvl="1" eaLnBrk="1" hangingPunct="1"/>
            <a:r>
              <a:rPr lang="fr-FR" altLang="en-US" sz="2200" dirty="0" smtClean="0"/>
              <a:t>délai de collecte : moins de 9 heures après la mise bas</a:t>
            </a:r>
          </a:p>
          <a:p>
            <a:pPr lvl="1" eaLnBrk="1" hangingPunct="1"/>
            <a:endParaRPr lang="fr-FR" altLang="en-US" sz="2200" dirty="0" smtClean="0"/>
          </a:p>
          <a:p>
            <a:r>
              <a:rPr lang="fr-FR" altLang="en-US" sz="2200" b="1" dirty="0">
                <a:solidFill>
                  <a:srgbClr val="008000"/>
                </a:solidFill>
              </a:rPr>
              <a:t>Les alternatives au colostrum maternel </a:t>
            </a:r>
          </a:p>
          <a:p>
            <a:pPr lvl="1" eaLnBrk="1" hangingPunct="1"/>
            <a:r>
              <a:rPr lang="fr-FR" altLang="en-US" sz="2200" dirty="0" smtClean="0"/>
              <a:t>Colostrum de brebis congelé</a:t>
            </a:r>
          </a:p>
          <a:p>
            <a:pPr lvl="2" eaLnBrk="1" hangingPunct="1"/>
            <a:r>
              <a:rPr lang="fr-FR" altLang="en-US" sz="2000" dirty="0" smtClean="0"/>
              <a:t>Efficacité protectrice surtout si issu de la même exploitation</a:t>
            </a:r>
          </a:p>
          <a:p>
            <a:pPr lvl="2" eaLnBrk="1" hangingPunct="1"/>
            <a:r>
              <a:rPr lang="fr-FR" altLang="en-US" sz="2000" dirty="0" smtClean="0"/>
              <a:t>Constitution d’une banque (bouteilles, pots 50 ml, poches à glaçons 15 ml)</a:t>
            </a:r>
          </a:p>
          <a:p>
            <a:pPr marL="1346200" lvl="3" indent="-180975" eaLnBrk="1" hangingPunct="1"/>
            <a:r>
              <a:rPr lang="fr-FR" altLang="en-US" sz="1600" dirty="0"/>
              <a:t>Utilisation du pèse </a:t>
            </a:r>
            <a:r>
              <a:rPr lang="fr-FR" altLang="en-US" sz="1600" dirty="0" smtClean="0"/>
              <a:t>colostrum/réfractomètre </a:t>
            </a:r>
            <a:r>
              <a:rPr lang="fr-FR" altLang="en-US" sz="1600" dirty="0"/>
              <a:t>pour sélectionner les meilleurs colostrums</a:t>
            </a:r>
          </a:p>
          <a:p>
            <a:pPr marL="1346200" lvl="3" indent="-180975" eaLnBrk="1" hangingPunct="1"/>
            <a:r>
              <a:rPr lang="fr-FR" altLang="en-US" sz="1600" dirty="0"/>
              <a:t>24 % </a:t>
            </a:r>
            <a:r>
              <a:rPr lang="fr-FR" altLang="en-US" sz="1600" dirty="0" err="1"/>
              <a:t>Brix</a:t>
            </a:r>
            <a:r>
              <a:rPr lang="fr-FR" altLang="en-US" sz="1600" dirty="0"/>
              <a:t> ou &gt; 75 g/L au pèse </a:t>
            </a:r>
            <a:r>
              <a:rPr lang="fr-FR" altLang="en-US" sz="1600" dirty="0" smtClean="0"/>
              <a:t>colostrum</a:t>
            </a:r>
            <a:endParaRPr lang="fr-FR" altLang="en-US" sz="2400" dirty="0"/>
          </a:p>
          <a:p>
            <a:pPr lvl="2" eaLnBrk="1" hangingPunct="1"/>
            <a:r>
              <a:rPr lang="fr-FR" altLang="en-US" sz="2000" dirty="0" smtClean="0"/>
              <a:t>Minimum 50 à 100 ml/kg en 2 buvées (200 à 400ml)</a:t>
            </a:r>
          </a:p>
        </p:txBody>
      </p:sp>
      <p:grpSp>
        <p:nvGrpSpPr>
          <p:cNvPr id="2" name="Groupe 1"/>
          <p:cNvGrpSpPr/>
          <p:nvPr/>
        </p:nvGrpSpPr>
        <p:grpSpPr>
          <a:xfrm>
            <a:off x="9453512" y="308528"/>
            <a:ext cx="678993" cy="2671271"/>
            <a:chOff x="-1392706" y="3413556"/>
            <a:chExt cx="765798" cy="2721479"/>
          </a:xfrm>
        </p:grpSpPr>
        <p:pic>
          <p:nvPicPr>
            <p:cNvPr id="35847" name="Picture 5" descr="100_2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706" y="3469622"/>
              <a:ext cx="584095"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6" descr="100_2305"/>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392706" y="3469622"/>
              <a:ext cx="584095" cy="114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Line 7"/>
            <p:cNvSpPr>
              <a:spLocks noChangeShapeType="1"/>
            </p:cNvSpPr>
            <p:nvPr/>
          </p:nvSpPr>
          <p:spPr bwMode="auto">
            <a:xfrm>
              <a:off x="-1097117" y="3750114"/>
              <a:ext cx="611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p>
          </p:txBody>
        </p:sp>
        <p:sp>
          <p:nvSpPr>
            <p:cNvPr id="35850" name="Text Box 8"/>
            <p:cNvSpPr txBox="1">
              <a:spLocks noChangeArrowheads="1"/>
            </p:cNvSpPr>
            <p:nvPr/>
          </p:nvSpPr>
          <p:spPr bwMode="auto">
            <a:xfrm>
              <a:off x="-1048818" y="3633488"/>
              <a:ext cx="3577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100">
                  <a:latin typeface="Comic Sans MS" panose="030F0702030302020204" pitchFamily="66" charset="0"/>
                </a:rPr>
                <a:t>25</a:t>
              </a:r>
            </a:p>
          </p:txBody>
        </p:sp>
        <p:sp>
          <p:nvSpPr>
            <p:cNvPr id="35851" name="Text Box 9"/>
            <p:cNvSpPr txBox="1">
              <a:spLocks noChangeArrowheads="1"/>
            </p:cNvSpPr>
            <p:nvPr/>
          </p:nvSpPr>
          <p:spPr bwMode="auto">
            <a:xfrm>
              <a:off x="-1315622" y="3413556"/>
              <a:ext cx="4299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200" dirty="0">
                  <a:latin typeface="Comic Sans MS" panose="030F0702030302020204" pitchFamily="66" charset="0"/>
                </a:rPr>
                <a:t>g/L</a:t>
              </a:r>
            </a:p>
          </p:txBody>
        </p:sp>
        <p:sp>
          <p:nvSpPr>
            <p:cNvPr id="35852" name="Line 10"/>
            <p:cNvSpPr>
              <a:spLocks noChangeShapeType="1"/>
            </p:cNvSpPr>
            <p:nvPr/>
          </p:nvSpPr>
          <p:spPr bwMode="auto">
            <a:xfrm>
              <a:off x="-1097117" y="3915457"/>
              <a:ext cx="611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p>
          </p:txBody>
        </p:sp>
        <p:sp>
          <p:nvSpPr>
            <p:cNvPr id="35853" name="Text Box 11"/>
            <p:cNvSpPr txBox="1">
              <a:spLocks noChangeArrowheads="1"/>
            </p:cNvSpPr>
            <p:nvPr/>
          </p:nvSpPr>
          <p:spPr bwMode="auto">
            <a:xfrm>
              <a:off x="-1048818" y="3798831"/>
              <a:ext cx="3577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100">
                  <a:latin typeface="Comic Sans MS" panose="030F0702030302020204" pitchFamily="66" charset="0"/>
                </a:rPr>
                <a:t>50</a:t>
              </a:r>
            </a:p>
          </p:txBody>
        </p:sp>
        <p:sp>
          <p:nvSpPr>
            <p:cNvPr id="35854" name="Line 12"/>
            <p:cNvSpPr>
              <a:spLocks noChangeShapeType="1"/>
            </p:cNvSpPr>
            <p:nvPr/>
          </p:nvSpPr>
          <p:spPr bwMode="auto">
            <a:xfrm>
              <a:off x="-1097117" y="4057179"/>
              <a:ext cx="611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p>
          </p:txBody>
        </p:sp>
        <p:sp>
          <p:nvSpPr>
            <p:cNvPr id="35855" name="Text Box 13"/>
            <p:cNvSpPr txBox="1">
              <a:spLocks noChangeArrowheads="1"/>
            </p:cNvSpPr>
            <p:nvPr/>
          </p:nvSpPr>
          <p:spPr bwMode="auto">
            <a:xfrm>
              <a:off x="-1048818" y="3940553"/>
              <a:ext cx="35779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100">
                  <a:latin typeface="Comic Sans MS" panose="030F0702030302020204" pitchFamily="66" charset="0"/>
                </a:rPr>
                <a:t>75</a:t>
              </a:r>
            </a:p>
          </p:txBody>
        </p:sp>
        <p:sp>
          <p:nvSpPr>
            <p:cNvPr id="35856" name="Line 14"/>
            <p:cNvSpPr>
              <a:spLocks noChangeShapeType="1"/>
            </p:cNvSpPr>
            <p:nvPr/>
          </p:nvSpPr>
          <p:spPr bwMode="auto">
            <a:xfrm>
              <a:off x="-1097117" y="4198901"/>
              <a:ext cx="611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p>
          </p:txBody>
        </p:sp>
        <p:sp>
          <p:nvSpPr>
            <p:cNvPr id="35857" name="Text Box 15"/>
            <p:cNvSpPr txBox="1">
              <a:spLocks noChangeArrowheads="1"/>
            </p:cNvSpPr>
            <p:nvPr/>
          </p:nvSpPr>
          <p:spPr bwMode="auto">
            <a:xfrm>
              <a:off x="-1048818" y="4082276"/>
              <a:ext cx="4219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100">
                  <a:latin typeface="Comic Sans MS" panose="030F0702030302020204" pitchFamily="66" charset="0"/>
                </a:rPr>
                <a:t>100</a:t>
              </a:r>
            </a:p>
          </p:txBody>
        </p:sp>
        <p:sp>
          <p:nvSpPr>
            <p:cNvPr id="35858" name="Line 16"/>
            <p:cNvSpPr>
              <a:spLocks noChangeShapeType="1"/>
            </p:cNvSpPr>
            <p:nvPr/>
          </p:nvSpPr>
          <p:spPr bwMode="auto">
            <a:xfrm>
              <a:off x="-1097117" y="4346529"/>
              <a:ext cx="611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r-FR" sz="1100"/>
            </a:p>
          </p:txBody>
        </p:sp>
        <p:sp>
          <p:nvSpPr>
            <p:cNvPr id="35859" name="Text Box 17"/>
            <p:cNvSpPr txBox="1">
              <a:spLocks noChangeArrowheads="1"/>
            </p:cNvSpPr>
            <p:nvPr/>
          </p:nvSpPr>
          <p:spPr bwMode="auto">
            <a:xfrm>
              <a:off x="-1048818" y="4235808"/>
              <a:ext cx="42191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1100">
                  <a:latin typeface="Comic Sans MS" panose="030F0702030302020204" pitchFamily="66" charset="0"/>
                </a:rPr>
                <a:t>125</a:t>
              </a:r>
            </a:p>
          </p:txBody>
        </p:sp>
      </p:grpSp>
      <p:pic>
        <p:nvPicPr>
          <p:cNvPr id="35845" name="Picture 4" descr="100_2301"/>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0132505" y="2443276"/>
            <a:ext cx="1977013" cy="419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234361" y="3157170"/>
            <a:ext cx="958726" cy="157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10132506" y="152558"/>
            <a:ext cx="2055594" cy="1376514"/>
          </a:xfrm>
          <a:prstGeom prst="rect">
            <a:avLst/>
          </a:prstGeom>
          <a:noFill/>
          <a:ln w="9525">
            <a:noFill/>
            <a:miter lim="800000"/>
            <a:headEnd/>
            <a:tailEnd/>
          </a:ln>
          <a:effectLst/>
        </p:spPr>
      </p:pic>
      <p:pic>
        <p:nvPicPr>
          <p:cNvPr id="21"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brightnessContrast bright="20000"/>
                    </a14:imgEffect>
                  </a14:imgLayer>
                </a14:imgProps>
              </a:ext>
            </a:extLst>
          </a:blip>
          <a:srcRect/>
          <a:stretch>
            <a:fillRect/>
          </a:stretch>
        </p:blipFill>
        <p:spPr bwMode="auto">
          <a:xfrm>
            <a:off x="8178310" y="954195"/>
            <a:ext cx="1249094" cy="1865315"/>
          </a:xfrm>
          <a:prstGeom prst="rect">
            <a:avLst/>
          </a:prstGeom>
          <a:noFill/>
          <a:ln w="9525">
            <a:noFill/>
            <a:miter lim="800000"/>
            <a:headEnd/>
            <a:tailEnd/>
          </a:ln>
          <a:effectLst/>
        </p:spPr>
      </p:pic>
    </p:spTree>
    <p:extLst>
      <p:ext uri="{BB962C8B-B14F-4D97-AF65-F5344CB8AC3E}">
        <p14:creationId xmlns:p14="http://schemas.microsoft.com/office/powerpoint/2010/main" val="103407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1"/>
          <p:cNvSpPr>
            <a:spLocks noGrp="1"/>
          </p:cNvSpPr>
          <p:nvPr>
            <p:ph type="title"/>
          </p:nvPr>
        </p:nvSpPr>
        <p:spPr>
          <a:xfrm>
            <a:off x="205061" y="257908"/>
            <a:ext cx="8596668" cy="1320800"/>
          </a:xfrm>
        </p:spPr>
        <p:txBody>
          <a:bodyPr>
            <a:normAutofit fontScale="90000"/>
          </a:bodyPr>
          <a:lstStyle/>
          <a:p>
            <a:pPr eaLnBrk="1" hangingPunct="1"/>
            <a:r>
              <a:rPr lang="fr-FR" altLang="en-US" sz="4800" dirty="0" smtClean="0"/>
              <a:t>Sonder un agneau qui n’a pas bu</a:t>
            </a:r>
          </a:p>
        </p:txBody>
      </p:sp>
      <p:sp>
        <p:nvSpPr>
          <p:cNvPr id="2" name="Espace réservé du contenu 1"/>
          <p:cNvSpPr>
            <a:spLocks noGrp="1"/>
          </p:cNvSpPr>
          <p:nvPr>
            <p:ph idx="1"/>
          </p:nvPr>
        </p:nvSpPr>
        <p:spPr>
          <a:xfrm>
            <a:off x="482222" y="1139917"/>
            <a:ext cx="8596668" cy="512272"/>
          </a:xfrm>
        </p:spPr>
        <p:txBody>
          <a:bodyPr>
            <a:normAutofit/>
          </a:bodyPr>
          <a:lstStyle/>
          <a:p>
            <a:r>
              <a:rPr lang="fr-FR" sz="2400" dirty="0"/>
              <a:t>de 50 à 150 ml de </a:t>
            </a:r>
            <a:r>
              <a:rPr lang="fr-FR" sz="2400" dirty="0" smtClean="0"/>
              <a:t>colostrum par </a:t>
            </a:r>
            <a:r>
              <a:rPr lang="fr-FR" sz="2400" dirty="0"/>
              <a:t>agneau selon son poids</a:t>
            </a:r>
          </a:p>
          <a:p>
            <a:endParaRPr lang="fr-FR" sz="2400" dirty="0"/>
          </a:p>
        </p:txBody>
      </p:sp>
      <p:pic>
        <p:nvPicPr>
          <p:cNvPr id="37892"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52382" y="1844079"/>
            <a:ext cx="4094791" cy="4574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5920731" y="1888983"/>
            <a:ext cx="3158159" cy="4529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107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Grp="1" noChangeArrowheads="1"/>
          </p:cNvSpPr>
          <p:nvPr>
            <p:ph type="title"/>
          </p:nvPr>
        </p:nvSpPr>
        <p:spPr bwMode="auto">
          <a:xfrm>
            <a:off x="446222" y="227762"/>
            <a:ext cx="8596668"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r>
              <a:rPr lang="fr-FR" altLang="en-US" dirty="0" smtClean="0"/>
              <a:t>Pour évaluer le transfert d’immunité passive chez l’agneau</a:t>
            </a:r>
          </a:p>
        </p:txBody>
      </p:sp>
      <p:sp>
        <p:nvSpPr>
          <p:cNvPr id="453635" name="Rectangle 3"/>
          <p:cNvSpPr>
            <a:spLocks noGrp="1" noChangeArrowheads="1"/>
          </p:cNvSpPr>
          <p:nvPr>
            <p:ph idx="1"/>
          </p:nvPr>
        </p:nvSpPr>
        <p:spPr>
          <a:xfrm>
            <a:off x="563438" y="1837802"/>
            <a:ext cx="10560087" cy="3880773"/>
          </a:xfrm>
        </p:spPr>
        <p:txBody>
          <a:bodyPr>
            <a:noAutofit/>
          </a:bodyPr>
          <a:lstStyle/>
          <a:p>
            <a:pPr marL="180975" indent="-180975">
              <a:buFont typeface="Arial" panose="020B0604020202020204" pitchFamily="34" charset="0"/>
              <a:buChar char="•"/>
              <a:defRPr/>
            </a:pPr>
            <a:r>
              <a:rPr lang="fr-FR" sz="2800" b="1" dirty="0" smtClean="0">
                <a:solidFill>
                  <a:srgbClr val="008000"/>
                </a:solidFill>
              </a:rPr>
              <a:t>Choix des agneaux </a:t>
            </a:r>
          </a:p>
          <a:p>
            <a:pPr marL="452438" lvl="1" indent="-271463">
              <a:buFont typeface="Arial" charset="0"/>
              <a:buChar char="•"/>
              <a:defRPr/>
            </a:pPr>
            <a:r>
              <a:rPr lang="fr-FR" sz="2400" dirty="0" smtClean="0"/>
              <a:t>10 à 15 agneaux malades, doubles, triples, agneaux d’agnelles</a:t>
            </a:r>
          </a:p>
          <a:p>
            <a:pPr marL="452438" lvl="1" indent="-271463">
              <a:buFont typeface="Arial" charset="0"/>
              <a:buChar char="•"/>
              <a:defRPr/>
            </a:pPr>
            <a:r>
              <a:rPr lang="fr-FR" sz="2400" dirty="0" smtClean="0"/>
              <a:t>24 à 36 (48) heures d’âge</a:t>
            </a:r>
          </a:p>
          <a:p>
            <a:pPr marL="914400" lvl="2" indent="0" eaLnBrk="1" hangingPunct="1">
              <a:buNone/>
              <a:defRPr/>
            </a:pPr>
            <a:endParaRPr lang="fr-FR" sz="2000" dirty="0"/>
          </a:p>
          <a:p>
            <a:pPr marL="180975" indent="-180975">
              <a:buFont typeface="Arial" panose="020B0604020202020204" pitchFamily="34" charset="0"/>
              <a:buChar char="•"/>
              <a:defRPr/>
            </a:pPr>
            <a:r>
              <a:rPr lang="fr-FR" sz="2800" b="1" dirty="0" smtClean="0">
                <a:solidFill>
                  <a:srgbClr val="008000"/>
                </a:solidFill>
              </a:rPr>
              <a:t>Idéal : 80 % des agneaux </a:t>
            </a:r>
            <a:r>
              <a:rPr lang="fr-FR" sz="2400" dirty="0" smtClean="0">
                <a:solidFill>
                  <a:srgbClr val="008000"/>
                </a:solidFill>
              </a:rPr>
              <a:t>(8/10) </a:t>
            </a:r>
            <a:r>
              <a:rPr lang="fr-FR" sz="2800" b="1" dirty="0" smtClean="0">
                <a:solidFill>
                  <a:srgbClr val="008000"/>
                </a:solidFill>
              </a:rPr>
              <a:t>&gt; 15 g </a:t>
            </a:r>
            <a:r>
              <a:rPr lang="fr-FR" sz="2800" b="1" dirty="0" err="1" smtClean="0">
                <a:solidFill>
                  <a:srgbClr val="008000"/>
                </a:solidFill>
              </a:rPr>
              <a:t>IgG</a:t>
            </a:r>
            <a:r>
              <a:rPr lang="fr-FR" sz="2800" b="1" dirty="0" smtClean="0">
                <a:solidFill>
                  <a:srgbClr val="008000"/>
                </a:solidFill>
              </a:rPr>
              <a:t>/l </a:t>
            </a:r>
            <a:r>
              <a:rPr lang="fr-FR" sz="2400" dirty="0" smtClean="0">
                <a:solidFill>
                  <a:srgbClr val="008000"/>
                </a:solidFill>
              </a:rPr>
              <a:t>(</a:t>
            </a:r>
            <a:r>
              <a:rPr lang="fr-FR" sz="2400" dirty="0" err="1" smtClean="0">
                <a:solidFill>
                  <a:srgbClr val="008000"/>
                </a:solidFill>
              </a:rPr>
              <a:t>IgG</a:t>
            </a:r>
            <a:r>
              <a:rPr lang="fr-FR" sz="2400" dirty="0" smtClean="0">
                <a:solidFill>
                  <a:srgbClr val="008000"/>
                </a:solidFill>
              </a:rPr>
              <a:t> plasmatiques)</a:t>
            </a:r>
          </a:p>
          <a:p>
            <a:pPr marL="452438" lvl="1" indent="-271463">
              <a:buFont typeface="Arial" panose="020B0604020202020204" pitchFamily="34" charset="0"/>
              <a:buChar char="•"/>
              <a:defRPr/>
            </a:pPr>
            <a:r>
              <a:rPr lang="fr-FR" sz="2400" dirty="0" smtClean="0"/>
              <a:t>Réfractomètre : &gt;8.3 </a:t>
            </a:r>
            <a:r>
              <a:rPr lang="fr-FR" sz="2400" dirty="0" err="1" smtClean="0"/>
              <a:t>brix</a:t>
            </a:r>
            <a:endParaRPr lang="fr-FR" sz="2400" dirty="0" smtClean="0"/>
          </a:p>
          <a:p>
            <a:pPr marL="452438" lvl="1" indent="-271463">
              <a:buFont typeface="Arial" panose="020B0604020202020204" pitchFamily="34" charset="0"/>
              <a:buChar char="•"/>
              <a:defRPr/>
            </a:pPr>
            <a:r>
              <a:rPr lang="fr-FR" sz="2400" dirty="0"/>
              <a:t>Ou Si réfractomètre optique &gt; 55 g/ L (protéine totale)</a:t>
            </a:r>
          </a:p>
          <a:p>
            <a:pPr lvl="1" eaLnBrk="1" hangingPunct="1">
              <a:buFont typeface="Arial" panose="020B0604020202020204" pitchFamily="34" charset="0"/>
              <a:buChar char="•"/>
              <a:defRPr/>
            </a:pPr>
            <a:endParaRPr lang="fr-FR" sz="2400" dirty="0"/>
          </a:p>
        </p:txBody>
      </p:sp>
      <p:pic>
        <p:nvPicPr>
          <p:cNvPr id="2" name="Image 1"/>
          <p:cNvPicPr>
            <a:picLocks noChangeAspect="1"/>
          </p:cNvPicPr>
          <p:nvPr/>
        </p:nvPicPr>
        <p:blipFill rotWithShape="1">
          <a:blip r:embed="rId3" cstate="print">
            <a:extLst>
              <a:ext uri="{28A0092B-C50C-407E-A947-70E740481C1C}">
                <a14:useLocalDpi xmlns:a14="http://schemas.microsoft.com/office/drawing/2010/main" val="0"/>
              </a:ext>
            </a:extLst>
          </a:blip>
          <a:srcRect l="28572" t="28215" r="37142" b="27448"/>
          <a:stretch/>
        </p:blipFill>
        <p:spPr>
          <a:xfrm>
            <a:off x="10328857" y="183778"/>
            <a:ext cx="1488855" cy="2729567"/>
          </a:xfrm>
          <a:prstGeom prst="rect">
            <a:avLst/>
          </a:prstGeom>
          <a:noFill/>
          <a:ln>
            <a:noFill/>
          </a:ln>
        </p:spPr>
      </p:pic>
      <p:pic>
        <p:nvPicPr>
          <p:cNvPr id="5" name="Picture 4" descr="100_23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770" y="3202585"/>
            <a:ext cx="2306155" cy="48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3706" y="3981459"/>
            <a:ext cx="954006" cy="156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987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fr-FR" altLang="en-US" dirty="0" smtClean="0"/>
              <a:t>Quelle est la part de la génétique?</a:t>
            </a:r>
          </a:p>
        </p:txBody>
      </p:sp>
      <p:sp>
        <p:nvSpPr>
          <p:cNvPr id="38915" name="Rectangle 3"/>
          <p:cNvSpPr>
            <a:spLocks noGrp="1" noChangeArrowheads="1"/>
          </p:cNvSpPr>
          <p:nvPr>
            <p:ph idx="1"/>
          </p:nvPr>
        </p:nvSpPr>
        <p:spPr>
          <a:xfrm>
            <a:off x="677334" y="1930400"/>
            <a:ext cx="9270534" cy="3880773"/>
          </a:xfrm>
        </p:spPr>
        <p:txBody>
          <a:bodyPr>
            <a:noAutofit/>
          </a:bodyPr>
          <a:lstStyle/>
          <a:p>
            <a:pPr eaLnBrk="1" hangingPunct="1"/>
            <a:r>
              <a:rPr lang="fr-FR" altLang="en-US" sz="2200" dirty="0" smtClean="0"/>
              <a:t>Capacité de la brebis à concentrer les </a:t>
            </a:r>
            <a:r>
              <a:rPr lang="fr-FR" altLang="en-US" sz="2200" dirty="0" err="1" smtClean="0"/>
              <a:t>IgG</a:t>
            </a:r>
            <a:r>
              <a:rPr lang="fr-FR" altLang="en-US" sz="2200" dirty="0" smtClean="0"/>
              <a:t> et à produire du volume?</a:t>
            </a:r>
          </a:p>
          <a:p>
            <a:pPr eaLnBrk="1" hangingPunct="1"/>
            <a:endParaRPr lang="fr-FR" altLang="en-US" sz="2200" dirty="0"/>
          </a:p>
          <a:p>
            <a:pPr eaLnBrk="1" hangingPunct="1"/>
            <a:r>
              <a:rPr lang="fr-FR" altLang="en-US" sz="2200" dirty="0" smtClean="0"/>
              <a:t>Capacité d’absorption chez l’agneau?</a:t>
            </a:r>
          </a:p>
          <a:p>
            <a:pPr lvl="2" eaLnBrk="1" hangingPunct="1">
              <a:buFontTx/>
              <a:buNone/>
            </a:pPr>
            <a:endParaRPr lang="fr-FR" altLang="en-US" sz="2200" dirty="0">
              <a:sym typeface="Wingdings 3" panose="05040102010807070707" pitchFamily="18" charset="2"/>
            </a:endParaRPr>
          </a:p>
          <a:p>
            <a:pPr eaLnBrk="1" hangingPunct="1"/>
            <a:r>
              <a:rPr lang="fr-FR" altLang="en-US" sz="2200" dirty="0" smtClean="0"/>
              <a:t>Vigueur de l’agneau?</a:t>
            </a:r>
          </a:p>
          <a:p>
            <a:pPr eaLnBrk="1" hangingPunct="1"/>
            <a:endParaRPr lang="fr-FR" altLang="en-US" sz="2200" dirty="0" smtClean="0"/>
          </a:p>
          <a:p>
            <a:pPr marL="0" indent="0" eaLnBrk="1" hangingPunct="1">
              <a:buNone/>
            </a:pPr>
            <a:r>
              <a:rPr lang="fr-FR" altLang="en-US" sz="2200" b="1" i="1" dirty="0" smtClean="0"/>
              <a:t>Encore beaucoup d’inconnues et de travaux à conduire</a:t>
            </a:r>
          </a:p>
        </p:txBody>
      </p:sp>
    </p:spTree>
    <p:extLst>
      <p:ext uri="{BB962C8B-B14F-4D97-AF65-F5344CB8AC3E}">
        <p14:creationId xmlns:p14="http://schemas.microsoft.com/office/powerpoint/2010/main" val="37775212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9719" y="2133077"/>
            <a:ext cx="9609503" cy="1646302"/>
          </a:xfrm>
        </p:spPr>
        <p:txBody>
          <a:bodyPr/>
          <a:lstStyle/>
          <a:p>
            <a:pPr algn="ctr">
              <a:spcBef>
                <a:spcPts val="1200"/>
              </a:spcBef>
            </a:pPr>
            <a:r>
              <a:rPr lang="fr-FR" b="1" dirty="0"/>
              <a:t>Le colostrum</a:t>
            </a:r>
            <a:r>
              <a:rPr lang="fr-FR" sz="4800" b="1" dirty="0"/>
              <a:t>, </a:t>
            </a:r>
            <a:r>
              <a:rPr lang="fr-FR" sz="4800" b="1" dirty="0" smtClean="0"/>
              <a:t/>
            </a:r>
            <a:br>
              <a:rPr lang="fr-FR" sz="4800" b="1" dirty="0" smtClean="0"/>
            </a:br>
            <a:r>
              <a:rPr lang="fr-FR" sz="4800" b="1" dirty="0" smtClean="0"/>
              <a:t>l’assurance </a:t>
            </a:r>
            <a:r>
              <a:rPr lang="fr-FR" sz="4800" b="1" dirty="0"/>
              <a:t>vie de l’agneau</a:t>
            </a:r>
            <a:br>
              <a:rPr lang="fr-FR" sz="4800" b="1" dirty="0"/>
            </a:br>
            <a:endParaRPr lang="fr-FR" sz="3200" b="1" dirty="0"/>
          </a:p>
        </p:txBody>
      </p:sp>
      <p:sp>
        <p:nvSpPr>
          <p:cNvPr id="3" name="Sous-titre 2"/>
          <p:cNvSpPr>
            <a:spLocks noGrp="1"/>
          </p:cNvSpPr>
          <p:nvPr>
            <p:ph type="subTitle" idx="1"/>
          </p:nvPr>
        </p:nvSpPr>
        <p:spPr>
          <a:xfrm>
            <a:off x="1471441" y="4198126"/>
            <a:ext cx="8586959" cy="1117683"/>
          </a:xfrm>
        </p:spPr>
        <p:txBody>
          <a:bodyPr>
            <a:normAutofit/>
          </a:bodyPr>
          <a:lstStyle/>
          <a:p>
            <a:pPr algn="ctr"/>
            <a:r>
              <a:rPr lang="fr-FR" dirty="0" smtClean="0"/>
              <a:t>Par Jean-Marc Gautier </a:t>
            </a:r>
            <a:r>
              <a:rPr lang="fr-FR" dirty="0"/>
              <a:t>(Institut de l’Elevage) </a:t>
            </a:r>
            <a:r>
              <a:rPr lang="fr-FR" dirty="0">
                <a:solidFill>
                  <a:schemeClr val="accent2">
                    <a:lumMod val="75000"/>
                  </a:schemeClr>
                </a:solidFill>
              </a:rPr>
              <a:t>jean-marc.gautier@idele.fr</a:t>
            </a:r>
          </a:p>
          <a:p>
            <a:pPr algn="ctr"/>
            <a:r>
              <a:rPr lang="fr-FR" dirty="0" smtClean="0"/>
              <a:t>et Fabien </a:t>
            </a:r>
            <a:r>
              <a:rPr lang="fr-FR" dirty="0"/>
              <a:t>Corbière (Ecole Vétérinaire de Toulouse) </a:t>
            </a:r>
            <a:r>
              <a:rPr lang="fr-FR" dirty="0">
                <a:solidFill>
                  <a:schemeClr val="accent2">
                    <a:lumMod val="75000"/>
                  </a:schemeClr>
                </a:solidFill>
              </a:rPr>
              <a:t>f.corbiere@envt.fr</a:t>
            </a:r>
          </a:p>
          <a:p>
            <a:pPr algn="ctr"/>
            <a:endParaRPr lang="fr-FR" dirty="0">
              <a:solidFill>
                <a:schemeClr val="accent2">
                  <a:lumMod val="75000"/>
                </a:schemeClr>
              </a:solidFill>
            </a:endParaRPr>
          </a:p>
        </p:txBody>
      </p:sp>
      <p:pic>
        <p:nvPicPr>
          <p:cNvPr id="13" name="Image 12"/>
          <p:cNvPicPr>
            <a:picLocks noChangeAspect="1"/>
          </p:cNvPicPr>
          <p:nvPr/>
        </p:nvPicPr>
        <p:blipFill>
          <a:blip r:embed="rId3">
            <a:duotone>
              <a:schemeClr val="accent2">
                <a:shade val="45000"/>
                <a:satMod val="135000"/>
              </a:schemeClr>
              <a:prstClr val="white"/>
            </a:duotone>
          </a:blip>
          <a:stretch>
            <a:fillRect/>
          </a:stretch>
        </p:blipFill>
        <p:spPr>
          <a:xfrm>
            <a:off x="1218331" y="4142155"/>
            <a:ext cx="814449" cy="756274"/>
          </a:xfrm>
          <a:prstGeom prst="rect">
            <a:avLst/>
          </a:prstGeom>
        </p:spPr>
      </p:pic>
      <p:sp>
        <p:nvSpPr>
          <p:cNvPr id="4" name="Espace réservé du numéro de diapositive 3"/>
          <p:cNvSpPr>
            <a:spLocks noGrp="1"/>
          </p:cNvSpPr>
          <p:nvPr>
            <p:ph type="sldNum" sz="quarter" idx="12"/>
          </p:nvPr>
        </p:nvSpPr>
        <p:spPr/>
        <p:txBody>
          <a:bodyPr/>
          <a:lstStyle/>
          <a:p>
            <a:fld id="{D57F1E4F-1CFF-5643-939E-217C01CDF565}" type="slidenum">
              <a:rPr lang="en-US" smtClean="0"/>
              <a:pPr/>
              <a:t>2</a:t>
            </a:fld>
            <a:endParaRPr lang="en-US" dirty="0"/>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2749" y="4559037"/>
            <a:ext cx="826620" cy="625912"/>
          </a:xfrm>
          <a:prstGeom prst="rect">
            <a:avLst/>
          </a:prstGeom>
        </p:spPr>
      </p:pic>
      <p:pic>
        <p:nvPicPr>
          <p:cNvPr id="8" name="Image 7"/>
          <p:cNvPicPr>
            <a:picLocks noChangeAspect="1"/>
          </p:cNvPicPr>
          <p:nvPr/>
        </p:nvPicPr>
        <p:blipFill>
          <a:blip r:embed="rId5"/>
          <a:stretch>
            <a:fillRect/>
          </a:stretch>
        </p:blipFill>
        <p:spPr>
          <a:xfrm>
            <a:off x="9520790" y="3667648"/>
            <a:ext cx="938579" cy="89138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3" name="Espace réservé du contenu 2"/>
          <p:cNvSpPr>
            <a:spLocks noGrp="1"/>
          </p:cNvSpPr>
          <p:nvPr>
            <p:ph idx="1"/>
          </p:nvPr>
        </p:nvSpPr>
        <p:spPr>
          <a:xfrm>
            <a:off x="677333" y="1748606"/>
            <a:ext cx="9983967" cy="3880773"/>
          </a:xfrm>
        </p:spPr>
        <p:txBody>
          <a:bodyPr>
            <a:noAutofit/>
          </a:bodyPr>
          <a:lstStyle/>
          <a:p>
            <a:pPr marL="0" indent="0">
              <a:buNone/>
            </a:pPr>
            <a:r>
              <a:rPr lang="fr-FR" sz="2400" b="1" dirty="0" smtClean="0">
                <a:solidFill>
                  <a:srgbClr val="008000"/>
                </a:solidFill>
              </a:rPr>
              <a:t>Le colostrum est à la fois source d’énergie et d’immunoglobulines</a:t>
            </a:r>
            <a:endParaRPr lang="fr-FR" sz="2000" b="1" dirty="0" smtClean="0">
              <a:solidFill>
                <a:srgbClr val="008000"/>
              </a:solidFill>
            </a:endParaRPr>
          </a:p>
          <a:p>
            <a:r>
              <a:rPr lang="fr-FR" sz="2000" b="1" dirty="0"/>
              <a:t>U</a:t>
            </a:r>
            <a:r>
              <a:rPr lang="fr-FR" sz="2000" b="1" dirty="0" smtClean="0"/>
              <a:t>n agneau doit téter 10 % de son poids de naissance en colostrum</a:t>
            </a:r>
          </a:p>
          <a:p>
            <a:r>
              <a:rPr lang="fr-FR" sz="2000" b="1" dirty="0"/>
              <a:t>U</a:t>
            </a:r>
            <a:r>
              <a:rPr lang="fr-FR" sz="2000" b="1" dirty="0" smtClean="0"/>
              <a:t>n agneau doit téter le colostrum dans les 6 heures qui suivent la naissance</a:t>
            </a:r>
          </a:p>
          <a:p>
            <a:r>
              <a:rPr lang="fr-FR" sz="2000" b="1" dirty="0"/>
              <a:t>La qualité du colostrum est mesurée en </a:t>
            </a:r>
            <a:r>
              <a:rPr lang="fr-FR" sz="2000" b="1" dirty="0" smtClean="0"/>
              <a:t>g d’immunoglobulines </a:t>
            </a:r>
            <a:r>
              <a:rPr lang="fr-FR" sz="2000" b="1" dirty="0"/>
              <a:t>de type G (</a:t>
            </a:r>
            <a:r>
              <a:rPr lang="fr-FR" sz="2000" b="1" dirty="0" err="1"/>
              <a:t>IgG</a:t>
            </a:r>
            <a:r>
              <a:rPr lang="fr-FR" sz="2000" b="1" dirty="0" smtClean="0"/>
              <a:t>)</a:t>
            </a:r>
          </a:p>
          <a:p>
            <a:pPr marL="0" indent="0">
              <a:buNone/>
            </a:pPr>
            <a:endParaRPr lang="fr-FR" sz="2000" b="1" dirty="0"/>
          </a:p>
          <a:p>
            <a:pPr marL="0" indent="0">
              <a:buNone/>
            </a:pPr>
            <a:r>
              <a:rPr lang="fr-FR" sz="2400" b="1" dirty="0" smtClean="0">
                <a:solidFill>
                  <a:srgbClr val="008000"/>
                </a:solidFill>
              </a:rPr>
              <a:t>Deux </a:t>
            </a:r>
            <a:r>
              <a:rPr lang="fr-FR" sz="2400" b="1" dirty="0">
                <a:solidFill>
                  <a:srgbClr val="008000"/>
                </a:solidFill>
              </a:rPr>
              <a:t>outils peuvent être utilisés pour mesurer la qualité du colostrum : </a:t>
            </a:r>
            <a:r>
              <a:rPr lang="fr-FR" sz="2400" b="1" dirty="0" smtClean="0">
                <a:solidFill>
                  <a:srgbClr val="008000"/>
                </a:solidFill>
              </a:rPr>
              <a:t>le </a:t>
            </a:r>
            <a:r>
              <a:rPr lang="fr-FR" sz="2400" b="1" dirty="0">
                <a:solidFill>
                  <a:srgbClr val="008000"/>
                </a:solidFill>
              </a:rPr>
              <a:t>pèse colostrum et le </a:t>
            </a:r>
            <a:r>
              <a:rPr lang="fr-FR" sz="2400" b="1" dirty="0" smtClean="0">
                <a:solidFill>
                  <a:srgbClr val="008000"/>
                </a:solidFill>
              </a:rPr>
              <a:t>réfractomètre</a:t>
            </a:r>
          </a:p>
          <a:p>
            <a:pPr marL="0" indent="0">
              <a:buNone/>
            </a:pPr>
            <a:endParaRPr lang="fr-FR" sz="2400" b="1" dirty="0" smtClean="0">
              <a:solidFill>
                <a:srgbClr val="008000"/>
              </a:solidFill>
            </a:endParaRPr>
          </a:p>
          <a:p>
            <a:pPr marL="0" indent="0">
              <a:buNone/>
            </a:pPr>
            <a:r>
              <a:rPr lang="fr-FR" sz="2400" b="1" dirty="0" smtClean="0">
                <a:solidFill>
                  <a:srgbClr val="008000"/>
                </a:solidFill>
              </a:rPr>
              <a:t>En </a:t>
            </a:r>
            <a:r>
              <a:rPr lang="fr-FR" sz="2400" b="1" dirty="0">
                <a:solidFill>
                  <a:srgbClr val="008000"/>
                </a:solidFill>
              </a:rPr>
              <a:t>cas de mortalité inexpliquée, il </a:t>
            </a:r>
            <a:r>
              <a:rPr lang="fr-FR" sz="2400" b="1" dirty="0" smtClean="0">
                <a:solidFill>
                  <a:srgbClr val="008000"/>
                </a:solidFill>
              </a:rPr>
              <a:t>est </a:t>
            </a:r>
            <a:r>
              <a:rPr lang="fr-FR" sz="2400" b="1" dirty="0">
                <a:solidFill>
                  <a:srgbClr val="008000"/>
                </a:solidFill>
              </a:rPr>
              <a:t>primordial d’évaluer la qualité du transfert d’immunité passive chez les agneaux</a:t>
            </a:r>
          </a:p>
          <a:p>
            <a:pPr marL="0" indent="0">
              <a:buNone/>
            </a:pPr>
            <a:endParaRPr lang="fr-FR" sz="2400" b="1" dirty="0">
              <a:solidFill>
                <a:srgbClr val="008000"/>
              </a:solidFill>
            </a:endParaRPr>
          </a:p>
          <a:p>
            <a:pPr marL="0" indent="0">
              <a:buNone/>
            </a:pPr>
            <a:endParaRPr lang="fr-FR" sz="2400" b="1" dirty="0">
              <a:solidFill>
                <a:srgbClr val="008000"/>
              </a:solidFill>
            </a:endParaRPr>
          </a:p>
          <a:p>
            <a:endParaRPr lang="fr-FR" sz="2000" b="1" dirty="0" smtClean="0"/>
          </a:p>
          <a:p>
            <a:pPr marL="0" indent="0">
              <a:buNone/>
            </a:pPr>
            <a:endParaRPr lang="fr-FR" sz="2000" b="1" dirty="0" smtClean="0"/>
          </a:p>
          <a:p>
            <a:pPr marL="0" indent="0">
              <a:buNone/>
            </a:pPr>
            <a:endParaRPr lang="fr-FR" sz="2000" b="1" dirty="0" smtClean="0"/>
          </a:p>
        </p:txBody>
      </p:sp>
    </p:spTree>
    <p:extLst>
      <p:ext uri="{BB962C8B-B14F-4D97-AF65-F5344CB8AC3E}">
        <p14:creationId xmlns:p14="http://schemas.microsoft.com/office/powerpoint/2010/main" val="6561687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solidFill>
                  <a:schemeClr val="tx2"/>
                </a:solidFill>
              </a:rPr>
              <a:t>Pour en savoir plus </a:t>
            </a:r>
            <a:r>
              <a:rPr lang="fr-FR" dirty="0" smtClean="0"/>
              <a:t>: des fiches techniques </a:t>
            </a:r>
            <a:r>
              <a:rPr lang="fr-FR" dirty="0" smtClean="0">
                <a:solidFill>
                  <a:schemeClr val="tx2"/>
                </a:solidFill>
              </a:rPr>
              <a:t>sur</a:t>
            </a:r>
            <a:r>
              <a:rPr lang="fr-FR" dirty="0" smtClean="0"/>
              <a:t> </a:t>
            </a:r>
            <a:r>
              <a:rPr lang="fr-FR" dirty="0" smtClean="0">
                <a:hlinkClick r:id="rId2"/>
              </a:rPr>
              <a:t>www.idele.fr</a:t>
            </a:r>
            <a:r>
              <a:rPr lang="fr-FR" dirty="0" smtClean="0"/>
              <a:t> </a:t>
            </a:r>
            <a:r>
              <a:rPr lang="fr-FR" dirty="0" smtClean="0">
                <a:solidFill>
                  <a:schemeClr val="tx2"/>
                </a:solidFill>
              </a:rPr>
              <a:t>et</a:t>
            </a:r>
            <a:r>
              <a:rPr lang="fr-FR" dirty="0" smtClean="0"/>
              <a:t> </a:t>
            </a:r>
            <a:r>
              <a:rPr lang="fr-FR" dirty="0" smtClean="0">
                <a:hlinkClick r:id="rId3"/>
              </a:rPr>
              <a:t>www.inn-ovin.fr</a:t>
            </a:r>
            <a:r>
              <a:rPr lang="fr-FR" dirty="0" smtClean="0"/>
              <a:t/>
            </a:r>
            <a:br>
              <a:rPr lang="fr-FR" dirty="0" smtClean="0"/>
            </a:br>
            <a:endParaRPr lang="fr-FR" dirty="0"/>
          </a:p>
        </p:txBody>
      </p:sp>
      <p:pic>
        <p:nvPicPr>
          <p:cNvPr id="6" name="Image 5"/>
          <p:cNvPicPr>
            <a:picLocks noChangeAspect="1"/>
          </p:cNvPicPr>
          <p:nvPr/>
        </p:nvPicPr>
        <p:blipFill>
          <a:blip r:embed="rId4"/>
          <a:stretch>
            <a:fillRect/>
          </a:stretch>
        </p:blipFill>
        <p:spPr>
          <a:xfrm>
            <a:off x="2344309" y="2172943"/>
            <a:ext cx="2946566" cy="4112798"/>
          </a:xfrm>
          <a:prstGeom prst="rect">
            <a:avLst/>
          </a:prstGeom>
        </p:spPr>
      </p:pic>
      <p:pic>
        <p:nvPicPr>
          <p:cNvPr id="7" name="Image 6"/>
          <p:cNvPicPr>
            <a:picLocks noChangeAspect="1"/>
          </p:cNvPicPr>
          <p:nvPr/>
        </p:nvPicPr>
        <p:blipFill>
          <a:blip r:embed="rId5"/>
          <a:stretch>
            <a:fillRect/>
          </a:stretch>
        </p:blipFill>
        <p:spPr>
          <a:xfrm>
            <a:off x="5731617" y="2172943"/>
            <a:ext cx="2872478" cy="4052643"/>
          </a:xfrm>
          <a:prstGeom prst="rect">
            <a:avLst/>
          </a:prstGeom>
        </p:spPr>
      </p:pic>
    </p:spTree>
    <p:extLst>
      <p:ext uri="{BB962C8B-B14F-4D97-AF65-F5344CB8AC3E}">
        <p14:creationId xmlns:p14="http://schemas.microsoft.com/office/powerpoint/2010/main" val="180515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75884" y="404535"/>
            <a:ext cx="8596668" cy="1320800"/>
          </a:xfrm>
        </p:spPr>
        <p:txBody>
          <a:bodyPr>
            <a:normAutofit fontScale="90000"/>
          </a:bodyPr>
          <a:lstStyle/>
          <a:p>
            <a:r>
              <a:rPr lang="fr-FR" b="1" dirty="0" smtClean="0">
                <a:solidFill>
                  <a:schemeClr val="tx2"/>
                </a:solidFill>
              </a:rPr>
              <a:t>Pour en savoir plus </a:t>
            </a:r>
            <a:r>
              <a:rPr lang="fr-FR" dirty="0" smtClean="0"/>
              <a:t>: des fiches techniques </a:t>
            </a:r>
            <a:r>
              <a:rPr lang="fr-FR" dirty="0" smtClean="0">
                <a:solidFill>
                  <a:schemeClr val="tx2"/>
                </a:solidFill>
              </a:rPr>
              <a:t>sur</a:t>
            </a:r>
            <a:r>
              <a:rPr lang="fr-FR" dirty="0" smtClean="0"/>
              <a:t> </a:t>
            </a:r>
            <a:r>
              <a:rPr lang="fr-FR" dirty="0" smtClean="0">
                <a:hlinkClick r:id="rId2"/>
              </a:rPr>
              <a:t>www.idele.fr</a:t>
            </a:r>
            <a:r>
              <a:rPr lang="fr-FR" dirty="0" smtClean="0"/>
              <a:t> </a:t>
            </a:r>
            <a:r>
              <a:rPr lang="fr-FR" dirty="0" smtClean="0">
                <a:solidFill>
                  <a:schemeClr val="tx2"/>
                </a:solidFill>
              </a:rPr>
              <a:t>et</a:t>
            </a:r>
            <a:r>
              <a:rPr lang="fr-FR" dirty="0" smtClean="0"/>
              <a:t> </a:t>
            </a:r>
            <a:r>
              <a:rPr lang="fr-FR" dirty="0" smtClean="0">
                <a:hlinkClick r:id="rId3"/>
              </a:rPr>
              <a:t>www.inn-ovin.fr</a:t>
            </a:r>
            <a:r>
              <a:rPr lang="fr-FR" dirty="0" smtClean="0"/>
              <a:t/>
            </a:r>
            <a:br>
              <a:rPr lang="fr-FR" dirty="0" smtClean="0"/>
            </a:br>
            <a:endParaRPr lang="fr-FR" dirty="0"/>
          </a:p>
        </p:txBody>
      </p:sp>
      <p:pic>
        <p:nvPicPr>
          <p:cNvPr id="4" name="Image 3"/>
          <p:cNvPicPr>
            <a:picLocks noChangeAspect="1"/>
          </p:cNvPicPr>
          <p:nvPr/>
        </p:nvPicPr>
        <p:blipFill>
          <a:blip r:embed="rId4"/>
          <a:stretch>
            <a:fillRect/>
          </a:stretch>
        </p:blipFill>
        <p:spPr>
          <a:xfrm>
            <a:off x="375884" y="1953747"/>
            <a:ext cx="2880789" cy="4072261"/>
          </a:xfrm>
          <a:prstGeom prst="rect">
            <a:avLst/>
          </a:prstGeom>
        </p:spPr>
      </p:pic>
      <p:pic>
        <p:nvPicPr>
          <p:cNvPr id="5" name="Image 4"/>
          <p:cNvPicPr>
            <a:picLocks noChangeAspect="1"/>
          </p:cNvPicPr>
          <p:nvPr/>
        </p:nvPicPr>
        <p:blipFill>
          <a:blip r:embed="rId5"/>
          <a:stretch>
            <a:fillRect/>
          </a:stretch>
        </p:blipFill>
        <p:spPr>
          <a:xfrm>
            <a:off x="6973657" y="1953747"/>
            <a:ext cx="2873390" cy="4052643"/>
          </a:xfrm>
          <a:prstGeom prst="rect">
            <a:avLst/>
          </a:prstGeom>
        </p:spPr>
      </p:pic>
      <p:pic>
        <p:nvPicPr>
          <p:cNvPr id="3" name="Image 2"/>
          <p:cNvPicPr>
            <a:picLocks noChangeAspect="1"/>
          </p:cNvPicPr>
          <p:nvPr/>
        </p:nvPicPr>
        <p:blipFill>
          <a:blip r:embed="rId6"/>
          <a:stretch>
            <a:fillRect/>
          </a:stretch>
        </p:blipFill>
        <p:spPr>
          <a:xfrm>
            <a:off x="3702654" y="1953746"/>
            <a:ext cx="2868968" cy="4072262"/>
          </a:xfrm>
          <a:prstGeom prst="rect">
            <a:avLst/>
          </a:prstGeom>
        </p:spPr>
      </p:pic>
    </p:spTree>
    <p:extLst>
      <p:ext uri="{BB962C8B-B14F-4D97-AF65-F5344CB8AC3E}">
        <p14:creationId xmlns:p14="http://schemas.microsoft.com/office/powerpoint/2010/main" val="407014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chemeClr val="tx2"/>
                </a:solidFill>
              </a:rPr>
              <a:t>Pour en savoir plus </a:t>
            </a:r>
            <a:r>
              <a:rPr lang="fr-FR" dirty="0" smtClean="0"/>
              <a:t>: des vidéos </a:t>
            </a:r>
            <a:br>
              <a:rPr lang="fr-FR" dirty="0" smtClean="0"/>
            </a:br>
            <a:r>
              <a:rPr lang="fr-FR" dirty="0" smtClean="0">
                <a:solidFill>
                  <a:schemeClr val="tx2"/>
                </a:solidFill>
              </a:rPr>
              <a:t>sur</a:t>
            </a:r>
            <a:r>
              <a:rPr lang="fr-FR" dirty="0" smtClean="0"/>
              <a:t> </a:t>
            </a:r>
            <a:r>
              <a:rPr lang="fr-FR" dirty="0">
                <a:hlinkClick r:id="rId2"/>
              </a:rPr>
              <a:t>www.idele.fr</a:t>
            </a:r>
            <a:r>
              <a:rPr lang="fr-FR" dirty="0"/>
              <a:t> </a:t>
            </a:r>
            <a:r>
              <a:rPr lang="fr-FR" dirty="0">
                <a:solidFill>
                  <a:schemeClr val="tx2"/>
                </a:solidFill>
              </a:rPr>
              <a:t>et</a:t>
            </a:r>
            <a:r>
              <a:rPr lang="fr-FR" dirty="0"/>
              <a:t> </a:t>
            </a:r>
            <a:r>
              <a:rPr lang="fr-FR" dirty="0">
                <a:hlinkClick r:id="rId3"/>
              </a:rPr>
              <a:t>www.inn-ovin.fr</a:t>
            </a:r>
            <a:endParaRPr lang="fr-FR" dirty="0"/>
          </a:p>
        </p:txBody>
      </p:sp>
      <p:sp>
        <p:nvSpPr>
          <p:cNvPr id="6" name="Rectangle 3"/>
          <p:cNvSpPr>
            <a:spLocks noGrp="1" noChangeArrowheads="1"/>
          </p:cNvSpPr>
          <p:nvPr>
            <p:ph idx="1"/>
          </p:nvPr>
        </p:nvSpPr>
        <p:spPr>
          <a:xfrm>
            <a:off x="777817" y="2160589"/>
            <a:ext cx="8596668" cy="3880773"/>
          </a:xfrm>
        </p:spPr>
        <p:txBody>
          <a:bodyPr>
            <a:normAutofit/>
          </a:bodyPr>
          <a:lstStyle/>
          <a:p>
            <a:pPr eaLnBrk="1" hangingPunct="1"/>
            <a:r>
              <a:rPr lang="fr-FR" altLang="en-US" sz="2400" dirty="0" smtClean="0"/>
              <a:t>« le colostrum, l’assurance vie de l’agneau »</a:t>
            </a:r>
          </a:p>
          <a:p>
            <a:pPr eaLnBrk="1" hangingPunct="1"/>
            <a:r>
              <a:rPr lang="fr-FR" altLang="en-US" sz="2400" dirty="0" smtClean="0"/>
              <a:t>« sonder un agneau »</a:t>
            </a:r>
          </a:p>
          <a:p>
            <a:pPr eaLnBrk="1" hangingPunct="1"/>
            <a:r>
              <a:rPr lang="fr-FR" altLang="en-US" sz="2400" dirty="0" smtClean="0"/>
              <a:t>« les injections sur agneaux »</a:t>
            </a:r>
          </a:p>
        </p:txBody>
      </p:sp>
      <p:pic>
        <p:nvPicPr>
          <p:cNvPr id="3" name="Image 2"/>
          <p:cNvPicPr>
            <a:picLocks noChangeAspect="1"/>
          </p:cNvPicPr>
          <p:nvPr/>
        </p:nvPicPr>
        <p:blipFill>
          <a:blip r:embed="rId4"/>
          <a:stretch>
            <a:fillRect/>
          </a:stretch>
        </p:blipFill>
        <p:spPr>
          <a:xfrm>
            <a:off x="1372084" y="3818374"/>
            <a:ext cx="4147255" cy="2745502"/>
          </a:xfrm>
          <a:prstGeom prst="rect">
            <a:avLst/>
          </a:prstGeom>
        </p:spPr>
      </p:pic>
    </p:spTree>
    <p:extLst>
      <p:ext uri="{BB962C8B-B14F-4D97-AF65-F5344CB8AC3E}">
        <p14:creationId xmlns:p14="http://schemas.microsoft.com/office/powerpoint/2010/main" val="3577860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pPr eaLnBrk="1" hangingPunct="1"/>
            <a:r>
              <a:rPr lang="fr-FR" altLang="en-US" dirty="0" smtClean="0"/>
              <a:t>Deux rôles dans le survie de l’agneau</a:t>
            </a:r>
          </a:p>
        </p:txBody>
      </p:sp>
      <p:sp>
        <p:nvSpPr>
          <p:cNvPr id="15363" name="Text Box 4"/>
          <p:cNvSpPr>
            <a:spLocks noGrp="1" noChangeArrowheads="1"/>
          </p:cNvSpPr>
          <p:nvPr>
            <p:ph idx="1"/>
          </p:nvPr>
        </p:nvSpPr>
        <p:spPr>
          <a:xfrm>
            <a:off x="787866" y="1839042"/>
            <a:ext cx="8596668" cy="3880773"/>
          </a:xfrm>
          <a:noFill/>
        </p:spPr>
        <p:txBody>
          <a:bodyPr>
            <a:normAutofit/>
          </a:bodyPr>
          <a:lstStyle/>
          <a:p>
            <a:pPr eaLnBrk="1" hangingPunct="1"/>
            <a:r>
              <a:rPr lang="fr-FR" altLang="en-US" sz="2400" b="1" dirty="0" smtClean="0"/>
              <a:t>L’agneau nait avec peu de réserves énergétiques</a:t>
            </a:r>
          </a:p>
          <a:p>
            <a:pPr lvl="1" eaLnBrk="1" hangingPunct="1"/>
            <a:r>
              <a:rPr lang="fr-FR" altLang="en-US" sz="2200" dirty="0" smtClean="0"/>
              <a:t>Graisses « brunes »</a:t>
            </a:r>
          </a:p>
          <a:p>
            <a:pPr lvl="1" eaLnBrk="1" hangingPunct="1"/>
            <a:r>
              <a:rPr lang="fr-FR" altLang="en-US" sz="2200" dirty="0" smtClean="0"/>
              <a:t>Glycogène musculaire et hépatique</a:t>
            </a:r>
          </a:p>
          <a:p>
            <a:pPr lvl="1" eaLnBrk="1" hangingPunct="1">
              <a:buFontTx/>
              <a:buNone/>
            </a:pPr>
            <a:r>
              <a:rPr lang="fr-FR" altLang="en-US" sz="2200" dirty="0" smtClean="0">
                <a:solidFill>
                  <a:schemeClr val="tx1">
                    <a:lumMod val="50000"/>
                    <a:lumOff val="50000"/>
                  </a:schemeClr>
                </a:solidFill>
                <a:sym typeface="Wingdings 3" panose="05040102010807070707" pitchFamily="18" charset="2"/>
              </a:rPr>
              <a:t></a:t>
            </a:r>
            <a:r>
              <a:rPr lang="fr-FR" altLang="en-US" sz="2200" dirty="0" smtClean="0">
                <a:solidFill>
                  <a:srgbClr val="008000"/>
                </a:solidFill>
                <a:sym typeface="Wingdings 3" panose="05040102010807070707" pitchFamily="18" charset="2"/>
              </a:rPr>
              <a:t>Risque d’hypothermie majeur</a:t>
            </a:r>
          </a:p>
          <a:p>
            <a:pPr lvl="1" eaLnBrk="1" hangingPunct="1">
              <a:buFontTx/>
              <a:buNone/>
            </a:pPr>
            <a:endParaRPr lang="fr-FR" altLang="en-US" sz="2000" dirty="0" smtClean="0">
              <a:solidFill>
                <a:srgbClr val="00B050"/>
              </a:solidFill>
              <a:sym typeface="Wingdings 3" panose="05040102010807070707" pitchFamily="18" charset="2"/>
            </a:endParaRPr>
          </a:p>
          <a:p>
            <a:pPr eaLnBrk="1" hangingPunct="1"/>
            <a:r>
              <a:rPr lang="fr-FR" altLang="en-US" sz="2400" b="1" dirty="0" smtClean="0"/>
              <a:t>L’agneau nait sans Immunoglobulines </a:t>
            </a:r>
          </a:p>
          <a:p>
            <a:pPr lvl="1" eaLnBrk="1" hangingPunct="1">
              <a:buFontTx/>
              <a:buNone/>
            </a:pPr>
            <a:r>
              <a:rPr lang="fr-FR" altLang="en-US" sz="2000" dirty="0" smtClean="0">
                <a:solidFill>
                  <a:schemeClr val="tx1">
                    <a:lumMod val="50000"/>
                    <a:lumOff val="50000"/>
                  </a:schemeClr>
                </a:solidFill>
                <a:sym typeface="Wingdings 3" panose="05040102010807070707" pitchFamily="18" charset="2"/>
              </a:rPr>
              <a:t></a:t>
            </a:r>
            <a:r>
              <a:rPr lang="fr-FR" altLang="en-US" sz="2200" dirty="0" smtClean="0">
                <a:solidFill>
                  <a:srgbClr val="008000"/>
                </a:solidFill>
                <a:sym typeface="Wingdings 3" panose="05040102010807070707" pitchFamily="18" charset="2"/>
              </a:rPr>
              <a:t>Risque infectieux majeur</a:t>
            </a:r>
            <a:endParaRPr lang="fr-FR" altLang="en-US" sz="2200" dirty="0" smtClean="0">
              <a:solidFill>
                <a:srgbClr val="008000"/>
              </a:solidFill>
            </a:endParaRPr>
          </a:p>
          <a:p>
            <a:pPr lvl="1" eaLnBrk="1" hangingPunct="1">
              <a:buFont typeface="Wingdings 3" panose="05040102010807070707" pitchFamily="18" charset="2"/>
              <a:buChar char="â"/>
            </a:pPr>
            <a:endParaRPr lang="fr-FR" altLang="en-US" sz="2000" dirty="0" smtClean="0"/>
          </a:p>
        </p:txBody>
      </p:sp>
      <p:sp>
        <p:nvSpPr>
          <p:cNvPr id="15365" name="ZoneTexte 4"/>
          <p:cNvSpPr txBox="1">
            <a:spLocks noChangeArrowheads="1"/>
          </p:cNvSpPr>
          <p:nvPr/>
        </p:nvSpPr>
        <p:spPr bwMode="auto">
          <a:xfrm rot="273958">
            <a:off x="8152247" y="2189477"/>
            <a:ext cx="2685639" cy="769441"/>
          </a:xfrm>
          <a:prstGeom prst="flowChartDisplay">
            <a:avLst/>
          </a:prstGeom>
          <a:solidFill>
            <a:schemeClr val="accent2"/>
          </a:solidFill>
          <a:ln>
            <a:noFill/>
          </a:ln>
          <a:effectLst>
            <a:outerShdw blurRad="50800" dist="38100" dir="8100000" algn="tr" rotWithShape="0">
              <a:prstClr val="black">
                <a:alpha val="40000"/>
              </a:prstClr>
            </a:outerShdw>
          </a:effectLst>
          <a:extLst/>
        </p:spPr>
        <p:txBody>
          <a:bodyPr wrap="square" lIns="0" rIns="3600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dirty="0">
                <a:solidFill>
                  <a:schemeClr val="bg1"/>
                </a:solidFill>
                <a:latin typeface="+mn-lt"/>
              </a:rPr>
              <a:t>30 %</a:t>
            </a:r>
            <a:r>
              <a:rPr lang="fr-FR" altLang="en-US" dirty="0">
                <a:solidFill>
                  <a:schemeClr val="bg1"/>
                </a:solidFill>
                <a:latin typeface="+mn-lt"/>
              </a:rPr>
              <a:t> </a:t>
            </a:r>
            <a:endParaRPr lang="fr-FR" altLang="en-US" dirty="0" smtClean="0">
              <a:solidFill>
                <a:schemeClr val="bg1"/>
              </a:solidFill>
              <a:latin typeface="+mn-lt"/>
            </a:endParaRPr>
          </a:p>
          <a:p>
            <a:pPr algn="ctr" eaLnBrk="1" hangingPunct="1"/>
            <a:r>
              <a:rPr lang="fr-FR" altLang="en-US" sz="2000" dirty="0" smtClean="0">
                <a:solidFill>
                  <a:schemeClr val="bg1"/>
                </a:solidFill>
                <a:latin typeface="+mn-lt"/>
              </a:rPr>
              <a:t>de </a:t>
            </a:r>
            <a:r>
              <a:rPr lang="fr-FR" altLang="en-US" sz="2000" dirty="0">
                <a:solidFill>
                  <a:schemeClr val="bg1"/>
                </a:solidFill>
                <a:latin typeface="+mn-lt"/>
              </a:rPr>
              <a:t>la mortalité</a:t>
            </a:r>
          </a:p>
        </p:txBody>
      </p:sp>
      <p:sp>
        <p:nvSpPr>
          <p:cNvPr id="6" name="ZoneTexte 4"/>
          <p:cNvSpPr txBox="1">
            <a:spLocks noChangeArrowheads="1"/>
          </p:cNvSpPr>
          <p:nvPr/>
        </p:nvSpPr>
        <p:spPr bwMode="auto">
          <a:xfrm rot="273958">
            <a:off x="6549748" y="4953476"/>
            <a:ext cx="2685639" cy="769441"/>
          </a:xfrm>
          <a:prstGeom prst="flowChartDisplay">
            <a:avLst/>
          </a:prstGeom>
          <a:solidFill>
            <a:schemeClr val="accent2"/>
          </a:solidFill>
          <a:ln>
            <a:noFill/>
          </a:ln>
          <a:effectLst>
            <a:outerShdw blurRad="50800" dist="38100" dir="8100000" algn="tr" rotWithShape="0">
              <a:prstClr val="black">
                <a:alpha val="40000"/>
              </a:prstClr>
            </a:outerShdw>
          </a:effectLst>
          <a:extLst/>
        </p:spPr>
        <p:txBody>
          <a:bodyPr wrap="square" lIns="0" rIns="0">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b="1" dirty="0" smtClean="0">
                <a:solidFill>
                  <a:schemeClr val="bg1"/>
                </a:solidFill>
                <a:latin typeface="+mn-lt"/>
              </a:rPr>
              <a:t>18 </a:t>
            </a:r>
            <a:r>
              <a:rPr lang="fr-FR" altLang="en-US" b="1" dirty="0">
                <a:solidFill>
                  <a:schemeClr val="bg1"/>
                </a:solidFill>
                <a:latin typeface="+mn-lt"/>
              </a:rPr>
              <a:t>% </a:t>
            </a:r>
            <a:endParaRPr lang="fr-FR" altLang="en-US" b="1" dirty="0" smtClean="0">
              <a:solidFill>
                <a:schemeClr val="bg1"/>
              </a:solidFill>
              <a:latin typeface="+mn-lt"/>
            </a:endParaRPr>
          </a:p>
          <a:p>
            <a:pPr algn="ctr" eaLnBrk="1" hangingPunct="1"/>
            <a:r>
              <a:rPr lang="fr-FR" altLang="en-US" sz="2000" dirty="0" smtClean="0">
                <a:solidFill>
                  <a:schemeClr val="bg1"/>
                </a:solidFill>
                <a:latin typeface="+mn-lt"/>
              </a:rPr>
              <a:t>de </a:t>
            </a:r>
            <a:r>
              <a:rPr lang="fr-FR" altLang="en-US" sz="2000" dirty="0">
                <a:solidFill>
                  <a:schemeClr val="bg1"/>
                </a:solidFill>
                <a:latin typeface="+mn-lt"/>
              </a:rPr>
              <a:t>la mortalité</a:t>
            </a:r>
          </a:p>
        </p:txBody>
      </p:sp>
    </p:spTree>
    <p:extLst>
      <p:ext uri="{BB962C8B-B14F-4D97-AF65-F5344CB8AC3E}">
        <p14:creationId xmlns:p14="http://schemas.microsoft.com/office/powerpoint/2010/main" val="40050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3948689" y="1367727"/>
            <a:ext cx="2486025" cy="528638"/>
          </a:xfrm>
          <a:prstGeom prst="rect">
            <a:avLst/>
          </a:prstGeom>
          <a:solidFill>
            <a:srgbClr val="99CC00"/>
          </a:solid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COLOSTRUM</a:t>
            </a:r>
          </a:p>
        </p:txBody>
      </p:sp>
      <p:sp>
        <p:nvSpPr>
          <p:cNvPr id="17411" name="Text Box 5"/>
          <p:cNvSpPr txBox="1">
            <a:spLocks noChangeArrowheads="1"/>
          </p:cNvSpPr>
          <p:nvPr/>
        </p:nvSpPr>
        <p:spPr bwMode="auto">
          <a:xfrm>
            <a:off x="862589" y="3123502"/>
            <a:ext cx="1069975" cy="406400"/>
          </a:xfrm>
          <a:prstGeom prst="rect">
            <a:avLst/>
          </a:prstGeom>
          <a:solidFill>
            <a:srgbClr val="009900"/>
          </a:solid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000">
                <a:solidFill>
                  <a:schemeClr val="bg1"/>
                </a:solidFill>
                <a:latin typeface="Arial" panose="020B0604020202020204" pitchFamily="34" charset="0"/>
                <a:cs typeface="Arial" panose="020B0604020202020204" pitchFamily="34" charset="0"/>
              </a:rPr>
              <a:t>Energie</a:t>
            </a:r>
          </a:p>
        </p:txBody>
      </p:sp>
      <p:sp>
        <p:nvSpPr>
          <p:cNvPr id="17412" name="Text Box 6"/>
          <p:cNvSpPr txBox="1">
            <a:spLocks noChangeArrowheads="1"/>
          </p:cNvSpPr>
          <p:nvPr/>
        </p:nvSpPr>
        <p:spPr bwMode="auto">
          <a:xfrm>
            <a:off x="2413577" y="3152077"/>
            <a:ext cx="2255837" cy="406400"/>
          </a:xfrm>
          <a:prstGeom prst="rect">
            <a:avLst/>
          </a:prstGeom>
          <a:solidFill>
            <a:schemeClr val="accent3"/>
          </a:solid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000">
                <a:latin typeface="Arial" panose="020B0604020202020204" pitchFamily="34" charset="0"/>
                <a:cs typeface="Arial" panose="020B0604020202020204" pitchFamily="34" charset="0"/>
              </a:rPr>
              <a:t>Immunoglobulines</a:t>
            </a:r>
          </a:p>
        </p:txBody>
      </p:sp>
      <p:sp>
        <p:nvSpPr>
          <p:cNvPr id="17413" name="Text Box 7"/>
          <p:cNvSpPr txBox="1">
            <a:spLocks noChangeArrowheads="1"/>
          </p:cNvSpPr>
          <p:nvPr/>
        </p:nvSpPr>
        <p:spPr bwMode="auto">
          <a:xfrm>
            <a:off x="5807652" y="4083940"/>
            <a:ext cx="1309687" cy="711200"/>
          </a:xfrm>
          <a:prstGeom prst="rect">
            <a:avLst/>
          </a:prstGeom>
          <a:solidFill>
            <a:schemeClr val="accent6"/>
          </a:solid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000">
                <a:solidFill>
                  <a:schemeClr val="bg1"/>
                </a:solidFill>
                <a:latin typeface="Arial" panose="020B0604020202020204" pitchFamily="34" charset="0"/>
                <a:cs typeface="Arial" panose="020B0604020202020204" pitchFamily="34" charset="0"/>
              </a:rPr>
              <a:t>Vitamines</a:t>
            </a:r>
          </a:p>
          <a:p>
            <a:pPr eaLnBrk="1" hangingPunct="1"/>
            <a:r>
              <a:rPr lang="fr-FR" altLang="en-US" sz="2000">
                <a:solidFill>
                  <a:schemeClr val="bg1"/>
                </a:solidFill>
                <a:latin typeface="Arial" panose="020B0604020202020204" pitchFamily="34" charset="0"/>
                <a:cs typeface="Arial" panose="020B0604020202020204" pitchFamily="34" charset="0"/>
              </a:rPr>
              <a:t>minéraux</a:t>
            </a:r>
          </a:p>
        </p:txBody>
      </p:sp>
      <p:sp>
        <p:nvSpPr>
          <p:cNvPr id="17414" name="Text Box 8"/>
          <p:cNvSpPr txBox="1">
            <a:spLocks noChangeArrowheads="1"/>
          </p:cNvSpPr>
          <p:nvPr/>
        </p:nvSpPr>
        <p:spPr bwMode="auto">
          <a:xfrm>
            <a:off x="2304038" y="4015677"/>
            <a:ext cx="2509838" cy="406400"/>
          </a:xfrm>
          <a:prstGeom prst="rect">
            <a:avLst/>
          </a:prstGeom>
          <a:solidFill>
            <a:schemeClr val="accent3"/>
          </a:solid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000">
                <a:latin typeface="Arial" panose="020B0604020202020204" pitchFamily="34" charset="0"/>
                <a:cs typeface="Arial" panose="020B0604020202020204" pitchFamily="34" charset="0"/>
              </a:rPr>
              <a:t>Cellules et cytokines</a:t>
            </a:r>
          </a:p>
        </p:txBody>
      </p:sp>
      <p:sp>
        <p:nvSpPr>
          <p:cNvPr id="17415" name="Text Box 9"/>
          <p:cNvSpPr txBox="1">
            <a:spLocks noChangeArrowheads="1"/>
          </p:cNvSpPr>
          <p:nvPr/>
        </p:nvSpPr>
        <p:spPr bwMode="auto">
          <a:xfrm>
            <a:off x="5228213" y="3152077"/>
            <a:ext cx="2535238" cy="711200"/>
          </a:xfrm>
          <a:prstGeom prst="rect">
            <a:avLst/>
          </a:prstGeom>
          <a:solidFill>
            <a:schemeClr val="accent6"/>
          </a:solid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sz="2000" dirty="0">
                <a:solidFill>
                  <a:schemeClr val="bg1"/>
                </a:solidFill>
                <a:latin typeface="Arial" panose="020B0604020202020204" pitchFamily="34" charset="0"/>
                <a:cs typeface="Arial" panose="020B0604020202020204" pitchFamily="34" charset="0"/>
              </a:rPr>
              <a:t>Facteurs croissance </a:t>
            </a:r>
          </a:p>
          <a:p>
            <a:pPr algn="ctr" eaLnBrk="1" hangingPunct="1"/>
            <a:r>
              <a:rPr lang="fr-FR" altLang="en-US" sz="2000" dirty="0">
                <a:solidFill>
                  <a:schemeClr val="bg1"/>
                </a:solidFill>
                <a:latin typeface="Arial" panose="020B0604020202020204" pitchFamily="34" charset="0"/>
                <a:cs typeface="Arial" panose="020B0604020202020204" pitchFamily="34" charset="0"/>
              </a:rPr>
              <a:t>hormones</a:t>
            </a:r>
          </a:p>
        </p:txBody>
      </p:sp>
      <p:sp>
        <p:nvSpPr>
          <p:cNvPr id="17416" name="Text Box 10"/>
          <p:cNvSpPr txBox="1">
            <a:spLocks noChangeArrowheads="1"/>
          </p:cNvSpPr>
          <p:nvPr/>
        </p:nvSpPr>
        <p:spPr bwMode="auto">
          <a:xfrm>
            <a:off x="2075439" y="4831652"/>
            <a:ext cx="3025775" cy="711200"/>
          </a:xfrm>
          <a:prstGeom prst="rect">
            <a:avLst/>
          </a:prstGeom>
          <a:solidFill>
            <a:schemeClr val="accent3"/>
          </a:solidFill>
          <a:ln w="9525">
            <a:noFill/>
            <a:miter lim="800000"/>
            <a:headEnd/>
            <a:tailEnd/>
          </a:ln>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sz="2000">
                <a:latin typeface="Arial" panose="020B0604020202020204" pitchFamily="34" charset="0"/>
                <a:cs typeface="Arial" panose="020B0604020202020204" pitchFamily="34" charset="0"/>
              </a:rPr>
              <a:t>Facteurs antibactériens </a:t>
            </a:r>
          </a:p>
          <a:p>
            <a:pPr algn="ctr" eaLnBrk="1" hangingPunct="1"/>
            <a:r>
              <a:rPr lang="fr-FR" altLang="en-US" sz="2000">
                <a:latin typeface="Arial" panose="020B0604020202020204" pitchFamily="34" charset="0"/>
                <a:cs typeface="Arial" panose="020B0604020202020204" pitchFamily="34" charset="0"/>
              </a:rPr>
              <a:t>non spécifiques</a:t>
            </a:r>
          </a:p>
        </p:txBody>
      </p:sp>
      <p:sp>
        <p:nvSpPr>
          <p:cNvPr id="17417" name="Text Box 11"/>
          <p:cNvSpPr txBox="1">
            <a:spLocks noChangeArrowheads="1"/>
          </p:cNvSpPr>
          <p:nvPr/>
        </p:nvSpPr>
        <p:spPr bwMode="auto">
          <a:xfrm>
            <a:off x="7980939" y="3123502"/>
            <a:ext cx="1266825" cy="711200"/>
          </a:xfrm>
          <a:prstGeom prst="rect">
            <a:avLst/>
          </a:prstGeom>
          <a:solidFill>
            <a:schemeClr val="accent5"/>
          </a:solidFill>
          <a:ln w="9525">
            <a:noFill/>
            <a:miter lim="800000"/>
            <a:headEnd/>
            <a:tailEnd/>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fr-FR" altLang="en-US" sz="2000" dirty="0">
                <a:solidFill>
                  <a:schemeClr val="bg1"/>
                </a:solidFill>
                <a:latin typeface="Arial" panose="020B0604020202020204" pitchFamily="34" charset="0"/>
                <a:cs typeface="Arial" panose="020B0604020202020204" pitchFamily="34" charset="0"/>
              </a:rPr>
              <a:t>Agents </a:t>
            </a:r>
          </a:p>
          <a:p>
            <a:pPr algn="ctr" eaLnBrk="1" hangingPunct="1"/>
            <a:r>
              <a:rPr lang="fr-FR" altLang="en-US" sz="2000" dirty="0">
                <a:solidFill>
                  <a:schemeClr val="bg1"/>
                </a:solidFill>
                <a:latin typeface="Arial" panose="020B0604020202020204" pitchFamily="34" charset="0"/>
                <a:cs typeface="Arial" panose="020B0604020202020204" pitchFamily="34" charset="0"/>
              </a:rPr>
              <a:t>infectieux</a:t>
            </a:r>
          </a:p>
        </p:txBody>
      </p:sp>
      <p:sp>
        <p:nvSpPr>
          <p:cNvPr id="17418" name="Line 12"/>
          <p:cNvSpPr>
            <a:spLocks noChangeShapeType="1"/>
          </p:cNvSpPr>
          <p:nvPr/>
        </p:nvSpPr>
        <p:spPr bwMode="auto">
          <a:xfrm flipH="1">
            <a:off x="1716663" y="2015427"/>
            <a:ext cx="2089150" cy="935038"/>
          </a:xfrm>
          <a:prstGeom prst="line">
            <a:avLst/>
          </a:prstGeom>
          <a:noFill/>
          <a:ln w="38100">
            <a:solidFill>
              <a:srgbClr val="99CC00"/>
            </a:solidFill>
            <a:round/>
            <a:headEnd/>
            <a:tailEnd type="triangle" w="med" len="med"/>
          </a:ln>
          <a:effectLst>
            <a:outerShdw blurRad="50800" dist="38100" dir="8100000" algn="tr"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fr-FR"/>
          </a:p>
        </p:txBody>
      </p:sp>
      <p:sp>
        <p:nvSpPr>
          <p:cNvPr id="17419" name="Line 13"/>
          <p:cNvSpPr>
            <a:spLocks noChangeShapeType="1"/>
          </p:cNvSpPr>
          <p:nvPr/>
        </p:nvSpPr>
        <p:spPr bwMode="auto">
          <a:xfrm>
            <a:off x="4237613" y="2015427"/>
            <a:ext cx="0" cy="935038"/>
          </a:xfrm>
          <a:prstGeom prst="line">
            <a:avLst/>
          </a:prstGeom>
          <a:noFill/>
          <a:ln w="38100">
            <a:solidFill>
              <a:srgbClr val="99CC00"/>
            </a:solidFill>
            <a:round/>
            <a:headEnd/>
            <a:tailEnd type="triangle" w="med" len="med"/>
          </a:ln>
          <a:effectLst>
            <a:outerShdw blurRad="50800" dist="38100" dir="8100000" algn="tr"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fr-FR"/>
          </a:p>
        </p:txBody>
      </p:sp>
      <p:sp>
        <p:nvSpPr>
          <p:cNvPr id="17420" name="Line 14"/>
          <p:cNvSpPr>
            <a:spLocks noChangeShapeType="1"/>
          </p:cNvSpPr>
          <p:nvPr/>
        </p:nvSpPr>
        <p:spPr bwMode="auto">
          <a:xfrm>
            <a:off x="6037838" y="2015427"/>
            <a:ext cx="0" cy="935038"/>
          </a:xfrm>
          <a:prstGeom prst="line">
            <a:avLst/>
          </a:prstGeom>
          <a:noFill/>
          <a:ln w="38100">
            <a:solidFill>
              <a:srgbClr val="99CC00"/>
            </a:solidFill>
            <a:round/>
            <a:headEnd/>
            <a:tailEnd type="triangle" w="med" len="med"/>
          </a:ln>
          <a:effectLst>
            <a:outerShdw blurRad="50800" dist="38100" dir="8100000" algn="tr"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fr-FR"/>
          </a:p>
        </p:txBody>
      </p:sp>
      <p:sp>
        <p:nvSpPr>
          <p:cNvPr id="17421" name="Line 15"/>
          <p:cNvSpPr>
            <a:spLocks noChangeShapeType="1"/>
          </p:cNvSpPr>
          <p:nvPr/>
        </p:nvSpPr>
        <p:spPr bwMode="auto">
          <a:xfrm>
            <a:off x="6541077" y="1870965"/>
            <a:ext cx="1584325" cy="1008062"/>
          </a:xfrm>
          <a:prstGeom prst="line">
            <a:avLst/>
          </a:prstGeom>
          <a:noFill/>
          <a:ln w="38100">
            <a:solidFill>
              <a:srgbClr val="99CC00"/>
            </a:solidFill>
            <a:round/>
            <a:headEnd/>
            <a:tailEnd type="triangle" w="med" len="med"/>
          </a:ln>
          <a:effectLst>
            <a:outerShdw blurRad="50800" dist="38100" dir="8100000" algn="tr"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fr-FR"/>
          </a:p>
        </p:txBody>
      </p:sp>
      <p:sp>
        <p:nvSpPr>
          <p:cNvPr id="2" name="Titre 1"/>
          <p:cNvSpPr>
            <a:spLocks noGrp="1"/>
          </p:cNvSpPr>
          <p:nvPr>
            <p:ph type="title"/>
          </p:nvPr>
        </p:nvSpPr>
        <p:spPr>
          <a:xfrm>
            <a:off x="379058" y="311979"/>
            <a:ext cx="8596668" cy="613534"/>
          </a:xfrm>
        </p:spPr>
        <p:txBody>
          <a:bodyPr>
            <a:normAutofit fontScale="90000"/>
          </a:bodyPr>
          <a:lstStyle/>
          <a:p>
            <a:r>
              <a:rPr lang="fr-FR" dirty="0" smtClean="0"/>
              <a:t>Le colostrum : de multiples fonctions</a:t>
            </a:r>
            <a:r>
              <a:rPr lang="fr-FR" dirty="0"/>
              <a:t/>
            </a:r>
            <a:br>
              <a:rPr lang="fr-FR" dirty="0"/>
            </a:br>
            <a:endParaRPr lang="fr-FR" dirty="0"/>
          </a:p>
        </p:txBody>
      </p:sp>
    </p:spTree>
    <p:extLst>
      <p:ext uri="{BB962C8B-B14F-4D97-AF65-F5344CB8AC3E}">
        <p14:creationId xmlns:p14="http://schemas.microsoft.com/office/powerpoint/2010/main" val="1554576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747673" y="2569029"/>
            <a:ext cx="8596668" cy="1320800"/>
          </a:xfrm>
        </p:spPr>
        <p:txBody>
          <a:bodyPr>
            <a:noAutofit/>
          </a:bodyPr>
          <a:lstStyle/>
          <a:p>
            <a:pPr eaLnBrk="1" hangingPunct="1"/>
            <a:r>
              <a:rPr lang="fr-FR" altLang="en-US" sz="4400" b="1" dirty="0" smtClean="0">
                <a:solidFill>
                  <a:srgbClr val="008000"/>
                </a:solidFill>
              </a:rPr>
              <a:t>Colostrum, </a:t>
            </a:r>
            <a:br>
              <a:rPr lang="fr-FR" altLang="en-US" sz="4400" b="1" dirty="0" smtClean="0">
                <a:solidFill>
                  <a:srgbClr val="008000"/>
                </a:solidFill>
              </a:rPr>
            </a:br>
            <a:r>
              <a:rPr lang="fr-FR" altLang="en-US" sz="4400" b="1" dirty="0" smtClean="0">
                <a:solidFill>
                  <a:srgbClr val="008000"/>
                </a:solidFill>
              </a:rPr>
              <a:t>source d’énergie</a:t>
            </a:r>
          </a:p>
        </p:txBody>
      </p:sp>
    </p:spTree>
    <p:extLst>
      <p:ext uri="{BB962C8B-B14F-4D97-AF65-F5344CB8AC3E}">
        <p14:creationId xmlns:p14="http://schemas.microsoft.com/office/powerpoint/2010/main" val="4051764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a:bodyPr>
          <a:lstStyle/>
          <a:p>
            <a:r>
              <a:rPr lang="fr-FR" altLang="en-US" dirty="0" smtClean="0"/>
              <a:t>Un risque d’hypothermie à la naissance plus important avec les petits agneaux</a:t>
            </a:r>
          </a:p>
        </p:txBody>
      </p:sp>
      <p:pic>
        <p:nvPicPr>
          <p:cNvPr id="2" name="Image 1"/>
          <p:cNvPicPr>
            <a:picLocks noChangeAspect="1"/>
          </p:cNvPicPr>
          <p:nvPr/>
        </p:nvPicPr>
        <p:blipFill>
          <a:blip r:embed="rId3"/>
          <a:stretch>
            <a:fillRect/>
          </a:stretch>
        </p:blipFill>
        <p:spPr>
          <a:xfrm>
            <a:off x="677334" y="2003345"/>
            <a:ext cx="8108383" cy="4499238"/>
          </a:xfrm>
          <a:prstGeom prst="rect">
            <a:avLst/>
          </a:prstGeom>
        </p:spPr>
      </p:pic>
    </p:spTree>
    <p:extLst>
      <p:ext uri="{BB962C8B-B14F-4D97-AF65-F5344CB8AC3E}">
        <p14:creationId xmlns:p14="http://schemas.microsoft.com/office/powerpoint/2010/main" val="3559491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fr-FR" altLang="en-US" dirty="0" smtClean="0"/>
              <a:t>Le colostrum est riche en matière grasse</a:t>
            </a:r>
          </a:p>
        </p:txBody>
      </p:sp>
      <p:sp>
        <p:nvSpPr>
          <p:cNvPr id="20483" name="Rectangle 3"/>
          <p:cNvSpPr>
            <a:spLocks noGrp="1" noChangeArrowheads="1"/>
          </p:cNvSpPr>
          <p:nvPr>
            <p:ph idx="1"/>
          </p:nvPr>
        </p:nvSpPr>
        <p:spPr>
          <a:xfrm>
            <a:off x="695942" y="1540208"/>
            <a:ext cx="8596668" cy="497815"/>
          </a:xfrm>
        </p:spPr>
        <p:txBody>
          <a:bodyPr>
            <a:normAutofit/>
          </a:bodyPr>
          <a:lstStyle/>
          <a:p>
            <a:pPr eaLnBrk="1" hangingPunct="1"/>
            <a:r>
              <a:rPr lang="fr-FR" altLang="en-US" sz="2400" dirty="0" smtClean="0"/>
              <a:t>Concentration en Matière Grasse (1</a:t>
            </a:r>
            <a:r>
              <a:rPr lang="fr-FR" altLang="en-US" sz="2400" baseline="30000" dirty="0" smtClean="0"/>
              <a:t>ère</a:t>
            </a:r>
            <a:r>
              <a:rPr lang="fr-FR" altLang="en-US" sz="2400" dirty="0" smtClean="0"/>
              <a:t> traite)</a:t>
            </a:r>
          </a:p>
        </p:txBody>
      </p:sp>
      <p:sp>
        <p:nvSpPr>
          <p:cNvPr id="20484" name="Text Box 6"/>
          <p:cNvSpPr txBox="1">
            <a:spLocks noChangeArrowheads="1"/>
          </p:cNvSpPr>
          <p:nvPr/>
        </p:nvSpPr>
        <p:spPr bwMode="auto">
          <a:xfrm>
            <a:off x="1616075" y="6357523"/>
            <a:ext cx="70679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fr-FR" altLang="en-US" sz="2000" b="1" dirty="0">
                <a:latin typeface="+mn-lt"/>
                <a:cs typeface="Arial" panose="020B0604020202020204" pitchFamily="34" charset="0"/>
              </a:rPr>
              <a:t>340 colostrums : Moyenne = 87.6 +/- 37.8 g/l, q1 = 59 g/l</a:t>
            </a:r>
          </a:p>
        </p:txBody>
      </p:sp>
      <p:pic>
        <p:nvPicPr>
          <p:cNvPr id="3" name="Image 2"/>
          <p:cNvPicPr>
            <a:picLocks noChangeAspect="1"/>
          </p:cNvPicPr>
          <p:nvPr/>
        </p:nvPicPr>
        <p:blipFill>
          <a:blip r:embed="rId3"/>
          <a:stretch>
            <a:fillRect/>
          </a:stretch>
        </p:blipFill>
        <p:spPr>
          <a:xfrm>
            <a:off x="801199" y="2155509"/>
            <a:ext cx="9725444" cy="4164943"/>
          </a:xfrm>
          <a:prstGeom prst="rect">
            <a:avLst/>
          </a:prstGeom>
        </p:spPr>
      </p:pic>
    </p:spTree>
    <p:extLst>
      <p:ext uri="{BB962C8B-B14F-4D97-AF65-F5344CB8AC3E}">
        <p14:creationId xmlns:p14="http://schemas.microsoft.com/office/powerpoint/2010/main" val="37774015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les nouveaux nés en hypothermie </a:t>
            </a:r>
            <a:endParaRPr lang="fr-FR" dirty="0"/>
          </a:p>
        </p:txBody>
      </p:sp>
      <p:sp>
        <p:nvSpPr>
          <p:cNvPr id="3" name="Espace réservé du contenu 2"/>
          <p:cNvSpPr>
            <a:spLocks noGrp="1"/>
          </p:cNvSpPr>
          <p:nvPr>
            <p:ph idx="1"/>
          </p:nvPr>
        </p:nvSpPr>
        <p:spPr>
          <a:xfrm>
            <a:off x="677334" y="1930400"/>
            <a:ext cx="7131161" cy="3880773"/>
          </a:xfrm>
        </p:spPr>
        <p:txBody>
          <a:bodyPr>
            <a:noAutofit/>
          </a:bodyPr>
          <a:lstStyle/>
          <a:p>
            <a:r>
              <a:rPr lang="fr-FR" sz="2800" dirty="0" smtClean="0"/>
              <a:t>Une injection de glucose </a:t>
            </a:r>
            <a:r>
              <a:rPr lang="fr-FR" sz="2800" dirty="0"/>
              <a:t/>
            </a:r>
            <a:br>
              <a:rPr lang="fr-FR" sz="2800" dirty="0"/>
            </a:br>
            <a:r>
              <a:rPr lang="fr-FR" sz="2800" dirty="0" smtClean="0"/>
              <a:t>si le nouveau né est refroidi</a:t>
            </a:r>
          </a:p>
          <a:p>
            <a:endParaRPr lang="fr-FR" sz="2800" dirty="0" smtClean="0"/>
          </a:p>
          <a:p>
            <a:endParaRPr lang="fr-FR" sz="2800" dirty="0" smtClean="0"/>
          </a:p>
          <a:p>
            <a:pPr marL="0" indent="0">
              <a:buNone/>
            </a:pPr>
            <a:endParaRPr lang="fr-FR" sz="2800" dirty="0" smtClean="0"/>
          </a:p>
          <a:p>
            <a:r>
              <a:rPr lang="fr-FR" sz="2800" dirty="0" smtClean="0"/>
              <a:t>Réchauffer l’agneaux</a:t>
            </a:r>
            <a:endParaRPr lang="fr-FR" sz="2800" dirty="0"/>
          </a:p>
        </p:txBody>
      </p:sp>
      <p:sp>
        <p:nvSpPr>
          <p:cNvPr id="7" name="ZoneTexte 6"/>
          <p:cNvSpPr txBox="1"/>
          <p:nvPr/>
        </p:nvSpPr>
        <p:spPr>
          <a:xfrm>
            <a:off x="1109065" y="3078699"/>
            <a:ext cx="3263244"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2400" i="1" dirty="0"/>
              <a:t>Glucose 5 % </a:t>
            </a:r>
            <a:r>
              <a:rPr lang="fr-FR" sz="2400" i="1" dirty="0" smtClean="0"/>
              <a:t>injection </a:t>
            </a:r>
            <a:r>
              <a:rPr lang="fr-FR" sz="2400" i="1" dirty="0"/>
              <a:t>intra péritonéale</a:t>
            </a:r>
          </a:p>
        </p:txBody>
      </p:sp>
      <p:pic>
        <p:nvPicPr>
          <p:cNvPr id="5122" name="Picture 2" descr="http://wikiagri.fr/uploads/soin_agneau.JP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rot="246090">
            <a:off x="6028040" y="1936832"/>
            <a:ext cx="3126567" cy="3945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317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701397" y="2462463"/>
            <a:ext cx="8596668" cy="1320800"/>
          </a:xfrm>
        </p:spPr>
        <p:txBody>
          <a:bodyPr>
            <a:noAutofit/>
          </a:bodyPr>
          <a:lstStyle/>
          <a:p>
            <a:r>
              <a:rPr lang="fr-FR" altLang="en-US" sz="4400" b="1" dirty="0">
                <a:solidFill>
                  <a:srgbClr val="008000"/>
                </a:solidFill>
              </a:rPr>
              <a:t>Colostrum, </a:t>
            </a:r>
            <a:br>
              <a:rPr lang="fr-FR" altLang="en-US" sz="4400" b="1" dirty="0">
                <a:solidFill>
                  <a:srgbClr val="008000"/>
                </a:solidFill>
              </a:rPr>
            </a:br>
            <a:r>
              <a:rPr lang="fr-FR" altLang="en-US" sz="4400" b="1" dirty="0">
                <a:solidFill>
                  <a:srgbClr val="008000"/>
                </a:solidFill>
              </a:rPr>
              <a:t>source d’Immunoglobulines</a:t>
            </a:r>
          </a:p>
        </p:txBody>
      </p:sp>
    </p:spTree>
    <p:extLst>
      <p:ext uri="{BB962C8B-B14F-4D97-AF65-F5344CB8AC3E}">
        <p14:creationId xmlns:p14="http://schemas.microsoft.com/office/powerpoint/2010/main" val="842578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1014</TotalTime>
  <Words>1820</Words>
  <Application>Microsoft Office PowerPoint</Application>
  <PresentationFormat>Grand écran</PresentationFormat>
  <Paragraphs>176</Paragraphs>
  <Slides>23</Slides>
  <Notes>18</Notes>
  <HiddenSlides>2</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ＭＳ Ｐゴシック</vt:lpstr>
      <vt:lpstr>Arial</vt:lpstr>
      <vt:lpstr>Calibri</vt:lpstr>
      <vt:lpstr>Comic Sans MS</vt:lpstr>
      <vt:lpstr>Trebuchet MS</vt:lpstr>
      <vt:lpstr>Wingdings 3</vt:lpstr>
      <vt:lpstr>Facette</vt:lpstr>
      <vt:lpstr>Diaporamas à la carte  Réalisée dans le cadre du réseau des spécialistes d’Inn’ovin,  cette série de diaporamas a pour objectif de mettre à disposition de tous  de récentes références techniques et économiques sur un sujet.    [Avis à l’utilisateur] Vous pouvez utiliser ces diaporamas à votre guise,  sous réserve de citer les sources qui accompagnent chaque tableau et graphique.  Merci également d’indiquer que ces diaporamas ont été réalisés dans le cadre d’Inn’Ovin  par le réseau des spécialistes, un groupe de techniciens, ingénieurs et vétérinaires tous spécialisés dans un domaine et issus des différentes familles de la filière ovine nationale.   Des commentaires accompagnent chaque diapo.  Pour en savoir plus, vous pouvez contacter les rédacteurs des diaporamas indiqués sur la diapo suivante.  </vt:lpstr>
      <vt:lpstr>Le colostrum,  l’assurance vie de l’agneau </vt:lpstr>
      <vt:lpstr>Deux rôles dans le survie de l’agneau</vt:lpstr>
      <vt:lpstr>Le colostrum : de multiples fonctions </vt:lpstr>
      <vt:lpstr>Colostrum,  source d’énergie</vt:lpstr>
      <vt:lpstr>Un risque d’hypothermie à la naissance plus important avec les petits agneaux</vt:lpstr>
      <vt:lpstr>Le colostrum est riche en matière grasse</vt:lpstr>
      <vt:lpstr>Pour les nouveaux nés en hypothermie </vt:lpstr>
      <vt:lpstr>Colostrum,  source d’Immunoglobulines</vt:lpstr>
      <vt:lpstr>Des colostrums de brebis de bonne qualité</vt:lpstr>
      <vt:lpstr>Pour les agneaux doubles, une masse d’immunoglobulines parfois insuffisante</vt:lpstr>
      <vt:lpstr>Un taux d’immunoglobulines qui baisse rapidement après la mise-bas</vt:lpstr>
      <vt:lpstr>Un lien direct entre la survie des agneaux et leur concentration sanguine en immunoglobulines</vt:lpstr>
      <vt:lpstr>Pas de lien entre les concentrations en IgG du colostrum de première traite celles du sang des agneaux</vt:lpstr>
      <vt:lpstr>Deux méthodes pour vérifier que l’agneau a tété le colostrum</vt:lpstr>
      <vt:lpstr>Et si l’agneau n’a pas bu le colostrum </vt:lpstr>
      <vt:lpstr>Sonder un agneau qui n’a pas bu</vt:lpstr>
      <vt:lpstr>Pour évaluer le transfert d’immunité passive chez l’agneau</vt:lpstr>
      <vt:lpstr>Quelle est la part de la génétique?</vt:lpstr>
      <vt:lpstr>En résumé</vt:lpstr>
      <vt:lpstr>Pour en savoir plus : des fiches techniques sur www.idele.fr et www.inn-ovin.fr </vt:lpstr>
      <vt:lpstr>Pour en savoir plus : des fiches techniques sur www.idele.fr et www.inn-ovin.fr </vt:lpstr>
      <vt:lpstr>Pour en savoir plus : des vidéos  sur www.idele.fr et www.inn-ovin.fr</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Faut-il engraisser  les brebis de réforme ?   Par Laurent Solas (chambre d’agriculture 71)  et Laurence Sagot (Institut de l’Elevage/CIIRPO)  [Avis à l’utilisateur] Réalisée dans le cadre du réseau des spécialistes d’Inn’ovin, ce diaporama a pour objectif de vous mettre à disposition de récentes références techniques et économiques sur ce sujet. Vous pouvez les utiliser à votre guise sous réserve de citer les sources qui accompagnent chaque tableau et graphique. Des commentaires les accompagnent sous les diapos.</dc:title>
  <dc:creator>Brulat Katia</dc:creator>
  <cp:lastModifiedBy>Sagot Laurence</cp:lastModifiedBy>
  <cp:revision>285</cp:revision>
  <dcterms:created xsi:type="dcterms:W3CDTF">2017-09-15T13:26:55Z</dcterms:created>
  <dcterms:modified xsi:type="dcterms:W3CDTF">2017-12-20T19:07:40Z</dcterms:modified>
</cp:coreProperties>
</file>