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73" r:id="rId2"/>
    <p:sldId id="257" r:id="rId3"/>
    <p:sldId id="312" r:id="rId4"/>
    <p:sldId id="291" r:id="rId5"/>
    <p:sldId id="292" r:id="rId6"/>
    <p:sldId id="313" r:id="rId7"/>
    <p:sldId id="318" r:id="rId8"/>
    <p:sldId id="316" r:id="rId9"/>
    <p:sldId id="297" r:id="rId10"/>
    <p:sldId id="317" r:id="rId11"/>
    <p:sldId id="295" r:id="rId12"/>
    <p:sldId id="296" r:id="rId13"/>
    <p:sldId id="315" r:id="rId14"/>
    <p:sldId id="314" r:id="rId15"/>
    <p:sldId id="293" r:id="rId16"/>
    <p:sldId id="298" r:id="rId17"/>
    <p:sldId id="311" r:id="rId18"/>
    <p:sldId id="289" r:id="rId19"/>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59C10"/>
    <a:srgbClr val="90C226"/>
    <a:srgbClr val="40404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48" autoAdjust="0"/>
  </p:normalViewPr>
  <p:slideViewPr>
    <p:cSldViewPr snapToGrid="0">
      <p:cViewPr varScale="1">
        <p:scale>
          <a:sx n="92" d="100"/>
          <a:sy n="92" d="100"/>
        </p:scale>
        <p:origin x="117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5" y="0"/>
            <a:ext cx="3076363" cy="513508"/>
          </a:xfrm>
          <a:prstGeom prst="rect">
            <a:avLst/>
          </a:prstGeom>
        </p:spPr>
        <p:txBody>
          <a:bodyPr vert="horz" lIns="99048" tIns="49524" rIns="99048" bIns="49524" rtlCol="0"/>
          <a:lstStyle>
            <a:lvl1pPr algn="r">
              <a:defRPr sz="1300"/>
            </a:lvl1pPr>
          </a:lstStyle>
          <a:p>
            <a:fld id="{C9D56CEC-8879-4065-BFA0-0D6330C661BE}" type="datetimeFigureOut">
              <a:rPr lang="fr-FR" smtClean="0"/>
              <a:t>17/06/2020</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9"/>
            <a:ext cx="5679440" cy="4029879"/>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9"/>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5" y="9721109"/>
            <a:ext cx="3076363" cy="513507"/>
          </a:xfrm>
          <a:prstGeom prst="rect">
            <a:avLst/>
          </a:prstGeom>
        </p:spPr>
        <p:txBody>
          <a:bodyPr vert="horz" lIns="99048" tIns="49524" rIns="99048" bIns="49524" rtlCol="0" anchor="b"/>
          <a:lstStyle>
            <a:lvl1pPr algn="r">
              <a:defRPr sz="13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Analyse de la noix de côtelette. </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5</a:t>
            </a:fld>
            <a:endParaRPr lang="fr-FR"/>
          </a:p>
        </p:txBody>
      </p:sp>
    </p:spTree>
    <p:extLst>
      <p:ext uri="{BB962C8B-B14F-4D97-AF65-F5344CB8AC3E}">
        <p14:creationId xmlns:p14="http://schemas.microsoft.com/office/powerpoint/2010/main" val="3629858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6/17/2020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inn-ovin.fr/" TargetMode="External"/><Relationship Id="rId7" Type="http://schemas.openxmlformats.org/officeDocument/2006/relationships/image" Target="../media/image26.png"/><Relationship Id="rId2" Type="http://schemas.openxmlformats.org/officeDocument/2006/relationships/hyperlink" Target="http://www.idele.fr/" TargetMode="Externa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smtClean="0"/>
              <a:t>Les pratiques agroécologiques testées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Rogner un rectangle avec un coin diagonal 6"/>
          <p:cNvSpPr/>
          <p:nvPr/>
        </p:nvSpPr>
        <p:spPr>
          <a:xfrm>
            <a:off x="9518778" y="2170939"/>
            <a:ext cx="2384598" cy="13593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Les pratiques agroécologiques sont déjà dans </a:t>
            </a:r>
            <a:br>
              <a:rPr lang="fr-FR" dirty="0" smtClean="0"/>
            </a:br>
            <a:r>
              <a:rPr lang="fr-FR" dirty="0" smtClean="0"/>
              <a:t>les élevages</a:t>
            </a:r>
            <a:endParaRPr lang="fr-FR" dirty="0"/>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3833" y="3741409"/>
            <a:ext cx="2438678" cy="1632503"/>
          </a:xfrm>
          <a:prstGeom prst="rect">
            <a:avLst/>
          </a:prstGeom>
        </p:spPr>
      </p:pic>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1830" y="3741410"/>
            <a:ext cx="2176671" cy="1632503"/>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98" y="1669399"/>
            <a:ext cx="2128732" cy="1425019"/>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1019" y="1663923"/>
            <a:ext cx="2136913" cy="1430495"/>
          </a:xfrm>
          <a:prstGeom prst="rect">
            <a:avLst/>
          </a:prstGeom>
        </p:spPr>
      </p:pic>
      <p:sp>
        <p:nvSpPr>
          <p:cNvPr id="12" name="ZoneTexte 11"/>
          <p:cNvSpPr txBox="1"/>
          <p:nvPr/>
        </p:nvSpPr>
        <p:spPr>
          <a:xfrm>
            <a:off x="229498" y="1208133"/>
            <a:ext cx="5708654" cy="369332"/>
          </a:xfrm>
          <a:prstGeom prst="rect">
            <a:avLst/>
          </a:prstGeom>
          <a:noFill/>
        </p:spPr>
        <p:txBody>
          <a:bodyPr wrap="square" rtlCol="0">
            <a:spAutoFit/>
          </a:bodyPr>
          <a:lstStyle/>
          <a:p>
            <a:r>
              <a:rPr lang="fr-FR" dirty="0" smtClean="0"/>
              <a:t>Du foin de luzerne associé à une lactation longue</a:t>
            </a:r>
            <a:endParaRPr lang="fr-FR" dirty="0"/>
          </a:p>
        </p:txBody>
      </p:sp>
      <p:sp>
        <p:nvSpPr>
          <p:cNvPr id="13" name="ZoneTexte 12"/>
          <p:cNvSpPr txBox="1"/>
          <p:nvPr/>
        </p:nvSpPr>
        <p:spPr>
          <a:xfrm>
            <a:off x="1264424" y="5506942"/>
            <a:ext cx="5708654" cy="369332"/>
          </a:xfrm>
          <a:prstGeom prst="rect">
            <a:avLst/>
          </a:prstGeom>
          <a:noFill/>
        </p:spPr>
        <p:txBody>
          <a:bodyPr wrap="square" rtlCol="0">
            <a:spAutoFit/>
          </a:bodyPr>
          <a:lstStyle/>
          <a:p>
            <a:r>
              <a:rPr lang="fr-FR" dirty="0" smtClean="0"/>
              <a:t>Des agneaux finis sur prairies</a:t>
            </a:r>
            <a:endParaRPr lang="fr-FR" dirty="0"/>
          </a:p>
        </p:txBody>
      </p:sp>
      <p:sp>
        <p:nvSpPr>
          <p:cNvPr id="14" name="ZoneTexte 13"/>
          <p:cNvSpPr txBox="1"/>
          <p:nvPr/>
        </p:nvSpPr>
        <p:spPr>
          <a:xfrm>
            <a:off x="6738795" y="5506942"/>
            <a:ext cx="5708654" cy="369332"/>
          </a:xfrm>
          <a:prstGeom prst="rect">
            <a:avLst/>
          </a:prstGeom>
          <a:noFill/>
        </p:spPr>
        <p:txBody>
          <a:bodyPr wrap="square" rtlCol="0">
            <a:spAutoFit/>
          </a:bodyPr>
          <a:lstStyle/>
          <a:p>
            <a:r>
              <a:rPr lang="fr-FR" dirty="0" smtClean="0"/>
              <a:t>Des agneaux finis sur dérobées</a:t>
            </a:r>
            <a:endParaRPr lang="fr-FR" dirty="0"/>
          </a:p>
        </p:txBody>
      </p:sp>
      <p:sp>
        <p:nvSpPr>
          <p:cNvPr id="15" name="Larme 14"/>
          <p:cNvSpPr/>
          <p:nvPr/>
        </p:nvSpPr>
        <p:spPr>
          <a:xfrm>
            <a:off x="378971" y="3741410"/>
            <a:ext cx="2221662" cy="1543338"/>
          </a:xfrm>
          <a:prstGeom prst="teardrop">
            <a:avLst>
              <a:gd name="adj" fmla="val 100184"/>
            </a:avLst>
          </a:prstGeom>
          <a:solidFill>
            <a:srgbClr val="F59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 les exploitations en zones herbagères</a:t>
            </a:r>
            <a:endParaRPr lang="fr-FR" dirty="0"/>
          </a:p>
        </p:txBody>
      </p:sp>
      <p:sp>
        <p:nvSpPr>
          <p:cNvPr id="16" name="Larme 15"/>
          <p:cNvSpPr/>
          <p:nvPr/>
        </p:nvSpPr>
        <p:spPr>
          <a:xfrm>
            <a:off x="4960974" y="3741410"/>
            <a:ext cx="2221662" cy="1543338"/>
          </a:xfrm>
          <a:prstGeom prst="teardrop">
            <a:avLst>
              <a:gd name="adj" fmla="val 98486"/>
            </a:avLst>
          </a:prstGeom>
          <a:solidFill>
            <a:srgbClr val="F59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 les exploitations en zones céréalières</a:t>
            </a:r>
            <a:endParaRPr lang="fr-FR" dirty="0"/>
          </a:p>
        </p:txBody>
      </p:sp>
      <p:sp>
        <p:nvSpPr>
          <p:cNvPr id="17" name="ZoneTexte 16"/>
          <p:cNvSpPr txBox="1"/>
          <p:nvPr/>
        </p:nvSpPr>
        <p:spPr>
          <a:xfrm>
            <a:off x="6071805" y="1161457"/>
            <a:ext cx="4703346" cy="369332"/>
          </a:xfrm>
          <a:prstGeom prst="rect">
            <a:avLst/>
          </a:prstGeom>
          <a:noFill/>
        </p:spPr>
        <p:txBody>
          <a:bodyPr wrap="square" rtlCol="0">
            <a:spAutoFit/>
          </a:bodyPr>
          <a:lstStyle/>
          <a:p>
            <a:r>
              <a:rPr lang="fr-FR" dirty="0" smtClean="0"/>
              <a:t>Des extraits végétaux dans l’aliment</a:t>
            </a:r>
            <a:endParaRPr lang="fr-FR" dirty="0"/>
          </a:p>
        </p:txBody>
      </p:sp>
      <p:pic>
        <p:nvPicPr>
          <p:cNvPr id="3" name="Imag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2748" y="1614413"/>
            <a:ext cx="2210872" cy="1480005"/>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126892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tiers des consommateurs parfois déçu par la viande dans l’assiette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3" name="Image 2"/>
          <p:cNvPicPr>
            <a:picLocks noChangeAspect="1"/>
          </p:cNvPicPr>
          <p:nvPr/>
        </p:nvPicPr>
        <p:blipFill>
          <a:blip r:embed="rId2"/>
          <a:stretch>
            <a:fillRect/>
          </a:stretch>
        </p:blipFill>
        <p:spPr>
          <a:xfrm>
            <a:off x="2259807" y="2190686"/>
            <a:ext cx="5684138" cy="380895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194664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L’agneau agroécologique plébiscité </a:t>
            </a:r>
            <a:br>
              <a:rPr lang="fr-FR" dirty="0" smtClean="0"/>
            </a:br>
            <a:r>
              <a:rPr lang="fr-FR" dirty="0" smtClean="0"/>
              <a:t>par les consommateurs</a:t>
            </a:r>
            <a:endParaRPr lang="fr-FR" dirty="0"/>
          </a:p>
        </p:txBody>
      </p:sp>
      <p:sp>
        <p:nvSpPr>
          <p:cNvPr id="3" name="Espace réservé du contenu 2"/>
          <p:cNvSpPr>
            <a:spLocks noGrp="1"/>
          </p:cNvSpPr>
          <p:nvPr>
            <p:ph idx="1"/>
          </p:nvPr>
        </p:nvSpPr>
        <p:spPr>
          <a:xfrm>
            <a:off x="677334" y="2190150"/>
            <a:ext cx="9659363" cy="3880773"/>
          </a:xfrm>
        </p:spPr>
        <p:txBody>
          <a:bodyPr>
            <a:normAutofit fontScale="92500" lnSpcReduction="10000"/>
          </a:bodyPr>
          <a:lstStyle/>
          <a:p>
            <a:r>
              <a:rPr lang="fr-FR" sz="2800" dirty="0" smtClean="0"/>
              <a:t>Un positionnement </a:t>
            </a:r>
            <a:r>
              <a:rPr lang="fr-FR" sz="2800" b="1" dirty="0" smtClean="0">
                <a:solidFill>
                  <a:srgbClr val="008000"/>
                </a:solidFill>
              </a:rPr>
              <a:t>équivalent à l’agneau sous signe officiel de qualité </a:t>
            </a:r>
            <a:r>
              <a:rPr lang="fr-FR" sz="2800" dirty="0" smtClean="0"/>
              <a:t>sur de nombreux aspects : gustatif, qualités nutritionnelles, sécurité sanitaire, production traditionnelle et contrôle du produit,</a:t>
            </a:r>
          </a:p>
          <a:p>
            <a:endParaRPr lang="fr-FR" sz="2800" dirty="0" smtClean="0"/>
          </a:p>
          <a:p>
            <a:r>
              <a:rPr lang="fr-FR" sz="2800" dirty="0" smtClean="0"/>
              <a:t>En 1</a:t>
            </a:r>
            <a:r>
              <a:rPr lang="fr-FR" sz="2800" baseline="30000" dirty="0" smtClean="0"/>
              <a:t>ère</a:t>
            </a:r>
            <a:r>
              <a:rPr lang="fr-FR" sz="2800" dirty="0" smtClean="0"/>
              <a:t> position pour le </a:t>
            </a:r>
            <a:r>
              <a:rPr lang="fr-FR" sz="2800" b="1" dirty="0" smtClean="0">
                <a:solidFill>
                  <a:srgbClr val="008000"/>
                </a:solidFill>
              </a:rPr>
              <a:t>respect de l’environnement </a:t>
            </a:r>
            <a:r>
              <a:rPr lang="fr-FR" sz="2800" dirty="0" smtClean="0"/>
              <a:t>et la moindre utilisation de médicament.</a:t>
            </a:r>
          </a:p>
          <a:p>
            <a:pPr marL="0" indent="0">
              <a:buNone/>
            </a:pPr>
            <a:endParaRPr lang="fr-FR" sz="2800" dirty="0" smtClean="0"/>
          </a:p>
          <a:p>
            <a:pPr marL="0" indent="0" algn="ctr">
              <a:buNone/>
            </a:pPr>
            <a:r>
              <a:rPr lang="fr-FR" sz="1700" i="1" dirty="0" smtClean="0"/>
              <a:t>Enquête réalisée auprès de 384 consommateurs</a:t>
            </a:r>
            <a:endParaRPr lang="fr-FR" sz="1300" i="1" dirty="0" smtClean="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322377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614" y="439582"/>
            <a:ext cx="8596668" cy="1320800"/>
          </a:xfrm>
        </p:spPr>
        <p:txBody>
          <a:bodyPr/>
          <a:lstStyle/>
          <a:p>
            <a:r>
              <a:rPr lang="fr-FR" dirty="0" smtClean="0"/>
              <a:t>L’agneau agroécologique plébiscité par les consommateurs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 name="Image 2"/>
          <p:cNvPicPr>
            <a:picLocks noChangeAspect="1"/>
          </p:cNvPicPr>
          <p:nvPr/>
        </p:nvPicPr>
        <p:blipFill>
          <a:blip r:embed="rId2"/>
          <a:stretch>
            <a:fillRect/>
          </a:stretch>
        </p:blipFill>
        <p:spPr>
          <a:xfrm>
            <a:off x="2922309" y="1512319"/>
            <a:ext cx="5740923" cy="5209357"/>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666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L’agneau agroécologique plébiscité </a:t>
            </a:r>
            <a:br>
              <a:rPr lang="fr-FR" dirty="0" smtClean="0"/>
            </a:br>
            <a:r>
              <a:rPr lang="fr-FR" dirty="0" smtClean="0"/>
              <a:t>par les consommateurs mais…</a:t>
            </a:r>
            <a:endParaRPr lang="fr-FR" dirty="0"/>
          </a:p>
        </p:txBody>
      </p:sp>
      <p:sp>
        <p:nvSpPr>
          <p:cNvPr id="3" name="Espace réservé du contenu 2"/>
          <p:cNvSpPr>
            <a:spLocks noGrp="1"/>
          </p:cNvSpPr>
          <p:nvPr>
            <p:ph idx="1"/>
          </p:nvPr>
        </p:nvSpPr>
        <p:spPr>
          <a:xfrm>
            <a:off x="791502" y="2201888"/>
            <a:ext cx="9659363" cy="4245898"/>
          </a:xfrm>
        </p:spPr>
        <p:txBody>
          <a:bodyPr>
            <a:noAutofit/>
          </a:bodyPr>
          <a:lstStyle/>
          <a:p>
            <a:r>
              <a:rPr lang="fr-FR" sz="2400" b="1" dirty="0" smtClean="0">
                <a:solidFill>
                  <a:srgbClr val="008000"/>
                </a:solidFill>
              </a:rPr>
              <a:t>14 % </a:t>
            </a:r>
            <a:r>
              <a:rPr lang="fr-FR" sz="2400" dirty="0" smtClean="0">
                <a:solidFill>
                  <a:srgbClr val="008000"/>
                </a:solidFill>
              </a:rPr>
              <a:t>des consommateurs affirment qu’un produit agroécologique ne pourrait pas entrer dans leurs critères de choix</a:t>
            </a:r>
          </a:p>
          <a:p>
            <a:pPr marL="0" indent="0">
              <a:buNone/>
            </a:pPr>
            <a:endParaRPr lang="fr-FR" sz="2400" dirty="0" smtClean="0"/>
          </a:p>
          <a:p>
            <a:pPr marL="0" indent="0">
              <a:buNone/>
            </a:pPr>
            <a:r>
              <a:rPr lang="fr-FR" sz="2400" b="1" dirty="0" smtClean="0">
                <a:solidFill>
                  <a:schemeClr val="accent5"/>
                </a:solidFill>
              </a:rPr>
              <a:t>Principales raisons évoquées : </a:t>
            </a:r>
          </a:p>
          <a:p>
            <a:pPr marL="179388" indent="-179388">
              <a:buFontTx/>
              <a:buChar char="-"/>
            </a:pPr>
            <a:r>
              <a:rPr lang="fr-FR" sz="2400" dirty="0" smtClean="0"/>
              <a:t>La crainte d’un prix trop élevé</a:t>
            </a:r>
          </a:p>
          <a:p>
            <a:pPr marL="179388" indent="-179388">
              <a:buFontTx/>
              <a:buChar char="-"/>
            </a:pPr>
            <a:r>
              <a:rPr lang="fr-FR" sz="2400" dirty="0" smtClean="0"/>
              <a:t>Le souhait de ne pas changer </a:t>
            </a:r>
            <a:r>
              <a:rPr lang="fr-FR" sz="2400" dirty="0"/>
              <a:t>l</a:t>
            </a:r>
            <a:r>
              <a:rPr lang="fr-FR" sz="2400" dirty="0" smtClean="0"/>
              <a:t>es habitudes</a:t>
            </a:r>
          </a:p>
          <a:p>
            <a:endParaRPr lang="fr-FR" sz="2400" dirty="0" smtClean="0"/>
          </a:p>
          <a:p>
            <a:pPr marL="0" indent="0">
              <a:buNone/>
            </a:pPr>
            <a:endParaRPr lang="fr-FR" sz="2400" dirty="0" smtClean="0"/>
          </a:p>
          <a:p>
            <a:pPr marL="0" indent="0" algn="ctr">
              <a:buNone/>
            </a:pPr>
            <a:r>
              <a:rPr lang="fr-FR" sz="1400" i="1" dirty="0" smtClean="0"/>
              <a:t>Enquête réalisée auprès de 198 consommateurs</a:t>
            </a:r>
            <a:endParaRPr lang="fr-FR" sz="1200" i="1" dirty="0" smtClean="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88727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45650"/>
            <a:ext cx="9090192" cy="1320800"/>
          </a:xfrm>
        </p:spPr>
        <p:txBody>
          <a:bodyPr>
            <a:normAutofit fontScale="90000"/>
          </a:bodyPr>
          <a:lstStyle/>
          <a:p>
            <a:r>
              <a:rPr lang="fr-FR" dirty="0" smtClean="0"/>
              <a:t>Des amateurs de viande d’agneau prêts </a:t>
            </a:r>
            <a:br>
              <a:rPr lang="fr-FR" dirty="0" smtClean="0"/>
            </a:br>
            <a:r>
              <a:rPr lang="fr-FR" b="1" dirty="0" smtClean="0">
                <a:solidFill>
                  <a:srgbClr val="008000"/>
                </a:solidFill>
              </a:rPr>
              <a:t>à payer plus cher </a:t>
            </a:r>
            <a:r>
              <a:rPr lang="fr-FR" dirty="0" smtClean="0"/>
              <a:t>que du standard une viande affichée agroécologique*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t="4152"/>
          <a:stretch/>
        </p:blipFill>
        <p:spPr>
          <a:xfrm>
            <a:off x="677334" y="2193531"/>
            <a:ext cx="9064474" cy="4320243"/>
          </a:xfrm>
          <a:prstGeom prst="rect">
            <a:avLst/>
          </a:prstGeom>
        </p:spPr>
      </p:pic>
    </p:spTree>
    <p:extLst>
      <p:ext uri="{BB962C8B-B14F-4D97-AF65-F5344CB8AC3E}">
        <p14:creationId xmlns:p14="http://schemas.microsoft.com/office/powerpoint/2010/main" val="69974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ECOLAGNO en quelques chiffres </a:t>
            </a:r>
            <a:endParaRPr lang="fr-FR" dirty="0"/>
          </a:p>
        </p:txBody>
      </p:sp>
      <p:sp>
        <p:nvSpPr>
          <p:cNvPr id="3" name="Espace réservé du contenu 2"/>
          <p:cNvSpPr>
            <a:spLocks noGrp="1"/>
          </p:cNvSpPr>
          <p:nvPr>
            <p:ph idx="1"/>
          </p:nvPr>
        </p:nvSpPr>
        <p:spPr>
          <a:xfrm>
            <a:off x="677334" y="1926727"/>
            <a:ext cx="6685000" cy="3880773"/>
          </a:xfrm>
        </p:spPr>
        <p:txBody>
          <a:bodyPr>
            <a:normAutofit lnSpcReduction="10000"/>
          </a:bodyPr>
          <a:lstStyle/>
          <a:p>
            <a:r>
              <a:rPr lang="fr-FR" sz="2400" b="1" dirty="0" smtClean="0">
                <a:solidFill>
                  <a:srgbClr val="008000"/>
                </a:solidFill>
              </a:rPr>
              <a:t>6 tests sensoriel</a:t>
            </a:r>
            <a:r>
              <a:rPr lang="fr-FR" sz="2400" dirty="0" smtClean="0"/>
              <a:t>s auprès des consommateurs,</a:t>
            </a:r>
          </a:p>
          <a:p>
            <a:r>
              <a:rPr lang="fr-FR" sz="2400" b="1" dirty="0" smtClean="0">
                <a:solidFill>
                  <a:srgbClr val="008000"/>
                </a:solidFill>
              </a:rPr>
              <a:t>582 consommateurs </a:t>
            </a:r>
            <a:r>
              <a:rPr lang="fr-FR" sz="2400" dirty="0" smtClean="0"/>
              <a:t>interrogés à Nantes, Aix en </a:t>
            </a:r>
            <a:r>
              <a:rPr lang="fr-FR" sz="2400" dirty="0"/>
              <a:t>P</a:t>
            </a:r>
            <a:r>
              <a:rPr lang="fr-FR" sz="2400" dirty="0" smtClean="0"/>
              <a:t>rovence, Paris et région parisienne,</a:t>
            </a:r>
          </a:p>
          <a:p>
            <a:r>
              <a:rPr lang="fr-FR" sz="2400" b="1" dirty="0" smtClean="0">
                <a:solidFill>
                  <a:srgbClr val="008000"/>
                </a:solidFill>
              </a:rPr>
              <a:t>4 tests en condition d’achat</a:t>
            </a:r>
            <a:r>
              <a:rPr lang="fr-FR" sz="2400" dirty="0" smtClean="0"/>
              <a:t>,</a:t>
            </a:r>
          </a:p>
          <a:p>
            <a:r>
              <a:rPr lang="fr-FR" sz="2400" b="1" dirty="0" smtClean="0">
                <a:solidFill>
                  <a:srgbClr val="008000"/>
                </a:solidFill>
              </a:rPr>
              <a:t>279 agneaux </a:t>
            </a:r>
            <a:r>
              <a:rPr lang="fr-FR" sz="2400" dirty="0" smtClean="0"/>
              <a:t>évalués par les consommateurs,</a:t>
            </a:r>
          </a:p>
          <a:p>
            <a:r>
              <a:rPr lang="fr-FR" sz="2400" b="1" dirty="0" smtClean="0">
                <a:solidFill>
                  <a:srgbClr val="008000"/>
                </a:solidFill>
              </a:rPr>
              <a:t>30 distributeurs enquêtés </a:t>
            </a:r>
            <a:r>
              <a:rPr lang="fr-FR" sz="2400" dirty="0" smtClean="0"/>
              <a:t>: bouchers de grandes et moyennes surfaces ou artisans.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491" y="2136400"/>
            <a:ext cx="4516408" cy="3048342"/>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358450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5041" y="371061"/>
            <a:ext cx="8596668" cy="1320800"/>
          </a:xfrm>
        </p:spPr>
        <p:txBody>
          <a:bodyPr/>
          <a:lstStyle/>
          <a:p>
            <a:r>
              <a:rPr lang="fr-FR" dirty="0" smtClean="0"/>
              <a:t>En résumé</a:t>
            </a:r>
            <a:endParaRPr lang="fr-FR" dirty="0"/>
          </a:p>
        </p:txBody>
      </p:sp>
      <p:sp>
        <p:nvSpPr>
          <p:cNvPr id="3" name="Espace réservé du contenu 2"/>
          <p:cNvSpPr>
            <a:spLocks noGrp="1"/>
          </p:cNvSpPr>
          <p:nvPr>
            <p:ph idx="1"/>
          </p:nvPr>
        </p:nvSpPr>
        <p:spPr>
          <a:xfrm>
            <a:off x="715040" y="1436081"/>
            <a:ext cx="9052485" cy="4551302"/>
          </a:xfrm>
        </p:spPr>
        <p:txBody>
          <a:bodyPr>
            <a:normAutofit/>
          </a:bodyPr>
          <a:lstStyle/>
          <a:p>
            <a:pPr marL="0" indent="0">
              <a:buNone/>
            </a:pPr>
            <a:r>
              <a:rPr lang="fr-FR" sz="2800" dirty="0" smtClean="0"/>
              <a:t>L’agneau agroécologique vu par les consommateurs :  </a:t>
            </a:r>
            <a:endParaRPr lang="fr-FR" sz="2800" dirty="0"/>
          </a:p>
          <a:p>
            <a:pPr lvl="0"/>
            <a:r>
              <a:rPr lang="fr-FR" sz="2800" dirty="0" smtClean="0"/>
              <a:t>Est porteur de </a:t>
            </a:r>
            <a:r>
              <a:rPr lang="fr-FR" sz="2800" b="1" dirty="0" smtClean="0">
                <a:solidFill>
                  <a:srgbClr val="008000"/>
                </a:solidFill>
              </a:rPr>
              <a:t>plus-value</a:t>
            </a:r>
            <a:r>
              <a:rPr lang="fr-FR" sz="2800" dirty="0" smtClean="0"/>
              <a:t>,</a:t>
            </a:r>
          </a:p>
          <a:p>
            <a:pPr lvl="0"/>
            <a:r>
              <a:rPr lang="fr-FR" sz="2800" dirty="0" smtClean="0"/>
              <a:t>Est assimilé aux agneaux vendus sous </a:t>
            </a:r>
            <a:r>
              <a:rPr lang="fr-FR" sz="2800" b="1" dirty="0" smtClean="0">
                <a:solidFill>
                  <a:srgbClr val="008000"/>
                </a:solidFill>
              </a:rPr>
              <a:t>signe officiel de qualité</a:t>
            </a:r>
            <a:r>
              <a:rPr lang="fr-FR" sz="2800" dirty="0" smtClean="0"/>
              <a:t>,</a:t>
            </a:r>
          </a:p>
          <a:p>
            <a:pPr lvl="0"/>
            <a:r>
              <a:rPr lang="fr-FR" sz="2800" dirty="0" smtClean="0"/>
              <a:t>Exprime des valeurs </a:t>
            </a:r>
            <a:r>
              <a:rPr lang="fr-FR" sz="2800" b="1" dirty="0" smtClean="0">
                <a:solidFill>
                  <a:srgbClr val="008000"/>
                </a:solidFill>
              </a:rPr>
              <a:t>éthiques</a:t>
            </a:r>
            <a:r>
              <a:rPr lang="fr-FR" sz="2800" dirty="0" smtClean="0">
                <a:solidFill>
                  <a:srgbClr val="008000"/>
                </a:solidFill>
              </a:rPr>
              <a:t> </a:t>
            </a:r>
            <a:r>
              <a:rPr lang="fr-FR" sz="2800" dirty="0" smtClean="0"/>
              <a:t>et </a:t>
            </a:r>
            <a:r>
              <a:rPr lang="fr-FR" sz="2800" b="1" dirty="0" smtClean="0">
                <a:solidFill>
                  <a:srgbClr val="008000"/>
                </a:solidFill>
              </a:rPr>
              <a:t>morales</a:t>
            </a:r>
            <a:r>
              <a:rPr lang="fr-FR" sz="2800" dirty="0" smtClean="0"/>
              <a:t>,</a:t>
            </a:r>
          </a:p>
          <a:p>
            <a:pPr lvl="0"/>
            <a:r>
              <a:rPr lang="fr-FR" sz="2800" dirty="0" smtClean="0"/>
              <a:t>Serait potentiellement payé </a:t>
            </a:r>
            <a:r>
              <a:rPr lang="fr-FR" sz="2800" b="1" dirty="0" smtClean="0">
                <a:solidFill>
                  <a:srgbClr val="008000"/>
                </a:solidFill>
              </a:rPr>
              <a:t>14 % </a:t>
            </a:r>
            <a:r>
              <a:rPr lang="fr-FR" sz="2800" b="1" dirty="0">
                <a:solidFill>
                  <a:srgbClr val="008000"/>
                </a:solidFill>
              </a:rPr>
              <a:t>plus cher </a:t>
            </a:r>
            <a:r>
              <a:rPr lang="fr-FR" sz="2800" dirty="0" smtClean="0"/>
              <a:t>que </a:t>
            </a:r>
            <a:br>
              <a:rPr lang="fr-FR" sz="2800" dirty="0" smtClean="0"/>
            </a:br>
            <a:r>
              <a:rPr lang="fr-FR" sz="2800" dirty="0" smtClean="0"/>
              <a:t>de l’agneau standard français, en veillant à fournir une viande agréable à la dégustation. </a:t>
            </a:r>
            <a:endParaRPr lang="fr-FR" sz="2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43744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18</a:t>
            </a:fld>
            <a:endParaRPr lang="fr-FR" altLang="fr-FR" smtClean="0">
              <a:solidFill>
                <a:schemeClr val="bg1"/>
              </a:solidFill>
            </a:endParaRPr>
          </a:p>
        </p:txBody>
      </p:sp>
      <p:sp>
        <p:nvSpPr>
          <p:cNvPr id="10" name="Text Box 3"/>
          <p:cNvSpPr txBox="1">
            <a:spLocks noChangeArrowheads="1"/>
          </p:cNvSpPr>
          <p:nvPr/>
        </p:nvSpPr>
        <p:spPr bwMode="auto">
          <a:xfrm>
            <a:off x="6625339" y="3330824"/>
            <a:ext cx="4202838" cy="3262432"/>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a:t>
            </a:r>
            <a:r>
              <a:rPr lang="fr-FR" sz="3200" b="1" dirty="0" smtClean="0">
                <a:solidFill>
                  <a:srgbClr val="008000"/>
                </a:solidFill>
              </a:rPr>
              <a:t>plus : </a:t>
            </a:r>
            <a:r>
              <a:rPr lang="fr-FR" sz="2000" b="1" dirty="0" smtClean="0">
                <a:solidFill>
                  <a:srgbClr val="008000"/>
                </a:solidFill>
              </a:rPr>
              <a:t>fiche technique, podcast, vidéo</a:t>
            </a:r>
          </a:p>
          <a:p>
            <a:pPr eaLnBrk="1" hangingPunct="1">
              <a:buFont typeface="Wingdings" pitchFamily="2" charset="2"/>
              <a:buNone/>
              <a:defRPr/>
            </a:pPr>
            <a:r>
              <a:rPr lang="fr-FR" sz="3200" b="1" dirty="0" smtClean="0">
                <a:solidFill>
                  <a:srgbClr val="90C226"/>
                </a:solidFill>
              </a:rPr>
              <a:t>ecolagno.idele.fr</a:t>
            </a:r>
          </a:p>
          <a:p>
            <a:pPr eaLnBrk="1" hangingPunct="1">
              <a:buFont typeface="Wingdings" pitchFamily="2" charset="2"/>
              <a:buNone/>
              <a:defRPr/>
            </a:pPr>
            <a:r>
              <a:rPr lang="fr-FR" sz="3200" b="1" dirty="0" smtClean="0">
                <a:solidFill>
                  <a:srgbClr val="90C226"/>
                </a:solidFill>
              </a:rPr>
              <a:t>Ciirpo.idele.fr</a:t>
            </a:r>
            <a:endParaRPr lang="fr-FR" sz="3200" b="1" dirty="0">
              <a:solidFill>
                <a:srgbClr val="90C226"/>
              </a:solidFill>
            </a:endParaRP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smtClean="0">
                <a:solidFill>
                  <a:schemeClr val="tx2">
                    <a:lumMod val="75000"/>
                  </a:schemeClr>
                </a:solidFill>
                <a:hlinkClick r:id="rId2"/>
              </a:rPr>
              <a:t>www.idele.fr</a:t>
            </a:r>
            <a:r>
              <a:rPr lang="fr-FR" sz="2400" b="1" dirty="0" smtClean="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smtClean="0">
                <a:solidFill>
                  <a:schemeClr val="tx2">
                    <a:lumMod val="75000"/>
                  </a:schemeClr>
                </a:solidFill>
                <a:hlinkClick r:id="rId3"/>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877" y="1131924"/>
            <a:ext cx="5872571" cy="4397800"/>
          </a:xfrm>
          <a:prstGeom prst="rect">
            <a:avLst/>
          </a:prstGeom>
        </p:spPr>
      </p:pic>
      <p:sp>
        <p:nvSpPr>
          <p:cNvPr id="11" name="ZoneTexte 10"/>
          <p:cNvSpPr txBox="1"/>
          <p:nvPr/>
        </p:nvSpPr>
        <p:spPr>
          <a:xfrm>
            <a:off x="5071534" y="5275808"/>
            <a:ext cx="665567" cy="253916"/>
          </a:xfrm>
          <a:prstGeom prst="rect">
            <a:avLst/>
          </a:prstGeom>
          <a:noFill/>
        </p:spPr>
        <p:txBody>
          <a:bodyPr wrap="none" rtlCol="0">
            <a:spAutoFit/>
          </a:bodyPr>
          <a:lstStyle/>
          <a:p>
            <a:r>
              <a:rPr lang="fr-FR" sz="1050" dirty="0" smtClean="0"/>
              <a:t>CP : CIV</a:t>
            </a:r>
            <a:endParaRPr lang="fr-FR" sz="1050" dirty="0"/>
          </a:p>
        </p:txBody>
      </p:sp>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2482" y="439702"/>
            <a:ext cx="1908181" cy="2704353"/>
          </a:xfrm>
          <a:prstGeom prst="rect">
            <a:avLst/>
          </a:prstGeom>
          <a:effectLst>
            <a:outerShdw blurRad="50800" dist="38100" dir="10800000" algn="r" rotWithShape="0">
              <a:prstClr val="black">
                <a:alpha val="40000"/>
              </a:prstClr>
            </a:outerShdw>
          </a:effectLst>
        </p:spPr>
      </p:pic>
      <p:pic>
        <p:nvPicPr>
          <p:cNvPr id="14" name="Imag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
        <p:nvSpPr>
          <p:cNvPr id="9" name="Isosceles Triangle 28"/>
          <p:cNvSpPr/>
          <p:nvPr/>
        </p:nvSpPr>
        <p:spPr>
          <a:xfrm rot="10800000">
            <a:off x="4813858" y="-21467"/>
            <a:ext cx="1322543" cy="6862012"/>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 name="Imag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233" y="5682548"/>
            <a:ext cx="3813220" cy="1049757"/>
          </a:xfrm>
          <a:prstGeom prst="rect">
            <a:avLst/>
          </a:prstGeom>
        </p:spPr>
      </p:pic>
      <p:pic>
        <p:nvPicPr>
          <p:cNvPr id="3" name="Imag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84099" y="2076562"/>
            <a:ext cx="1464630" cy="1067493"/>
          </a:xfrm>
          <a:prstGeom prst="rect">
            <a:avLst/>
          </a:prstGeom>
        </p:spPr>
      </p:pic>
    </p:spTree>
    <p:extLst>
      <p:ext uri="{BB962C8B-B14F-4D97-AF65-F5344CB8AC3E}">
        <p14:creationId xmlns:p14="http://schemas.microsoft.com/office/powerpoint/2010/main" val="239408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91753"/>
            <a:ext cx="12192000" cy="96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38973" y="1366887"/>
            <a:ext cx="9609503" cy="2220471"/>
          </a:xfrm>
        </p:spPr>
        <p:txBody>
          <a:bodyPr/>
          <a:lstStyle/>
          <a:p>
            <a:pPr algn="ctr">
              <a:spcBef>
                <a:spcPts val="1200"/>
              </a:spcBef>
            </a:pPr>
            <a:r>
              <a:rPr lang="fr-FR" sz="4800" b="1" dirty="0" smtClean="0">
                <a:solidFill>
                  <a:srgbClr val="008000"/>
                </a:solidFill>
              </a:rPr>
              <a:t>L’</a:t>
            </a:r>
            <a:r>
              <a:rPr lang="fr-FR" sz="4800" b="1" dirty="0" err="1" smtClean="0">
                <a:solidFill>
                  <a:srgbClr val="008000"/>
                </a:solidFill>
              </a:rPr>
              <a:t>agroécologie</a:t>
            </a:r>
            <a:r>
              <a:rPr lang="fr-FR" sz="4800" b="1" dirty="0" smtClean="0">
                <a:solidFill>
                  <a:srgbClr val="008000"/>
                </a:solidFill>
              </a:rPr>
              <a:t> : </a:t>
            </a:r>
            <a:br>
              <a:rPr lang="fr-FR" sz="4800" b="1" dirty="0" smtClean="0">
                <a:solidFill>
                  <a:srgbClr val="008000"/>
                </a:solidFill>
              </a:rPr>
            </a:br>
            <a:r>
              <a:rPr lang="fr-FR" sz="4800" b="1" dirty="0" smtClean="0">
                <a:solidFill>
                  <a:srgbClr val="008000"/>
                </a:solidFill>
              </a:rPr>
              <a:t>source de valeur ajoutée</a:t>
            </a:r>
            <a:r>
              <a:rPr lang="fr-FR" sz="4000" b="1" dirty="0"/>
              <a:t> </a:t>
            </a:r>
            <a:r>
              <a:rPr lang="fr-FR" sz="4000" b="1" dirty="0" smtClean="0"/>
              <a:t/>
            </a:r>
            <a:br>
              <a:rPr lang="fr-FR" sz="4000" b="1" dirty="0" smtClean="0"/>
            </a:br>
            <a:r>
              <a:rPr lang="fr-FR" sz="4000" b="1" dirty="0" smtClean="0"/>
              <a:t>pour la viande d’agneau</a:t>
            </a:r>
            <a:endParaRPr lang="fr-FR" sz="24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586778" y="4168331"/>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401227" y="3998019"/>
            <a:ext cx="7766936" cy="1096899"/>
          </a:xfrm>
        </p:spPr>
        <p:txBody>
          <a:bodyPr>
            <a:noAutofit/>
          </a:bodyPr>
          <a:lstStyle/>
          <a:p>
            <a:pPr algn="l"/>
            <a:r>
              <a:rPr lang="fr-FR" sz="1600" dirty="0" smtClean="0"/>
              <a:t>Isabelle Legrand – Institut de l’Elevage – isabelle.legrand@idele.fr</a:t>
            </a:r>
          </a:p>
          <a:p>
            <a:pPr algn="l"/>
            <a:r>
              <a:rPr lang="fr-FR" sz="1600" dirty="0"/>
              <a:t>Jérôme Normand – Institut de </a:t>
            </a:r>
            <a:r>
              <a:rPr lang="fr-FR" sz="1600" dirty="0" smtClean="0"/>
              <a:t>l’Elevage – jerome.normand@idele.fr</a:t>
            </a:r>
          </a:p>
          <a:p>
            <a:pPr algn="l"/>
            <a:r>
              <a:rPr lang="fr-FR" sz="1600" dirty="0" smtClean="0"/>
              <a:t>Laurence Sagot – Institut de l’Elevage/CIIRPO – laurence.sagot@idele.fr</a:t>
            </a:r>
          </a:p>
          <a:p>
            <a:pPr algn="l"/>
            <a:endParaRPr lang="fr-FR" sz="1600" dirty="0"/>
          </a:p>
        </p:txBody>
      </p:sp>
      <p:pic>
        <p:nvPicPr>
          <p:cNvPr id="9" name="Image 8"/>
          <p:cNvPicPr>
            <a:picLocks noChangeAspect="1"/>
          </p:cNvPicPr>
          <p:nvPr/>
        </p:nvPicPr>
        <p:blipFill>
          <a:blip r:embed="rId4"/>
          <a:stretch>
            <a:fillRect/>
          </a:stretch>
        </p:blipFill>
        <p:spPr>
          <a:xfrm>
            <a:off x="139313" y="5958639"/>
            <a:ext cx="8938700" cy="798392"/>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826" y="6140456"/>
            <a:ext cx="822059" cy="532059"/>
          </a:xfrm>
          <a:prstGeom prst="rect">
            <a:avLst/>
          </a:prstGeom>
        </p:spPr>
      </p:pic>
      <p:pic>
        <p:nvPicPr>
          <p:cNvPr id="12" name="Imag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15204" y="6140456"/>
            <a:ext cx="659366" cy="484085"/>
          </a:xfrm>
          <a:prstGeom prst="rect">
            <a:avLst/>
          </a:prstGeom>
        </p:spPr>
      </p:pic>
      <p:pic>
        <p:nvPicPr>
          <p:cNvPr id="14" name="Imag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8616" y="6233824"/>
            <a:ext cx="718737" cy="334732"/>
          </a:xfrm>
          <a:prstGeom prst="rect">
            <a:avLst/>
          </a:prstGeom>
        </p:spPr>
      </p:pic>
      <p:pic>
        <p:nvPicPr>
          <p:cNvPr id="15" name="Imag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6518" y="6199127"/>
            <a:ext cx="556089" cy="369430"/>
          </a:xfrm>
          <a:prstGeom prst="rect">
            <a:avLst/>
          </a:prstGeom>
        </p:spPr>
      </p:pic>
      <p:pic>
        <p:nvPicPr>
          <p:cNvPr id="16" name="Image 1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48476" y="146640"/>
            <a:ext cx="1321904" cy="1278548"/>
          </a:xfrm>
          <a:prstGeom prst="ellipse">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6187" y="157533"/>
            <a:ext cx="9261796" cy="1320800"/>
          </a:xfrm>
        </p:spPr>
        <p:txBody>
          <a:bodyPr/>
          <a:lstStyle/>
          <a:p>
            <a:r>
              <a:rPr lang="fr-FR" dirty="0" smtClean="0"/>
              <a:t>Attentes des consommateurs : </a:t>
            </a:r>
            <a:br>
              <a:rPr lang="fr-FR" dirty="0" smtClean="0"/>
            </a:br>
            <a:r>
              <a:rPr lang="fr-FR" dirty="0" smtClean="0"/>
              <a:t>le </a:t>
            </a:r>
            <a:r>
              <a:rPr lang="fr-FR" dirty="0" smtClean="0">
                <a:solidFill>
                  <a:srgbClr val="008000"/>
                </a:solidFill>
              </a:rPr>
              <a:t>goût</a:t>
            </a:r>
            <a:r>
              <a:rPr lang="fr-FR" dirty="0" smtClean="0"/>
              <a:t> et la </a:t>
            </a:r>
            <a:r>
              <a:rPr lang="fr-FR" dirty="0" smtClean="0">
                <a:solidFill>
                  <a:srgbClr val="008000"/>
                </a:solidFill>
              </a:rPr>
              <a:t>tendreté</a:t>
            </a:r>
            <a:r>
              <a:rPr lang="fr-FR" dirty="0" smtClean="0"/>
              <a:t> avant tout</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pic>
        <p:nvPicPr>
          <p:cNvPr id="7" name="Image 6"/>
          <p:cNvPicPr>
            <a:picLocks noChangeAspect="1"/>
          </p:cNvPicPr>
          <p:nvPr/>
        </p:nvPicPr>
        <p:blipFill>
          <a:blip r:embed="rId3"/>
          <a:stretch>
            <a:fillRect/>
          </a:stretch>
        </p:blipFill>
        <p:spPr>
          <a:xfrm>
            <a:off x="1623435" y="1597581"/>
            <a:ext cx="6804127" cy="5015691"/>
          </a:xfrm>
          <a:prstGeom prst="rect">
            <a:avLst/>
          </a:prstGeom>
        </p:spPr>
      </p:pic>
    </p:spTree>
    <p:extLst>
      <p:ext uri="{BB962C8B-B14F-4D97-AF65-F5344CB8AC3E}">
        <p14:creationId xmlns:p14="http://schemas.microsoft.com/office/powerpoint/2010/main" val="398460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Attentes des consommateurs : </a:t>
            </a:r>
            <a:br>
              <a:rPr lang="fr-FR" dirty="0" smtClean="0"/>
            </a:br>
            <a:r>
              <a:rPr lang="fr-FR" dirty="0" smtClean="0"/>
              <a:t>le </a:t>
            </a:r>
            <a:r>
              <a:rPr lang="fr-FR" dirty="0" smtClean="0">
                <a:solidFill>
                  <a:srgbClr val="008000"/>
                </a:solidFill>
              </a:rPr>
              <a:t>goût</a:t>
            </a:r>
            <a:r>
              <a:rPr lang="fr-FR" dirty="0" smtClean="0"/>
              <a:t> et la </a:t>
            </a:r>
            <a:r>
              <a:rPr lang="fr-FR" dirty="0" smtClean="0">
                <a:solidFill>
                  <a:srgbClr val="008000"/>
                </a:solidFill>
              </a:rPr>
              <a:t>tendreté</a:t>
            </a:r>
            <a:r>
              <a:rPr lang="fr-FR" dirty="0" smtClean="0"/>
              <a:t> avant tout</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Espace réservé du contenu 5"/>
          <p:cNvSpPr>
            <a:spLocks noGrp="1"/>
          </p:cNvSpPr>
          <p:nvPr>
            <p:ph idx="1"/>
          </p:nvPr>
        </p:nvSpPr>
        <p:spPr>
          <a:xfrm>
            <a:off x="677333" y="2160589"/>
            <a:ext cx="9626163" cy="3880773"/>
          </a:xfrm>
        </p:spPr>
        <p:txBody>
          <a:bodyPr>
            <a:noAutofit/>
          </a:bodyPr>
          <a:lstStyle/>
          <a:p>
            <a:pPr marL="0" indent="0">
              <a:buNone/>
            </a:pPr>
            <a:r>
              <a:rPr lang="fr-FR" sz="2300" b="1" dirty="0" smtClean="0">
                <a:solidFill>
                  <a:srgbClr val="008000"/>
                </a:solidFill>
              </a:rPr>
              <a:t>Les attentes des consommateurs en matière de viande d’agneau</a:t>
            </a:r>
            <a:endParaRPr lang="fr-FR" sz="100" b="1" dirty="0" smtClean="0">
              <a:solidFill>
                <a:srgbClr val="008000"/>
              </a:solidFill>
            </a:endParaRPr>
          </a:p>
          <a:p>
            <a:r>
              <a:rPr lang="fr-FR" sz="2300" dirty="0" smtClean="0"/>
              <a:t>Parmi les 6 critères proposés, sont cités en première position :</a:t>
            </a:r>
          </a:p>
          <a:p>
            <a:pPr>
              <a:buFont typeface="Courier New" panose="02070309020205020404" pitchFamily="49" charset="0"/>
              <a:buChar char="o"/>
            </a:pPr>
            <a:r>
              <a:rPr lang="fr-FR" sz="2300" dirty="0" smtClean="0"/>
              <a:t>le </a:t>
            </a:r>
            <a:r>
              <a:rPr lang="fr-FR" sz="2300" b="1" dirty="0" smtClean="0"/>
              <a:t>goût</a:t>
            </a:r>
            <a:r>
              <a:rPr lang="fr-FR" sz="2300" dirty="0" smtClean="0"/>
              <a:t> pour 41 %,</a:t>
            </a:r>
          </a:p>
          <a:p>
            <a:pPr>
              <a:buFont typeface="Courier New" panose="02070309020205020404" pitchFamily="49" charset="0"/>
              <a:buChar char="o"/>
            </a:pPr>
            <a:r>
              <a:rPr lang="fr-FR" sz="2300" dirty="0" smtClean="0"/>
              <a:t>la </a:t>
            </a:r>
            <a:r>
              <a:rPr lang="fr-FR" sz="2300" b="1" dirty="0" smtClean="0"/>
              <a:t>tendreté</a:t>
            </a:r>
            <a:r>
              <a:rPr lang="fr-FR" sz="2300" dirty="0" smtClean="0"/>
              <a:t> pour 22 %,</a:t>
            </a:r>
          </a:p>
          <a:p>
            <a:r>
              <a:rPr lang="fr-FR" sz="2300" dirty="0" smtClean="0"/>
              <a:t>Des avis plus partagés concernant l’odeur et la couleur,</a:t>
            </a:r>
          </a:p>
          <a:p>
            <a:r>
              <a:rPr lang="fr-FR" sz="2300" dirty="0" smtClean="0"/>
              <a:t>La </a:t>
            </a:r>
            <a:r>
              <a:rPr lang="fr-FR" sz="2300" dirty="0" err="1" smtClean="0"/>
              <a:t>jutosité</a:t>
            </a:r>
            <a:r>
              <a:rPr lang="fr-FR" sz="2300" dirty="0" smtClean="0"/>
              <a:t> peu plébiscitée,</a:t>
            </a:r>
          </a:p>
          <a:p>
            <a:r>
              <a:rPr lang="fr-FR" sz="2300" dirty="0" smtClean="0"/>
              <a:t>En dernière position : les qualités diététiques pour la moitié des personnes interrogées. </a:t>
            </a:r>
          </a:p>
          <a:p>
            <a:pPr marL="0" indent="0">
              <a:buNone/>
            </a:pPr>
            <a:endParaRPr lang="fr-FR" dirty="0" smtClean="0"/>
          </a:p>
          <a:p>
            <a:pPr marL="0" indent="0">
              <a:buNone/>
            </a:pPr>
            <a:r>
              <a:rPr lang="fr-FR" sz="1400" i="1" dirty="0" smtClean="0"/>
              <a:t>Enquête réalisée auprès de 582 consommateurs réguliers (au moins une fois par trimestre) de viande d’agneau</a:t>
            </a:r>
            <a:endParaRPr lang="fr-FR" sz="1400" i="1" dirty="0"/>
          </a:p>
          <a:p>
            <a:endParaRPr lang="fr-FR" dirty="0"/>
          </a:p>
          <a:p>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416068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moment de l’achat, </a:t>
            </a:r>
            <a:r>
              <a:rPr lang="fr-FR" b="1" dirty="0" smtClean="0">
                <a:solidFill>
                  <a:srgbClr val="008000"/>
                </a:solidFill>
              </a:rPr>
              <a:t>91 %</a:t>
            </a:r>
            <a:r>
              <a:rPr lang="fr-FR" dirty="0" smtClean="0"/>
              <a:t> </a:t>
            </a:r>
            <a:br>
              <a:rPr lang="fr-FR" dirty="0" smtClean="0"/>
            </a:br>
            <a:r>
              <a:rPr lang="fr-FR" dirty="0" smtClean="0"/>
              <a:t>des consommateurs sont satisfaits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pic>
        <p:nvPicPr>
          <p:cNvPr id="9" name="Image 8"/>
          <p:cNvPicPr>
            <a:picLocks noChangeAspect="1"/>
          </p:cNvPicPr>
          <p:nvPr/>
        </p:nvPicPr>
        <p:blipFill>
          <a:blip r:embed="rId4"/>
          <a:stretch>
            <a:fillRect/>
          </a:stretch>
        </p:blipFill>
        <p:spPr>
          <a:xfrm>
            <a:off x="2012755" y="2203182"/>
            <a:ext cx="5925826" cy="4054191"/>
          </a:xfrm>
          <a:prstGeom prst="rect">
            <a:avLst/>
          </a:prstGeom>
        </p:spPr>
      </p:pic>
    </p:spTree>
    <p:extLst>
      <p:ext uri="{BB962C8B-B14F-4D97-AF65-F5344CB8AC3E}">
        <p14:creationId xmlns:p14="http://schemas.microsoft.com/office/powerpoint/2010/main" val="15763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430491"/>
            <a:ext cx="9261796" cy="1320800"/>
          </a:xfrm>
        </p:spPr>
        <p:txBody>
          <a:bodyPr/>
          <a:lstStyle/>
          <a:p>
            <a:r>
              <a:rPr lang="fr-FR" dirty="0" smtClean="0"/>
              <a:t>Première cause de déception à l’achat : une viande </a:t>
            </a:r>
            <a:r>
              <a:rPr lang="fr-FR" b="1" dirty="0" smtClean="0">
                <a:solidFill>
                  <a:srgbClr val="008000"/>
                </a:solidFill>
              </a:rPr>
              <a:t>trop grasse</a:t>
            </a:r>
            <a:endParaRPr lang="fr-FR" b="1" dirty="0">
              <a:solidFill>
                <a:srgbClr val="008000"/>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0646" y="2339370"/>
            <a:ext cx="4664765" cy="3498574"/>
          </a:xfrm>
          <a:prstGeom prst="rect">
            <a:avLst/>
          </a:prstGeom>
        </p:spPr>
      </p:pic>
      <p:sp>
        <p:nvSpPr>
          <p:cNvPr id="8" name="ZoneTexte 7"/>
          <p:cNvSpPr txBox="1"/>
          <p:nvPr/>
        </p:nvSpPr>
        <p:spPr>
          <a:xfrm>
            <a:off x="5223028" y="5840872"/>
            <a:ext cx="2520177" cy="307777"/>
          </a:xfrm>
          <a:prstGeom prst="rect">
            <a:avLst/>
          </a:prstGeom>
          <a:noFill/>
        </p:spPr>
        <p:txBody>
          <a:bodyPr wrap="none" rtlCol="0">
            <a:spAutoFit/>
          </a:bodyPr>
          <a:lstStyle/>
          <a:p>
            <a:r>
              <a:rPr lang="fr-FR" sz="1400" dirty="0" smtClean="0"/>
              <a:t>CP : Jérôme Normand (</a:t>
            </a:r>
            <a:r>
              <a:rPr lang="fr-FR" sz="1400" dirty="0" err="1" smtClean="0"/>
              <a:t>idele</a:t>
            </a:r>
            <a:r>
              <a:rPr lang="fr-FR" sz="1400" dirty="0" smtClean="0"/>
              <a:t>)</a:t>
            </a:r>
            <a:endParaRPr lang="fr-FR" sz="1400" dirty="0"/>
          </a:p>
        </p:txBody>
      </p:sp>
      <p:sp>
        <p:nvSpPr>
          <p:cNvPr id="6" name="Rectangle avec flèche vers la droite 5"/>
          <p:cNvSpPr/>
          <p:nvPr/>
        </p:nvSpPr>
        <p:spPr>
          <a:xfrm>
            <a:off x="1916612" y="3432675"/>
            <a:ext cx="1898374" cy="1202635"/>
          </a:xfrm>
          <a:prstGeom prst="rightArrowCallout">
            <a:avLst>
              <a:gd name="adj1" fmla="val 25000"/>
              <a:gd name="adj2" fmla="val 25000"/>
              <a:gd name="adj3" fmla="val 25000"/>
              <a:gd name="adj4" fmla="val 466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Trop grasse</a:t>
            </a:r>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74079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err="1" smtClean="0"/>
              <a:t>agroécologie</a:t>
            </a:r>
            <a:r>
              <a:rPr lang="fr-FR" dirty="0" smtClean="0"/>
              <a:t> en résumé</a:t>
            </a:r>
            <a:endParaRPr lang="fr-FR" dirty="0"/>
          </a:p>
        </p:txBody>
      </p:sp>
      <p:sp>
        <p:nvSpPr>
          <p:cNvPr id="3" name="Espace réservé du contenu 2"/>
          <p:cNvSpPr>
            <a:spLocks noGrp="1"/>
          </p:cNvSpPr>
          <p:nvPr>
            <p:ph idx="1"/>
          </p:nvPr>
        </p:nvSpPr>
        <p:spPr/>
        <p:txBody>
          <a:bodyPr/>
          <a:lstStyle/>
          <a:p>
            <a:r>
              <a:rPr lang="fr-FR" dirty="0" smtClean="0"/>
              <a:t>Les principes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Image 4"/>
          <p:cNvPicPr>
            <a:picLocks noChangeAspect="1"/>
          </p:cNvPicPr>
          <p:nvPr/>
        </p:nvPicPr>
        <p:blipFill>
          <a:blip r:embed="rId2"/>
          <a:stretch>
            <a:fillRect/>
          </a:stretch>
        </p:blipFill>
        <p:spPr>
          <a:xfrm>
            <a:off x="2463071" y="1270000"/>
            <a:ext cx="6058759" cy="5261282"/>
          </a:xfrm>
          <a:prstGeom prst="rect">
            <a:avLst/>
          </a:prstGeom>
        </p:spPr>
      </p:pic>
      <p:sp>
        <p:nvSpPr>
          <p:cNvPr id="6" name="ZoneTexte 5"/>
          <p:cNvSpPr txBox="1"/>
          <p:nvPr/>
        </p:nvSpPr>
        <p:spPr>
          <a:xfrm rot="16200000">
            <a:off x="6044575" y="4312986"/>
            <a:ext cx="3179752" cy="276999"/>
          </a:xfrm>
          <a:prstGeom prst="rect">
            <a:avLst/>
          </a:prstGeom>
          <a:noFill/>
        </p:spPr>
        <p:txBody>
          <a:bodyPr wrap="square" rtlCol="0">
            <a:spAutoFit/>
          </a:bodyPr>
          <a:lstStyle/>
          <a:p>
            <a:r>
              <a:rPr lang="fr-FR" sz="1200" dirty="0" smtClean="0"/>
              <a:t>Source : INRA 2013</a:t>
            </a:r>
            <a:endParaRPr lang="fr-FR" sz="1200" dirty="0"/>
          </a:p>
        </p:txBody>
      </p:sp>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41731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45" y="1018096"/>
            <a:ext cx="2919451" cy="2189588"/>
          </a:xfrm>
          <a:prstGeom prst="rect">
            <a:avLst/>
          </a:prstGeom>
        </p:spPr>
      </p:pic>
      <p:sp>
        <p:nvSpPr>
          <p:cNvPr id="2" name="Titre 1"/>
          <p:cNvSpPr>
            <a:spLocks noGrp="1"/>
          </p:cNvSpPr>
          <p:nvPr>
            <p:ph type="title"/>
          </p:nvPr>
        </p:nvSpPr>
        <p:spPr>
          <a:xfrm>
            <a:off x="508367" y="443670"/>
            <a:ext cx="9520215" cy="1320800"/>
          </a:xfrm>
        </p:spPr>
        <p:txBody>
          <a:bodyPr>
            <a:normAutofit/>
          </a:bodyPr>
          <a:lstStyle/>
          <a:p>
            <a:r>
              <a:rPr lang="fr-FR" dirty="0" smtClean="0"/>
              <a:t>Une amélioration de la perception </a:t>
            </a:r>
            <a:br>
              <a:rPr lang="fr-FR" dirty="0" smtClean="0"/>
            </a:br>
            <a:r>
              <a:rPr lang="fr-FR" dirty="0" smtClean="0"/>
              <a:t>avec </a:t>
            </a:r>
            <a:r>
              <a:rPr lang="fr-FR" b="1" dirty="0" smtClean="0">
                <a:solidFill>
                  <a:srgbClr val="008000"/>
                </a:solidFill>
              </a:rPr>
              <a:t>l’étiquetage</a:t>
            </a:r>
            <a:endParaRPr lang="fr-FR" b="1" dirty="0">
              <a:solidFill>
                <a:srgbClr val="008000"/>
              </a:solidFill>
            </a:endParaRPr>
          </a:p>
        </p:txBody>
      </p:sp>
      <p:sp>
        <p:nvSpPr>
          <p:cNvPr id="3" name="Espace réservé du contenu 2"/>
          <p:cNvSpPr>
            <a:spLocks noGrp="1"/>
          </p:cNvSpPr>
          <p:nvPr>
            <p:ph idx="1"/>
          </p:nvPr>
        </p:nvSpPr>
        <p:spPr>
          <a:xfrm>
            <a:off x="508365" y="2027582"/>
            <a:ext cx="10613521" cy="5565913"/>
          </a:xfrm>
        </p:spPr>
        <p:txBody>
          <a:bodyPr>
            <a:normAutofit/>
          </a:bodyPr>
          <a:lstStyle/>
          <a:p>
            <a:pPr>
              <a:buFont typeface="Wingdings" panose="05000000000000000000" pitchFamily="2" charset="2"/>
              <a:buChar char="Ø"/>
            </a:pPr>
            <a:r>
              <a:rPr lang="fr-FR" sz="2400" dirty="0" smtClean="0"/>
              <a:t>Deux évaluations successives :</a:t>
            </a:r>
          </a:p>
          <a:p>
            <a:pPr marL="536575" lvl="1" indent="-177800">
              <a:buFontTx/>
              <a:buChar char="-"/>
            </a:pPr>
            <a:r>
              <a:rPr lang="fr-FR" sz="2200" dirty="0" smtClean="0"/>
              <a:t>Une à l’aveugle</a:t>
            </a:r>
          </a:p>
          <a:p>
            <a:pPr marL="536575" lvl="1" indent="-177800">
              <a:buFontTx/>
              <a:buChar char="-"/>
            </a:pPr>
            <a:r>
              <a:rPr lang="fr-FR" sz="2200" dirty="0" smtClean="0"/>
              <a:t>L’autre avec l’information : </a:t>
            </a:r>
            <a:br>
              <a:rPr lang="fr-FR" sz="2200" dirty="0" smtClean="0"/>
            </a:br>
            <a:r>
              <a:rPr lang="fr-FR" sz="2200" dirty="0" smtClean="0"/>
              <a:t>»</a:t>
            </a:r>
            <a:r>
              <a:rPr lang="fr-FR" sz="2200" i="1" dirty="0" smtClean="0"/>
              <a:t>viande d’agneau élevé selon </a:t>
            </a:r>
            <a:br>
              <a:rPr lang="fr-FR" sz="2200" i="1" dirty="0" smtClean="0"/>
            </a:br>
            <a:r>
              <a:rPr lang="fr-FR" sz="2200" i="1" dirty="0" smtClean="0"/>
              <a:t>des pratiques agroécologiques</a:t>
            </a:r>
            <a:r>
              <a:rPr lang="fr-FR" sz="2200" dirty="0" smtClean="0"/>
              <a:t> »</a:t>
            </a:r>
          </a:p>
          <a:p>
            <a:pPr marL="457200" lvl="1" indent="0">
              <a:buNone/>
            </a:pPr>
            <a:endParaRPr lang="fr-FR" sz="2200" dirty="0" smtClean="0"/>
          </a:p>
          <a:p>
            <a:pPr>
              <a:buFont typeface="Wingdings" panose="05000000000000000000" pitchFamily="2" charset="2"/>
              <a:buChar char="Ø"/>
            </a:pPr>
            <a:r>
              <a:rPr lang="fr-FR" sz="2400" dirty="0" smtClean="0"/>
              <a:t>Un impact sur les appréciations </a:t>
            </a:r>
            <a:br>
              <a:rPr lang="fr-FR" sz="2400" dirty="0" smtClean="0"/>
            </a:br>
            <a:r>
              <a:rPr lang="fr-FR" sz="2400" dirty="0" smtClean="0"/>
              <a:t>sensorielles :</a:t>
            </a:r>
          </a:p>
          <a:p>
            <a:pPr marL="536575" lvl="1" indent="-177800">
              <a:buFontTx/>
              <a:buChar char="-"/>
            </a:pPr>
            <a:r>
              <a:rPr lang="fr-FR" sz="2200" dirty="0" smtClean="0"/>
              <a:t>Lors de l’achat</a:t>
            </a:r>
          </a:p>
          <a:p>
            <a:pPr marL="536575" lvl="1" indent="-177800">
              <a:buFontTx/>
              <a:buChar char="-"/>
            </a:pPr>
            <a:r>
              <a:rPr lang="fr-FR" sz="2200" dirty="0" smtClean="0"/>
              <a:t>Lors de la consommation</a:t>
            </a:r>
            <a:endParaRPr lang="fr-FR" sz="2200" dirty="0"/>
          </a:p>
          <a:p>
            <a:pPr marL="0" indent="0">
              <a:buNone/>
            </a:pPr>
            <a:endParaRPr lang="fr-FR" sz="2400" dirty="0" smtClean="0"/>
          </a:p>
          <a:p>
            <a:pPr marL="0" indent="0">
              <a:buNone/>
            </a:pPr>
            <a:endParaRPr lang="fr-FR" sz="2800" dirty="0" smtClean="0"/>
          </a:p>
          <a:p>
            <a:pPr marL="0" indent="0">
              <a:buNone/>
            </a:pPr>
            <a:endParaRPr lang="fr-FR" sz="2800" dirty="0"/>
          </a:p>
          <a:p>
            <a:endParaRPr lang="fr-FR" sz="2800" dirty="0" smtClean="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3867806636"/>
              </p:ext>
            </p:extLst>
          </p:nvPr>
        </p:nvGraphicFramePr>
        <p:xfrm>
          <a:off x="5395499" y="3215906"/>
          <a:ext cx="6361619" cy="2347976"/>
        </p:xfrm>
        <a:graphic>
          <a:graphicData uri="http://schemas.openxmlformats.org/drawingml/2006/table">
            <a:tbl>
              <a:tblPr firstRow="1" firstCol="1" bandRow="1">
                <a:tableStyleId>{5C22544A-7EE6-4342-B048-85BDC9FD1C3A}</a:tableStyleId>
              </a:tblPr>
              <a:tblGrid>
                <a:gridCol w="3393435"/>
                <a:gridCol w="1219666"/>
                <a:gridCol w="1748518"/>
              </a:tblGrid>
              <a:tr h="537152">
                <a:tc>
                  <a:txBody>
                    <a:bodyPr/>
                    <a:lstStyle/>
                    <a:p>
                      <a:pPr>
                        <a:lnSpc>
                          <a:spcPct val="107000"/>
                        </a:lnSpc>
                        <a:spcAft>
                          <a:spcPts val="0"/>
                        </a:spcAft>
                      </a:pPr>
                      <a:r>
                        <a:rPr lang="fr-FR" sz="1800" dirty="0">
                          <a:effectLst/>
                        </a:rPr>
                        <a:t>Avis des consommateurs </a:t>
                      </a:r>
                      <a:r>
                        <a:rPr lang="fr-FR" sz="1800" dirty="0" smtClean="0">
                          <a:effectLst/>
                        </a:rPr>
                        <a:t/>
                      </a:r>
                      <a:br>
                        <a:rPr lang="fr-FR" sz="1800" dirty="0" smtClean="0">
                          <a:effectLst/>
                        </a:rPr>
                      </a:br>
                      <a:r>
                        <a:rPr lang="fr-FR" sz="1800" dirty="0" smtClean="0">
                          <a:effectLst/>
                        </a:rPr>
                        <a:t>sur </a:t>
                      </a:r>
                      <a:r>
                        <a:rPr lang="fr-FR" sz="1800" dirty="0">
                          <a:effectLst/>
                        </a:rPr>
                        <a:t>les viandes proposées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00"/>
                    </a:solidFill>
                  </a:tcPr>
                </a:tc>
                <a:tc>
                  <a:txBody>
                    <a:bodyPr/>
                    <a:lstStyle/>
                    <a:p>
                      <a:pPr algn="ctr">
                        <a:lnSpc>
                          <a:spcPct val="107000"/>
                        </a:lnSpc>
                        <a:spcAft>
                          <a:spcPts val="0"/>
                        </a:spcAft>
                      </a:pPr>
                      <a:r>
                        <a:rPr lang="fr-FR" sz="1800" dirty="0">
                          <a:effectLst/>
                        </a:rPr>
                        <a:t>A l’aveugle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00"/>
                    </a:solidFill>
                  </a:tcPr>
                </a:tc>
                <a:tc>
                  <a:txBody>
                    <a:bodyPr/>
                    <a:lstStyle/>
                    <a:p>
                      <a:pPr algn="ctr">
                        <a:lnSpc>
                          <a:spcPct val="107000"/>
                        </a:lnSpc>
                        <a:spcAft>
                          <a:spcPts val="0"/>
                        </a:spcAft>
                      </a:pPr>
                      <a:r>
                        <a:rPr lang="fr-FR" sz="1800" dirty="0">
                          <a:effectLst/>
                        </a:rPr>
                        <a:t>Avec étiquetage informatif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8000"/>
                    </a:solidFill>
                  </a:tcPr>
                </a:tc>
              </a:tr>
              <a:tr h="255433">
                <a:tc>
                  <a:txBody>
                    <a:bodyPr/>
                    <a:lstStyle/>
                    <a:p>
                      <a:pPr>
                        <a:lnSpc>
                          <a:spcPct val="107000"/>
                        </a:lnSpc>
                        <a:spcAft>
                          <a:spcPts val="0"/>
                        </a:spcAft>
                      </a:pPr>
                      <a:r>
                        <a:rPr lang="fr-FR" sz="1800" dirty="0">
                          <a:effectLst/>
                        </a:rPr>
                        <a:t>Aspect habituel pour de l’agneau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82,0 %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89,8 %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5433">
                <a:tc>
                  <a:txBody>
                    <a:bodyPr/>
                    <a:lstStyle/>
                    <a:p>
                      <a:pPr>
                        <a:lnSpc>
                          <a:spcPct val="107000"/>
                        </a:lnSpc>
                        <a:spcAft>
                          <a:spcPts val="0"/>
                        </a:spcAft>
                      </a:pPr>
                      <a:r>
                        <a:rPr lang="fr-FR" sz="1800" dirty="0">
                          <a:effectLst/>
                        </a:rPr>
                        <a:t>Envie d’acheter le produit cru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72,1 %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90,4 %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0866">
                <a:tc>
                  <a:txBody>
                    <a:bodyPr/>
                    <a:lstStyle/>
                    <a:p>
                      <a:pPr>
                        <a:lnSpc>
                          <a:spcPct val="107000"/>
                        </a:lnSpc>
                        <a:spcAft>
                          <a:spcPts val="0"/>
                        </a:spcAft>
                      </a:pPr>
                      <a:r>
                        <a:rPr lang="fr-FR" sz="1800" dirty="0">
                          <a:effectLst/>
                        </a:rPr>
                        <a:t>Envie de </a:t>
                      </a:r>
                      <a:r>
                        <a:rPr lang="fr-FR" sz="1800" dirty="0" err="1">
                          <a:effectLst/>
                        </a:rPr>
                        <a:t>re</a:t>
                      </a:r>
                      <a:r>
                        <a:rPr lang="fr-FR" sz="1800" dirty="0">
                          <a:effectLst/>
                        </a:rPr>
                        <a:t>-consommer </a:t>
                      </a:r>
                      <a:r>
                        <a:rPr lang="fr-FR" sz="1800" dirty="0" smtClean="0">
                          <a:effectLst/>
                        </a:rPr>
                        <a:t/>
                      </a:r>
                      <a:br>
                        <a:rPr lang="fr-FR" sz="1800" dirty="0" smtClean="0">
                          <a:effectLst/>
                        </a:rPr>
                      </a:br>
                      <a:r>
                        <a:rPr lang="fr-FR" sz="1800" dirty="0" smtClean="0">
                          <a:effectLst/>
                        </a:rPr>
                        <a:t>le </a:t>
                      </a:r>
                      <a:r>
                        <a:rPr lang="fr-FR" sz="1800" dirty="0">
                          <a:effectLst/>
                        </a:rPr>
                        <a:t>produit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61,7 %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73,2 %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ZoneTexte 7"/>
          <p:cNvSpPr txBox="1"/>
          <p:nvPr/>
        </p:nvSpPr>
        <p:spPr>
          <a:xfrm rot="16200000">
            <a:off x="10682731" y="4253106"/>
            <a:ext cx="2359941" cy="261610"/>
          </a:xfrm>
          <a:prstGeom prst="rect">
            <a:avLst/>
          </a:prstGeom>
          <a:noFill/>
        </p:spPr>
        <p:txBody>
          <a:bodyPr wrap="none" rtlCol="0">
            <a:spAutoFit/>
          </a:bodyPr>
          <a:lstStyle/>
          <a:p>
            <a:r>
              <a:rPr lang="fr-FR" sz="1100" dirty="0" smtClean="0"/>
              <a:t>Source : Institut de l’Elevage 2020</a:t>
            </a:r>
            <a:endParaRPr lang="fr-FR" sz="11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366818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67" y="443670"/>
            <a:ext cx="9414347" cy="1320800"/>
          </a:xfrm>
        </p:spPr>
        <p:txBody>
          <a:bodyPr>
            <a:normAutofit/>
          </a:bodyPr>
          <a:lstStyle/>
          <a:p>
            <a:r>
              <a:rPr lang="fr-FR" dirty="0" smtClean="0"/>
              <a:t>Des bouchers </a:t>
            </a:r>
            <a:r>
              <a:rPr lang="fr-FR" b="1" dirty="0" smtClean="0">
                <a:solidFill>
                  <a:srgbClr val="008000"/>
                </a:solidFill>
              </a:rPr>
              <a:t>convaincus</a:t>
            </a:r>
            <a:r>
              <a:rPr lang="fr-FR" dirty="0" smtClean="0"/>
              <a:t> par l’</a:t>
            </a:r>
            <a:r>
              <a:rPr lang="fr-FR" dirty="0" err="1" smtClean="0"/>
              <a:t>agroécologie</a:t>
            </a:r>
            <a:endParaRPr lang="fr-FR" dirty="0"/>
          </a:p>
        </p:txBody>
      </p:sp>
      <p:sp>
        <p:nvSpPr>
          <p:cNvPr id="3" name="Espace réservé du contenu 2"/>
          <p:cNvSpPr>
            <a:spLocks noGrp="1"/>
          </p:cNvSpPr>
          <p:nvPr>
            <p:ph idx="1"/>
          </p:nvPr>
        </p:nvSpPr>
        <p:spPr>
          <a:xfrm>
            <a:off x="631434" y="1173603"/>
            <a:ext cx="9477761" cy="5565913"/>
          </a:xfrm>
        </p:spPr>
        <p:txBody>
          <a:bodyPr>
            <a:normAutofit lnSpcReduction="10000"/>
          </a:bodyPr>
          <a:lstStyle/>
          <a:p>
            <a:pPr marL="0" indent="0">
              <a:buNone/>
            </a:pPr>
            <a:r>
              <a:rPr lang="fr-FR" sz="2400" b="1" dirty="0" smtClean="0">
                <a:solidFill>
                  <a:srgbClr val="008000"/>
                </a:solidFill>
              </a:rPr>
              <a:t>2/3 sont favorables à l’intégration de l’</a:t>
            </a:r>
            <a:r>
              <a:rPr lang="fr-FR" sz="2400" b="1" dirty="0" err="1" smtClean="0">
                <a:solidFill>
                  <a:srgbClr val="008000"/>
                </a:solidFill>
              </a:rPr>
              <a:t>agroécologie</a:t>
            </a:r>
            <a:r>
              <a:rPr lang="fr-FR" sz="2400" b="1" dirty="0" smtClean="0">
                <a:solidFill>
                  <a:srgbClr val="008000"/>
                </a:solidFill>
              </a:rPr>
              <a:t> </a:t>
            </a:r>
            <a:br>
              <a:rPr lang="fr-FR" sz="2400" b="1" dirty="0" smtClean="0">
                <a:solidFill>
                  <a:srgbClr val="008000"/>
                </a:solidFill>
              </a:rPr>
            </a:br>
            <a:r>
              <a:rPr lang="fr-FR" sz="2400" dirty="0" smtClean="0">
                <a:solidFill>
                  <a:srgbClr val="008000"/>
                </a:solidFill>
              </a:rPr>
              <a:t>au cahier des charges des SIQO avec lesquels ils travaillent. </a:t>
            </a:r>
          </a:p>
          <a:p>
            <a:pPr marL="0" indent="0">
              <a:buNone/>
            </a:pPr>
            <a:r>
              <a:rPr lang="fr-FR" sz="2400" dirty="0" smtClean="0"/>
              <a:t>Cela évoque :</a:t>
            </a:r>
          </a:p>
          <a:p>
            <a:pPr marL="0" indent="0">
              <a:buNone/>
            </a:pPr>
            <a:endParaRPr lang="fr-FR" sz="2400" dirty="0" smtClean="0"/>
          </a:p>
          <a:p>
            <a:r>
              <a:rPr lang="fr-FR" sz="2400" dirty="0" smtClean="0"/>
              <a:t>L’agriculture biologique, durable, raisonnée,</a:t>
            </a:r>
          </a:p>
          <a:p>
            <a:r>
              <a:rPr lang="fr-FR" sz="2400" dirty="0" smtClean="0"/>
              <a:t>Une alimentation des animaux produite sur l’exploitation,</a:t>
            </a:r>
          </a:p>
          <a:p>
            <a:r>
              <a:rPr lang="fr-FR" sz="2400" dirty="0" smtClean="0"/>
              <a:t>Des approches préventives,</a:t>
            </a:r>
          </a:p>
          <a:p>
            <a:r>
              <a:rPr lang="fr-FR" sz="2400" dirty="0" smtClean="0"/>
              <a:t>Des pratiques respectueuses de l’animal.</a:t>
            </a:r>
          </a:p>
          <a:p>
            <a:pPr marL="0" indent="0">
              <a:buNone/>
            </a:pPr>
            <a:endParaRPr lang="fr-FR" sz="2400" dirty="0" smtClean="0"/>
          </a:p>
          <a:p>
            <a:pPr marL="0" indent="0">
              <a:buNone/>
            </a:pPr>
            <a:r>
              <a:rPr lang="fr-FR" sz="2400" dirty="0" smtClean="0"/>
              <a:t>Mais ils doutent de la possibilité d’augmenter le prix à la vente.</a:t>
            </a:r>
          </a:p>
          <a:p>
            <a:pPr marL="0" indent="0">
              <a:buNone/>
            </a:pPr>
            <a:endParaRPr lang="fr-FR" sz="2800" dirty="0" smtClean="0"/>
          </a:p>
          <a:p>
            <a:pPr marL="0" indent="0">
              <a:buNone/>
            </a:pPr>
            <a:r>
              <a:rPr lang="fr-FR" sz="1600" i="1" dirty="0"/>
              <a:t>30 distributeurs enquêtés : bouchers </a:t>
            </a:r>
            <a:r>
              <a:rPr lang="fr-FR" sz="1600" i="1" dirty="0" smtClean="0"/>
              <a:t>de grandes et moyennes surfaces et artisans</a:t>
            </a:r>
            <a:endParaRPr lang="fr-FR" sz="1600" i="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42016" y="157533"/>
            <a:ext cx="1321904" cy="1278548"/>
          </a:xfrm>
          <a:prstGeom prst="ellipse">
            <a:avLst/>
          </a:prstGeom>
        </p:spPr>
      </p:pic>
    </p:spTree>
    <p:extLst>
      <p:ext uri="{BB962C8B-B14F-4D97-AF65-F5344CB8AC3E}">
        <p14:creationId xmlns:p14="http://schemas.microsoft.com/office/powerpoint/2010/main" val="3908124378"/>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2405</TotalTime>
  <Words>525</Words>
  <Application>Microsoft Office PowerPoint</Application>
  <PresentationFormat>Grand écran</PresentationFormat>
  <Paragraphs>125</Paragraphs>
  <Slides>18</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vt:lpstr>
      <vt:lpstr>Calibri</vt:lpstr>
      <vt:lpstr>Comic Sans MS</vt:lpstr>
      <vt:lpstr>Courier New</vt:lpstr>
      <vt:lpstr>Times New Roman</vt:lpstr>
      <vt:lpstr>Trebuchet MS</vt:lpstr>
      <vt:lpstr>Wingdings</vt:lpstr>
      <vt:lpstr>Wingdings 3</vt:lpstr>
      <vt:lpstr>Facette</vt:lpstr>
      <vt:lpstr>Diaporamas à la carte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Pour en savoir plus, vous pouvez contacter les rédacteurs des diaporamas indiqués sur la diapo suivante.  </vt:lpstr>
      <vt:lpstr>L’agroécologie :  source de valeur ajoutée  pour la viande d’agneau</vt:lpstr>
      <vt:lpstr>Attentes des consommateurs :  le goût et la tendreté avant tout</vt:lpstr>
      <vt:lpstr>Attentes des consommateurs :  le goût et la tendreté avant tout</vt:lpstr>
      <vt:lpstr>Au moment de l’achat, 91 %  des consommateurs sont satisfaits</vt:lpstr>
      <vt:lpstr>Première cause de déception à l’achat : une viande trop grasse</vt:lpstr>
      <vt:lpstr>L’agroécologie en résumé</vt:lpstr>
      <vt:lpstr>Une amélioration de la perception  avec l’étiquetage</vt:lpstr>
      <vt:lpstr>Des bouchers convaincus par l’agroécologie</vt:lpstr>
      <vt:lpstr>Les pratiques agroécologiques testées </vt:lpstr>
      <vt:lpstr>Un tiers des consommateurs parfois déçu par la viande dans l’assiette</vt:lpstr>
      <vt:lpstr>L’agneau agroécologique plébiscité  par les consommateurs</vt:lpstr>
      <vt:lpstr>L’agneau agroécologique plébiscité par les consommateurs</vt:lpstr>
      <vt:lpstr>L’agneau agroécologique plébiscité  par les consommateurs mais…</vt:lpstr>
      <vt:lpstr>Des amateurs de viande d’agneau prêts  à payer plus cher que du standard une viande affichée agroécologique*</vt:lpstr>
      <vt:lpstr>L’étude ECOLAGNO en quelques chiffres </vt:lpstr>
      <vt:lpstr>En résumé</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Brulat Katia</cp:lastModifiedBy>
  <cp:revision>442</cp:revision>
  <cp:lastPrinted>2020-05-25T10:04:20Z</cp:lastPrinted>
  <dcterms:created xsi:type="dcterms:W3CDTF">2017-09-15T13:26:55Z</dcterms:created>
  <dcterms:modified xsi:type="dcterms:W3CDTF">2020-06-17T14:11:12Z</dcterms:modified>
</cp:coreProperties>
</file>