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4" r:id="rId2"/>
    <p:sldId id="326" r:id="rId3"/>
    <p:sldId id="327" r:id="rId4"/>
    <p:sldId id="328" r:id="rId5"/>
    <p:sldId id="329" r:id="rId6"/>
    <p:sldId id="330" r:id="rId7"/>
    <p:sldId id="296" r:id="rId8"/>
    <p:sldId id="334" r:id="rId9"/>
    <p:sldId id="332" r:id="rId10"/>
    <p:sldId id="338" r:id="rId11"/>
    <p:sldId id="258" r:id="rId12"/>
    <p:sldId id="269" r:id="rId13"/>
    <p:sldId id="270" r:id="rId14"/>
    <p:sldId id="335" r:id="rId15"/>
    <p:sldId id="315" r:id="rId16"/>
    <p:sldId id="311" r:id="rId17"/>
    <p:sldId id="271" r:id="rId18"/>
    <p:sldId id="272" r:id="rId19"/>
    <p:sldId id="273" r:id="rId20"/>
    <p:sldId id="274" r:id="rId21"/>
    <p:sldId id="277" r:id="rId22"/>
    <p:sldId id="320" r:id="rId23"/>
    <p:sldId id="322" r:id="rId24"/>
    <p:sldId id="323" r:id="rId25"/>
    <p:sldId id="333" r:id="rId26"/>
    <p:sldId id="339" r:id="rId27"/>
    <p:sldId id="337" r:id="rId28"/>
    <p:sldId id="340" r:id="rId29"/>
    <p:sldId id="307" r:id="rId30"/>
    <p:sldId id="341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706" autoAdjust="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FEC8E-19D5-442C-B822-C561FBF88692}" type="datetimeFigureOut">
              <a:rPr lang="fr-FR" smtClean="0"/>
              <a:pPr/>
              <a:t>17/05/2013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E806B-8762-4599-B9C9-8281E227795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2AD50-01BE-490A-8833-78596F7D0FC8}" type="datetimeFigureOut">
              <a:rPr lang="fr-FR" smtClean="0"/>
              <a:pPr/>
              <a:t>17/05/2013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2778A-2285-47FD-9C00-0689E40A0C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2778A-2285-47FD-9C00-0689E40A0CE8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7EB960-414B-432D-BB89-D3A56680B613}" type="slidenum">
              <a:rPr lang="en-GB"/>
              <a:pPr/>
              <a:t>14</a:t>
            </a:fld>
            <a:endParaRPr lang="en-GB"/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fr-FR"/>
          </a:p>
        </p:txBody>
      </p:sp>
      <p:sp>
        <p:nvSpPr>
          <p:cNvPr id="3072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2656" cy="4111066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Exemple </a:t>
            </a:r>
            <a:r>
              <a:rPr lang="fr-FR" smtClean="0"/>
              <a:t>de vision :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2778A-2285-47FD-9C00-0689E40A0CE8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23B56E-27F4-40D2-A0DD-8A813A8C87E4}" type="slidenum">
              <a:rPr lang="en-GB"/>
              <a:pPr/>
              <a:t>16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fr-FR"/>
          </a:p>
        </p:txBody>
      </p:sp>
      <p:sp>
        <p:nvSpPr>
          <p:cNvPr id="286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2656" cy="4111066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79FE9-FF35-483D-8C6B-84A6F285403E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L'animation et le fonctionnement des collectifs diffus  Thierry PONS TRAME 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Journées Pyrénées   Casdar VARAPE  23 et 24 Mai 3013 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CD5E-A946-4230-9D80-6720178EE120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A6A0-69BC-40E5-ADA6-1D1E9C0D7EB7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5C87-D152-40F5-B2B4-37BDD2FFA149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ABE1-CA65-483A-9BE7-FEB65786263F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27DE-8723-424B-B345-E6C6B6FC7792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8C551-C180-4B8F-92F2-C592EC55310A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64EFF-07DE-4C22-9793-98C940D3F94A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B548-AB15-4F05-889B-5150F2D9759A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15E3A-9D33-4D1C-A782-89B7F9C3DBD6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5481-ED7F-47DB-982E-5699418F9F9E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FE853-E33E-4932-B6D3-38861182CD50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EB462-735D-4DFF-BEFF-2009C4890D77}" type="datetime1">
              <a:rPr lang="fr-FR" smtClean="0"/>
              <a:pPr/>
              <a:t>17/05/2013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2E12-47D7-436E-8A72-6754A677D8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wmf"/><Relationship Id="rId4" Type="http://schemas.openxmlformats.org/officeDocument/2006/relationships/image" Target="../media/image7.png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848" y="1844824"/>
            <a:ext cx="5482952" cy="4281339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pPr algn="ctr">
              <a:buNone/>
            </a:pPr>
            <a:r>
              <a:rPr lang="fr-FR" sz="4800" b="1" dirty="0" smtClean="0"/>
              <a:t>Animer des collectifs diffus </a:t>
            </a:r>
          </a:p>
          <a:p>
            <a:endParaRPr lang="fr-FR" dirty="0" smtClean="0"/>
          </a:p>
          <a:p>
            <a:endParaRPr lang="fr-FR" dirty="0" smtClean="0"/>
          </a:p>
          <a:p>
            <a:pPr algn="ctr">
              <a:buNone/>
            </a:pPr>
            <a:r>
              <a:rPr lang="fr-FR" dirty="0" smtClean="0"/>
              <a:t>Le groupe est plus fort </a:t>
            </a:r>
          </a:p>
          <a:p>
            <a:pPr algn="ctr">
              <a:buNone/>
            </a:pPr>
            <a:r>
              <a:rPr lang="fr-FR" dirty="0" smtClean="0"/>
              <a:t>que le plus fort du groupe </a:t>
            </a:r>
            <a:endParaRPr lang="fr-FR" dirty="0"/>
          </a:p>
        </p:txBody>
      </p:sp>
      <p:pic>
        <p:nvPicPr>
          <p:cNvPr id="93186" name="Picture 2" descr="C:\Users\t.pons\Documents\TRAME\interne Trame\A4-Trame-seu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1" y="404664"/>
            <a:ext cx="3619103" cy="1296144"/>
          </a:xfrm>
          <a:prstGeom prst="rect">
            <a:avLst/>
          </a:prstGeom>
          <a:noFill/>
        </p:spPr>
      </p:pic>
      <p:pic>
        <p:nvPicPr>
          <p:cNvPr id="4" name="Picture 4" descr="C:\Users\a.lazuttes\AppData\Local\Microsoft\Windows\Temporary Internet Files\Content.IE5\L5TRNBXO\MP90043943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492896"/>
            <a:ext cx="23653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Les comportements individuels évoluent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83568" y="4077072"/>
            <a:ext cx="4032448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Éclair 4"/>
          <p:cNvSpPr/>
          <p:nvPr/>
        </p:nvSpPr>
        <p:spPr>
          <a:xfrm>
            <a:off x="2987824" y="2996952"/>
            <a:ext cx="1656184" cy="115212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19319754">
            <a:off x="4986884" y="3172876"/>
            <a:ext cx="2210806" cy="886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 rot="1239963">
            <a:off x="4827360" y="5097568"/>
            <a:ext cx="2570278" cy="283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 rot="6066360">
            <a:off x="4108478" y="5582172"/>
            <a:ext cx="1022766" cy="190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084168" y="20608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Innovation, </a:t>
            </a:r>
          </a:p>
          <a:p>
            <a:r>
              <a:rPr lang="fr-FR" sz="2000" b="1" dirty="0" smtClean="0"/>
              <a:t>nouveau projet </a:t>
            </a:r>
            <a:endParaRPr lang="fr-FR" sz="2000" b="1" dirty="0"/>
          </a:p>
        </p:txBody>
      </p:sp>
      <p:sp>
        <p:nvSpPr>
          <p:cNvPr id="11" name="Flèche droite 10"/>
          <p:cNvSpPr/>
          <p:nvPr/>
        </p:nvSpPr>
        <p:spPr>
          <a:xfrm rot="20015891">
            <a:off x="5503406" y="4263198"/>
            <a:ext cx="1223382" cy="26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804248" y="3645024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Participation,</a:t>
            </a:r>
          </a:p>
          <a:p>
            <a:r>
              <a:rPr lang="fr-FR" sz="2000" b="1" dirty="0" smtClean="0"/>
              <a:t>Implication nouvelle 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380312" y="573325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Utilisateur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067944" y="63093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Retrait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27584" y="45091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Constitution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555776" y="45091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Cohésion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39552" y="2276872"/>
            <a:ext cx="36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Tensions, démobilisation</a:t>
            </a:r>
            <a:r>
              <a:rPr lang="fr-FR" dirty="0" smtClean="0"/>
              <a:t>,</a:t>
            </a:r>
          </a:p>
          <a:p>
            <a:r>
              <a:rPr lang="fr-FR" sz="2000" b="1" dirty="0" smtClean="0"/>
              <a:t>Remise en cause</a:t>
            </a:r>
          </a:p>
          <a:p>
            <a:r>
              <a:rPr lang="fr-FR" sz="2000" b="1" dirty="0" smtClean="0"/>
              <a:t>Contrainte nouvelle  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4139952" y="184482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Nouvel adhérent </a:t>
            </a:r>
            <a:endParaRPr lang="fr-FR" b="1" dirty="0"/>
          </a:p>
        </p:txBody>
      </p:sp>
      <p:sp>
        <p:nvSpPr>
          <p:cNvPr id="19" name="Flèche droite 18"/>
          <p:cNvSpPr/>
          <p:nvPr/>
        </p:nvSpPr>
        <p:spPr>
          <a:xfrm rot="5400000">
            <a:off x="4296156" y="3218571"/>
            <a:ext cx="136815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1 Des personnalités qui s’accordent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Travailler ensemble est une forme d’engagement </a:t>
            </a:r>
          </a:p>
          <a:p>
            <a:r>
              <a:rPr lang="fr-FR" dirty="0" smtClean="0"/>
              <a:t>Articuler sphère professionnelle et sociale </a:t>
            </a:r>
          </a:p>
          <a:p>
            <a:r>
              <a:rPr lang="fr-FR" dirty="0" smtClean="0"/>
              <a:t>Mieux se connaître </a:t>
            </a:r>
          </a:p>
          <a:p>
            <a:r>
              <a:rPr lang="fr-FR" dirty="0" smtClean="0"/>
              <a:t>Exprimer ces besoins, tenir compte des différences </a:t>
            </a:r>
            <a:r>
              <a:rPr lang="fr-FR" sz="1600" dirty="0" smtClean="0"/>
              <a:t>(physiologiques, horaires, loisirs, explications, repères …)</a:t>
            </a:r>
            <a:endParaRPr lang="fr-FR" dirty="0" smtClean="0"/>
          </a:p>
          <a:p>
            <a:r>
              <a:rPr lang="fr-FR" dirty="0" smtClean="0"/>
              <a:t>Inventorier les compétences pour mieux les valoriser au sein du collectif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2 Un projet commun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 départ un choix de stratégie personnelle </a:t>
            </a:r>
          </a:p>
          <a:p>
            <a:r>
              <a:rPr lang="fr-FR" dirty="0" smtClean="0"/>
              <a:t>Des besoins personnels </a:t>
            </a:r>
          </a:p>
          <a:p>
            <a:r>
              <a:rPr lang="fr-FR" dirty="0" smtClean="0"/>
              <a:t>Une obligation : une stratégie commune , des valeurs et des objectifs partagés </a:t>
            </a:r>
          </a:p>
          <a:p>
            <a:r>
              <a:rPr lang="fr-FR" dirty="0" smtClean="0"/>
              <a:t>Projet, motivations, valeurs, objectif : savoir de quoi on parle </a:t>
            </a:r>
          </a:p>
          <a:p>
            <a:r>
              <a:rPr lang="fr-FR" dirty="0" smtClean="0"/>
              <a:t>Refaire ce travail à chaque changement </a:t>
            </a:r>
          </a:p>
          <a:p>
            <a:pPr>
              <a:buNone/>
            </a:pPr>
            <a:r>
              <a:rPr lang="fr-FR" dirty="0" smtClean="0"/>
              <a:t>( nouvel associé, tensions, départ, 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Un </a:t>
            </a:r>
            <a:r>
              <a:rPr lang="en-GB" dirty="0" err="1" smtClean="0"/>
              <a:t>projet</a:t>
            </a:r>
            <a:r>
              <a:rPr lang="en-GB" dirty="0" smtClean="0"/>
              <a:t>, des </a:t>
            </a:r>
            <a:r>
              <a:rPr lang="en-GB" dirty="0" err="1" smtClean="0"/>
              <a:t>objectifs</a:t>
            </a:r>
            <a:r>
              <a:rPr lang="en-GB" dirty="0" smtClean="0"/>
              <a:t> </a:t>
            </a:r>
            <a:r>
              <a:rPr lang="en-GB" dirty="0" err="1" smtClean="0"/>
              <a:t>partagés</a:t>
            </a:r>
            <a:r>
              <a:rPr lang="en-GB" dirty="0" smtClean="0"/>
              <a:t> </a:t>
            </a: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6530400" y="1795869"/>
            <a:ext cx="1795680" cy="1468954"/>
          </a:xfrm>
          <a:prstGeom prst="sun">
            <a:avLst>
              <a:gd name="adj" fmla="val 2500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b="1" dirty="0" err="1">
                <a:solidFill>
                  <a:srgbClr val="000000"/>
                </a:solidFill>
              </a:rPr>
              <a:t>Nos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000" b="1" dirty="0" err="1">
                <a:solidFill>
                  <a:srgbClr val="000000"/>
                </a:solidFill>
              </a:rPr>
              <a:t>valeurs</a:t>
            </a:r>
            <a:r>
              <a:rPr lang="en-GB" sz="20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323528" y="5229200"/>
            <a:ext cx="3428640" cy="979303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 anchorCtr="1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La situation </a:t>
            </a:r>
            <a:r>
              <a:rPr lang="en-GB" sz="2400" b="1" dirty="0" err="1">
                <a:solidFill>
                  <a:srgbClr val="000000"/>
                </a:solidFill>
              </a:rPr>
              <a:t>aujourd'hui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3428641" y="2939350"/>
            <a:ext cx="2939040" cy="1143480"/>
          </a:xfrm>
          <a:prstGeom prst="ellipse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 anchorCtr="1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Les </a:t>
            </a:r>
            <a:r>
              <a:rPr lang="en-GB" sz="2400" b="1" dirty="0" err="1">
                <a:solidFill>
                  <a:srgbClr val="000000"/>
                </a:solidFill>
              </a:rPr>
              <a:t>objectifs</a:t>
            </a:r>
            <a:r>
              <a:rPr lang="en-GB" sz="2400" b="1" dirty="0">
                <a:solidFill>
                  <a:srgbClr val="000000"/>
                </a:solidFill>
              </a:rPr>
              <a:t> à </a:t>
            </a:r>
            <a:r>
              <a:rPr lang="en-GB" sz="2400" b="1" dirty="0" err="1">
                <a:solidFill>
                  <a:srgbClr val="000000"/>
                </a:solidFill>
              </a:rPr>
              <a:t>trois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b="1" dirty="0" err="1">
                <a:solidFill>
                  <a:srgbClr val="000000"/>
                </a:solidFill>
              </a:rPr>
              <a:t>ans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V="1">
            <a:off x="3101760" y="4239805"/>
            <a:ext cx="979200" cy="99082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3635896" y="4509120"/>
            <a:ext cx="2285280" cy="816565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 anchorCtr="1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Le plan </a:t>
            </a:r>
            <a:r>
              <a:rPr lang="en-GB" sz="2400" b="1" dirty="0" err="1">
                <a:solidFill>
                  <a:srgbClr val="000000"/>
                </a:solidFill>
              </a:rPr>
              <a:t>d'action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5" name="AutoShape 8"/>
          <p:cNvSpPr>
            <a:spLocks noChangeArrowheads="1"/>
          </p:cNvSpPr>
          <p:nvPr/>
        </p:nvSpPr>
        <p:spPr bwMode="auto">
          <a:xfrm>
            <a:off x="8172400" y="5949280"/>
            <a:ext cx="653760" cy="653829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6084168" y="5877272"/>
            <a:ext cx="1795680" cy="489651"/>
          </a:xfrm>
          <a:prstGeom prst="wedgeRoundRectCallout">
            <a:avLst>
              <a:gd name="adj1" fmla="val 62505"/>
              <a:gd name="adj2" fmla="val 78310"/>
              <a:gd name="adj3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Assez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réfléchi</a:t>
            </a:r>
            <a:r>
              <a:rPr lang="en-GB" dirty="0">
                <a:solidFill>
                  <a:srgbClr val="000000"/>
                </a:solidFill>
              </a:rPr>
              <a:t> au </a:t>
            </a:r>
            <a:r>
              <a:rPr lang="en-GB" dirty="0" err="1">
                <a:solidFill>
                  <a:srgbClr val="000000"/>
                </a:solidFill>
              </a:rPr>
              <a:t>boulot</a:t>
            </a:r>
            <a:r>
              <a:rPr lang="en-GB" dirty="0">
                <a:solidFill>
                  <a:srgbClr val="000000"/>
                </a:solidFill>
              </a:rPr>
              <a:t> !</a:t>
            </a:r>
          </a:p>
        </p:txBody>
      </p:sp>
      <p:sp>
        <p:nvSpPr>
          <p:cNvPr id="9228" name="AutoShape 11"/>
          <p:cNvSpPr>
            <a:spLocks noChangeArrowheads="1"/>
          </p:cNvSpPr>
          <p:nvPr/>
        </p:nvSpPr>
        <p:spPr bwMode="auto">
          <a:xfrm flipH="1">
            <a:off x="1403648" y="1340768"/>
            <a:ext cx="2388849" cy="2155907"/>
          </a:xfrm>
          <a:prstGeom prst="moon">
            <a:avLst>
              <a:gd name="adj" fmla="val 86303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                Il </a:t>
            </a:r>
            <a:r>
              <a:rPr lang="en-GB" sz="1600" b="1" dirty="0" err="1">
                <a:solidFill>
                  <a:srgbClr val="000000"/>
                </a:solidFill>
              </a:rPr>
              <a:t>n'y</a:t>
            </a:r>
            <a:r>
              <a:rPr lang="en-GB" sz="1600" b="1" dirty="0">
                <a:solidFill>
                  <a:srgbClr val="000000"/>
                </a:solidFill>
              </a:rPr>
              <a:t> a de</a:t>
            </a:r>
          </a:p>
          <a:p>
            <a:pPr algn="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                     vent </a:t>
            </a:r>
            <a:r>
              <a:rPr lang="en-GB" sz="1600" b="1" dirty="0" err="1">
                <a:solidFill>
                  <a:srgbClr val="000000"/>
                </a:solidFill>
              </a:rPr>
              <a:t>favorable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</a:p>
          <a:p>
            <a:pPr algn="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                    </a:t>
            </a:r>
            <a:r>
              <a:rPr lang="en-GB" sz="1600" b="1" dirty="0" err="1">
                <a:solidFill>
                  <a:srgbClr val="000000"/>
                </a:solidFill>
              </a:rPr>
              <a:t>que</a:t>
            </a:r>
            <a:r>
              <a:rPr lang="en-GB" sz="1600" b="1" dirty="0">
                <a:solidFill>
                  <a:srgbClr val="000000"/>
                </a:solidFill>
              </a:rPr>
              <a:t> pour </a:t>
            </a:r>
            <a:r>
              <a:rPr lang="en-GB" sz="1600" b="1" dirty="0" err="1">
                <a:solidFill>
                  <a:srgbClr val="000000"/>
                </a:solidFill>
              </a:rPr>
              <a:t>celui</a:t>
            </a:r>
            <a:endParaRPr lang="en-GB" sz="1600" b="1" dirty="0">
              <a:solidFill>
                <a:srgbClr val="000000"/>
              </a:solidFill>
            </a:endParaRPr>
          </a:p>
          <a:p>
            <a:pPr algn="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              qui </a:t>
            </a:r>
            <a:r>
              <a:rPr lang="en-GB" sz="1600" b="1" dirty="0" err="1">
                <a:solidFill>
                  <a:srgbClr val="000000"/>
                </a:solidFill>
              </a:rPr>
              <a:t>sait</a:t>
            </a:r>
            <a:endParaRPr lang="en-GB" sz="1600" b="1" dirty="0">
              <a:solidFill>
                <a:srgbClr val="000000"/>
              </a:solidFill>
            </a:endParaRPr>
          </a:p>
          <a:p>
            <a:pPr algn="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                   </a:t>
            </a:r>
            <a:r>
              <a:rPr lang="en-GB" sz="1600" b="1" dirty="0" err="1">
                <a:solidFill>
                  <a:srgbClr val="000000"/>
                </a:solidFill>
              </a:rPr>
              <a:t>où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il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veut</a:t>
            </a:r>
            <a:r>
              <a:rPr lang="en-GB" sz="1600" b="1" dirty="0">
                <a:solidFill>
                  <a:srgbClr val="000000"/>
                </a:solidFill>
              </a:rPr>
              <a:t> </a:t>
            </a:r>
            <a:r>
              <a:rPr lang="en-GB" sz="1600" b="1" dirty="0" err="1">
                <a:solidFill>
                  <a:srgbClr val="000000"/>
                </a:solidFill>
              </a:rPr>
              <a:t>aller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229" name="Line 12"/>
          <p:cNvSpPr>
            <a:spLocks noChangeShapeType="1"/>
          </p:cNvSpPr>
          <p:nvPr/>
        </p:nvSpPr>
        <p:spPr bwMode="auto">
          <a:xfrm flipH="1">
            <a:off x="486720" y="2122783"/>
            <a:ext cx="1149120" cy="130621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 flipH="1">
            <a:off x="486720" y="2776612"/>
            <a:ext cx="1149120" cy="653829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9231" name="AutoShape 14"/>
          <p:cNvSpPr>
            <a:spLocks noChangeArrowheads="1"/>
          </p:cNvSpPr>
          <p:nvPr/>
        </p:nvSpPr>
        <p:spPr bwMode="auto">
          <a:xfrm>
            <a:off x="162721" y="3102086"/>
            <a:ext cx="653760" cy="653829"/>
          </a:xfrm>
          <a:prstGeom prst="smileyFace">
            <a:avLst>
              <a:gd name="adj" fmla="val 4653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300192" y="1268760"/>
            <a:ext cx="244827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Une vision partagée </a:t>
            </a:r>
            <a:endParaRPr lang="fr-FR" sz="20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475656" y="4149080"/>
            <a:ext cx="158417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Menaces 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716016" y="5373216"/>
            <a:ext cx="208823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Opportunités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TRAME       Thierry PONS  06 79 86 06 36 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539552" y="6309320"/>
            <a:ext cx="144016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Contraintes </a:t>
            </a:r>
            <a:endParaRPr lang="fr-FR" sz="20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195736" y="6237312"/>
            <a:ext cx="122413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Atouts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4" grpId="0" animBg="1"/>
      <p:bldP spid="9225" grpId="0" animBg="1"/>
      <p:bldP spid="9226" grpId="0" animBg="1"/>
      <p:bldP spid="16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vision commune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Motivante, capable de frapper l’imagination  </a:t>
            </a:r>
          </a:p>
          <a:p>
            <a:r>
              <a:rPr lang="fr-FR" dirty="0" smtClean="0"/>
              <a:t>Claire et passionnante  </a:t>
            </a:r>
          </a:p>
          <a:p>
            <a:r>
              <a:rPr lang="fr-FR" dirty="0" smtClean="0"/>
              <a:t>Ambitieuse mais réaliste  </a:t>
            </a:r>
          </a:p>
          <a:p>
            <a:r>
              <a:rPr lang="fr-FR" dirty="0" smtClean="0"/>
              <a:t>Qui engage , donne un sens fort </a:t>
            </a:r>
          </a:p>
          <a:p>
            <a:r>
              <a:rPr lang="fr-FR" dirty="0" smtClean="0"/>
              <a:t>Permet de dessiner un contour de projet</a:t>
            </a:r>
          </a:p>
          <a:p>
            <a:r>
              <a:rPr lang="fr-FR" dirty="0" smtClean="0"/>
              <a:t>Attire la sympathie, regroupe les personnes </a:t>
            </a:r>
          </a:p>
          <a:p>
            <a:r>
              <a:rPr lang="fr-FR" dirty="0" smtClean="0"/>
              <a:t>Indique une direction en laissant une liberté d’action pour atteindre ce but  </a:t>
            </a:r>
          </a:p>
          <a:p>
            <a:r>
              <a:rPr lang="fr-FR" dirty="0" smtClean="0"/>
              <a:t>Orientée vers l’avenir tout en s’appuyant sur les réussites passées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>
            <a:normAutofit fontScale="90000"/>
          </a:bodyPr>
          <a:lstStyle/>
          <a:p>
            <a:pPr algn="l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Analyser la situation</a:t>
            </a:r>
            <a:br>
              <a:rPr lang="en-GB" dirty="0" smtClean="0"/>
            </a:br>
            <a:r>
              <a:rPr lang="en-GB" dirty="0" err="1" smtClean="0"/>
              <a:t>Rester</a:t>
            </a:r>
            <a:r>
              <a:rPr lang="en-GB" dirty="0" smtClean="0"/>
              <a:t> </a:t>
            </a:r>
            <a:r>
              <a:rPr lang="en-GB" dirty="0" err="1" smtClean="0"/>
              <a:t>lucide</a:t>
            </a:r>
            <a:r>
              <a:rPr lang="en-GB" dirty="0" smtClean="0"/>
              <a:t>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07520" y="3064642"/>
          <a:ext cx="2949120" cy="737357"/>
        </p:xfrm>
        <a:graphic>
          <a:graphicData uri="http://schemas.openxmlformats.org/presentationml/2006/ole">
            <p:oleObj spid="_x0000_s152578" r:id="rId4" imgW="3251520" imgH="812880" progId="">
              <p:embed/>
            </p:oleObj>
          </a:graphicData>
        </a:graphic>
      </p:graphicFrame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755520" y="1960046"/>
            <a:ext cx="1468800" cy="1468954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Adaptation </a:t>
            </a: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388480" y="1960046"/>
            <a:ext cx="1632960" cy="1468954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Développement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3755520" y="3591737"/>
            <a:ext cx="1468800" cy="1468954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Survie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5388480" y="3591737"/>
            <a:ext cx="1632960" cy="1468954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Investissement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2285280" y="2285521"/>
            <a:ext cx="1306080" cy="653829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Points forts </a:t>
            </a:r>
          </a:p>
        </p:txBody>
      </p:sp>
      <p:sp>
        <p:nvSpPr>
          <p:cNvPr id="1033" name="AutoShape 8"/>
          <p:cNvSpPr>
            <a:spLocks noChangeArrowheads="1"/>
          </p:cNvSpPr>
          <p:nvPr/>
        </p:nvSpPr>
        <p:spPr bwMode="auto">
          <a:xfrm>
            <a:off x="2285280" y="3918652"/>
            <a:ext cx="1306080" cy="653829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Points </a:t>
            </a:r>
            <a:r>
              <a:rPr lang="en-GB" dirty="0" err="1">
                <a:solidFill>
                  <a:srgbClr val="000000"/>
                </a:solidFill>
              </a:rPr>
              <a:t>faibles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4" name="AutoShape 9"/>
          <p:cNvSpPr>
            <a:spLocks noChangeArrowheads="1"/>
          </p:cNvSpPr>
          <p:nvPr/>
        </p:nvSpPr>
        <p:spPr bwMode="auto">
          <a:xfrm>
            <a:off x="3755520" y="5224869"/>
            <a:ext cx="1468800" cy="48965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Menaces </a:t>
            </a:r>
          </a:p>
        </p:txBody>
      </p:sp>
      <p:sp>
        <p:nvSpPr>
          <p:cNvPr id="1035" name="AutoShape 10"/>
          <p:cNvSpPr>
            <a:spLocks noChangeArrowheads="1"/>
          </p:cNvSpPr>
          <p:nvPr/>
        </p:nvSpPr>
        <p:spPr bwMode="auto">
          <a:xfrm>
            <a:off x="5388480" y="5224869"/>
            <a:ext cx="1632960" cy="489651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Opportunitées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6" name="AutoShape 11"/>
          <p:cNvSpPr>
            <a:spLocks noChangeArrowheads="1"/>
          </p:cNvSpPr>
          <p:nvPr/>
        </p:nvSpPr>
        <p:spPr bwMode="auto">
          <a:xfrm>
            <a:off x="6530401" y="326915"/>
            <a:ext cx="2449440" cy="1143480"/>
          </a:xfrm>
          <a:prstGeom prst="cloudCallout">
            <a:avLst>
              <a:gd name="adj1" fmla="val -26097"/>
              <a:gd name="adj2" fmla="val 7856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Les </a:t>
            </a:r>
            <a:r>
              <a:rPr lang="en-GB" dirty="0" err="1">
                <a:solidFill>
                  <a:srgbClr val="000000"/>
                </a:solidFill>
              </a:rPr>
              <a:t>scénarios</a:t>
            </a:r>
            <a:r>
              <a:rPr lang="en-GB" dirty="0">
                <a:solidFill>
                  <a:srgbClr val="000000"/>
                </a:solidFill>
              </a:rPr>
              <a:t> du possible </a:t>
            </a:r>
            <a:r>
              <a:rPr lang="en-GB" dirty="0" err="1">
                <a:solidFill>
                  <a:srgbClr val="000000"/>
                </a:solidFill>
              </a:rPr>
              <a:t>demain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037" name="AutoShape 12"/>
          <p:cNvSpPr>
            <a:spLocks noChangeArrowheads="1"/>
          </p:cNvSpPr>
          <p:nvPr/>
        </p:nvSpPr>
        <p:spPr bwMode="auto">
          <a:xfrm>
            <a:off x="489600" y="5062132"/>
            <a:ext cx="2122560" cy="1143480"/>
          </a:xfrm>
          <a:prstGeom prst="cloudCallout">
            <a:avLst>
              <a:gd name="adj1" fmla="val 54366"/>
              <a:gd name="adj2" fmla="val -76074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038" name="AutoShape 13"/>
          <p:cNvSpPr>
            <a:spLocks noChangeArrowheads="1"/>
          </p:cNvSpPr>
          <p:nvPr/>
        </p:nvSpPr>
        <p:spPr bwMode="auto">
          <a:xfrm>
            <a:off x="489600" y="5062132"/>
            <a:ext cx="2122560" cy="1143480"/>
          </a:xfrm>
          <a:prstGeom prst="cloudCallout">
            <a:avLst>
              <a:gd name="adj1" fmla="val 88116"/>
              <a:gd name="adj2" fmla="val -547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La </a:t>
            </a:r>
            <a:r>
              <a:rPr lang="en-GB" dirty="0" err="1">
                <a:solidFill>
                  <a:srgbClr val="000000"/>
                </a:solidFill>
              </a:rPr>
              <a:t>réalité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err="1">
                <a:solidFill>
                  <a:srgbClr val="000000"/>
                </a:solidFill>
              </a:rPr>
              <a:t>aujourd'hui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3 Un contrat entre les associés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Réuni et identifie les engagements réciproques des associés </a:t>
            </a:r>
          </a:p>
          <a:p>
            <a:r>
              <a:rPr lang="fr-FR" dirty="0" smtClean="0"/>
              <a:t>Réciproque, explicites, librement négociés</a:t>
            </a:r>
          </a:p>
          <a:p>
            <a:r>
              <a:rPr lang="fr-FR" dirty="0" smtClean="0"/>
              <a:t>La fondation de la future structure </a:t>
            </a:r>
          </a:p>
          <a:p>
            <a:r>
              <a:rPr lang="fr-FR" dirty="0" smtClean="0"/>
              <a:t> Se mettre d’accord sur la notion de « contrat entre associés »</a:t>
            </a:r>
          </a:p>
          <a:p>
            <a:r>
              <a:rPr lang="fr-FR" dirty="0" smtClean="0"/>
              <a:t>Définir le contenu du contrat entre associés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4 Des règles pour bien fonctionner ensemble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Elles sont explicites, connues, négociées et susceptible d’évolution </a:t>
            </a:r>
          </a:p>
          <a:p>
            <a:r>
              <a:rPr lang="fr-FR" dirty="0" smtClean="0"/>
              <a:t>Un outil qui évite conflit et palabres inutiles</a:t>
            </a:r>
          </a:p>
          <a:p>
            <a:r>
              <a:rPr lang="fr-FR" dirty="0" smtClean="0"/>
              <a:t>Statut et règlement intérieur </a:t>
            </a:r>
          </a:p>
          <a:p>
            <a:r>
              <a:rPr lang="fr-FR" dirty="0" smtClean="0"/>
              <a:t>S’informer sur ce qui existe</a:t>
            </a:r>
          </a:p>
          <a:p>
            <a:r>
              <a:rPr lang="fr-FR" dirty="0" smtClean="0"/>
              <a:t>Choisir les règles adaptées au groupe </a:t>
            </a:r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endParaRPr lang="fr-FR" sz="14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5 Une organisation claire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L’organisation permet la vie </a:t>
            </a:r>
          </a:p>
          <a:p>
            <a:r>
              <a:rPr lang="fr-FR" dirty="0" smtClean="0"/>
              <a:t>Elle permet d’atteindre les objectifs communs</a:t>
            </a:r>
          </a:p>
          <a:p>
            <a:r>
              <a:rPr lang="fr-FR" dirty="0" smtClean="0"/>
              <a:t>Les enjeux d’une organisation claire </a:t>
            </a:r>
          </a:p>
          <a:p>
            <a:r>
              <a:rPr lang="fr-FR" dirty="0" smtClean="0"/>
              <a:t>Quelques outils pour s’organiser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quoi un collectif diffus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fr-FR" dirty="0" smtClean="0"/>
              <a:t>C’est un collectif d’agriculteurs qui se caractérise par : </a:t>
            </a:r>
          </a:p>
          <a:p>
            <a:pPr lvl="1"/>
            <a:r>
              <a:rPr lang="fr-FR" dirty="0" smtClean="0"/>
              <a:t>éloignement  géographique des  membres sur le territoire (&gt; 200km)</a:t>
            </a:r>
            <a:endParaRPr lang="fr-FR" sz="3200" dirty="0" smtClean="0"/>
          </a:p>
          <a:p>
            <a:pPr lvl="1"/>
            <a:r>
              <a:rPr lang="fr-FR" dirty="0" smtClean="0"/>
              <a:t>difficulté de les faire se réunir pour 2 heures</a:t>
            </a:r>
            <a:endParaRPr lang="fr-FR" sz="3200" dirty="0" smtClean="0"/>
          </a:p>
          <a:p>
            <a:pPr lvl="1"/>
            <a:r>
              <a:rPr lang="fr-FR" dirty="0" smtClean="0"/>
              <a:t>une thématique précise qui rapproche les gens </a:t>
            </a:r>
            <a:endParaRPr lang="fr-FR" sz="3200" dirty="0" smtClean="0"/>
          </a:p>
          <a:p>
            <a:pPr lvl="1"/>
            <a:r>
              <a:rPr lang="fr-FR" dirty="0" smtClean="0"/>
              <a:t>se rassemblent sur un intérêt  et autour d’un projet commun</a:t>
            </a:r>
            <a:endParaRPr lang="fr-FR" sz="3200" dirty="0" smtClean="0"/>
          </a:p>
          <a:p>
            <a:pPr lvl="1"/>
            <a:r>
              <a:rPr lang="fr-FR" dirty="0" smtClean="0"/>
              <a:t>pas obligatoirement de territoire d’attachement</a:t>
            </a:r>
            <a:endParaRPr lang="fr-FR" sz="3200" dirty="0" smtClean="0"/>
          </a:p>
          <a:p>
            <a:pPr lvl="1"/>
            <a:r>
              <a:rPr lang="fr-FR" dirty="0" smtClean="0"/>
              <a:t>pas forcément de structure juridique : informel</a:t>
            </a:r>
          </a:p>
          <a:p>
            <a:pPr lvl="1"/>
            <a:r>
              <a:rPr lang="fr-FR" sz="2800" dirty="0" smtClean="0"/>
              <a:t>recherche de pairs pour rompre l’isolement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6 Un système de communication qui fonctionne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fr-FR" dirty="0" smtClean="0"/>
              <a:t>Bien communiquer permet …</a:t>
            </a:r>
          </a:p>
          <a:p>
            <a:r>
              <a:rPr lang="fr-FR" dirty="0" smtClean="0"/>
              <a:t>s’écouter et avoir envie de comprendre ensemble une situation</a:t>
            </a:r>
            <a:endParaRPr lang="fr-FR" sz="1800" dirty="0" smtClean="0"/>
          </a:p>
          <a:p>
            <a:r>
              <a:rPr lang="fr-FR" dirty="0" smtClean="0"/>
              <a:t>Adopter une attitude constructive</a:t>
            </a:r>
          </a:p>
          <a:p>
            <a:r>
              <a:rPr lang="fr-FR" dirty="0" smtClean="0"/>
              <a:t>Purger les tensions et les désaccords </a:t>
            </a:r>
          </a:p>
          <a:p>
            <a:r>
              <a:rPr lang="fr-FR" dirty="0" smtClean="0"/>
              <a:t>Consacrer du temps et un lieu à l’échange </a:t>
            </a:r>
          </a:p>
          <a:p>
            <a:r>
              <a:rPr lang="fr-FR" dirty="0" smtClean="0"/>
              <a:t>Optimiser le système d’information  </a:t>
            </a:r>
            <a:endParaRPr lang="fr-FR" sz="4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7 Un mode de conduite et de décision clairement défini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sein d’un collectif le leadership est partagé </a:t>
            </a:r>
          </a:p>
          <a:p>
            <a:r>
              <a:rPr lang="fr-FR" dirty="0" smtClean="0"/>
              <a:t>À géométrie variable et qui implique réciprocité </a:t>
            </a:r>
          </a:p>
          <a:p>
            <a:r>
              <a:rPr lang="fr-FR" dirty="0" smtClean="0"/>
              <a:t>Qui implique mobilité </a:t>
            </a:r>
          </a:p>
          <a:p>
            <a:r>
              <a:rPr lang="fr-FR" dirty="0" smtClean="0"/>
              <a:t>Je me sens responsable de l’entreprise </a:t>
            </a:r>
          </a:p>
          <a:p>
            <a:r>
              <a:rPr lang="fr-FR" dirty="0" smtClean="0"/>
              <a:t>Collégialité, autorité, hiérarchie, leadership</a:t>
            </a:r>
          </a:p>
          <a:p>
            <a:r>
              <a:rPr lang="fr-FR" dirty="0" smtClean="0"/>
              <a:t>Rôle du leader bien défini et accepté par le collectif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prise de décision collective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/>
              <a:t>Avantages : </a:t>
            </a:r>
          </a:p>
          <a:p>
            <a:r>
              <a:rPr lang="fr-FR" dirty="0" smtClean="0"/>
              <a:t>Une analyse plus complète du problème avec plusieurs points de vue </a:t>
            </a:r>
          </a:p>
          <a:p>
            <a:r>
              <a:rPr lang="fr-FR" dirty="0" smtClean="0"/>
              <a:t>Un potentiel créatif plus important </a:t>
            </a:r>
          </a:p>
          <a:p>
            <a:r>
              <a:rPr lang="fr-FR" dirty="0" smtClean="0"/>
              <a:t>Appropriation de la décision plus facile et rapide </a:t>
            </a:r>
          </a:p>
          <a:p>
            <a:pPr>
              <a:buNone/>
            </a:pPr>
            <a:r>
              <a:rPr lang="fr-FR" b="1" dirty="0" smtClean="0"/>
              <a:t>Inconvénients </a:t>
            </a:r>
          </a:p>
          <a:p>
            <a:r>
              <a:rPr lang="fr-FR" dirty="0" smtClean="0"/>
              <a:t>D’avantage de temps </a:t>
            </a:r>
          </a:p>
          <a:p>
            <a:r>
              <a:rPr lang="fr-FR" dirty="0" smtClean="0"/>
              <a:t>Jeux d’influence, prise de contrôle possible </a:t>
            </a:r>
          </a:p>
          <a:p>
            <a:r>
              <a:rPr lang="fr-FR" dirty="0" smtClean="0"/>
              <a:t>Recherche de conformité pour préserver la cohésion </a:t>
            </a:r>
          </a:p>
          <a:p>
            <a:r>
              <a:rPr lang="fr-FR" dirty="0" smtClean="0"/>
              <a:t>Les prises de position peuvent entrainer des conflits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modalités de prise de décision collective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Le compromis : </a:t>
            </a:r>
            <a:r>
              <a:rPr lang="fr-FR" dirty="0" smtClean="0"/>
              <a:t>suppose que l’on renonce a des avantages pour arriver à un accord </a:t>
            </a:r>
          </a:p>
          <a:p>
            <a:r>
              <a:rPr lang="fr-FR" b="1" dirty="0" smtClean="0"/>
              <a:t>Le mode consultatif : </a:t>
            </a:r>
            <a:r>
              <a:rPr lang="fr-FR" dirty="0" smtClean="0"/>
              <a:t>Réalisé par le leader qui finalement décidera et mettra en œuvre la décision par lui-même, permet de bénéficier de l’apport du groupe </a:t>
            </a:r>
          </a:p>
          <a:p>
            <a:r>
              <a:rPr lang="fr-FR" b="1" dirty="0" smtClean="0"/>
              <a:t>Le vote </a:t>
            </a:r>
            <a:r>
              <a:rPr lang="fr-FR" dirty="0" smtClean="0"/>
              <a:t>(entier ou pondéré) si on a peu de temps. Le vote à bulletin secret ne donne pas le même résultat.  Ne favorise pas l’implication. </a:t>
            </a:r>
          </a:p>
          <a:p>
            <a:pPr>
              <a:buNone/>
            </a:pPr>
            <a:r>
              <a:rPr lang="fr-FR" dirty="0" smtClean="0"/>
              <a:t>  Risque de retranchement sur les positions. </a:t>
            </a:r>
          </a:p>
          <a:p>
            <a:pPr>
              <a:buNone/>
            </a:pPr>
            <a:r>
              <a:rPr lang="fr-FR" dirty="0" smtClean="0"/>
              <a:t>Les minorités reviennent à la charge et rechignent à mettre en œuvre les décisions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prise de décision consensuelle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65104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Développe l’</a:t>
            </a:r>
            <a:r>
              <a:rPr lang="fr-FR" dirty="0" err="1" smtClean="0"/>
              <a:t>intèlligence</a:t>
            </a:r>
            <a:r>
              <a:rPr lang="fr-FR" dirty="0" smtClean="0"/>
              <a:t> collective </a:t>
            </a:r>
          </a:p>
          <a:p>
            <a:r>
              <a:rPr lang="fr-FR" dirty="0" smtClean="0"/>
              <a:t>Va au delà du compromis par une prise en compte de l’ensemble de la situation, de tous les besoins</a:t>
            </a:r>
          </a:p>
          <a:p>
            <a:r>
              <a:rPr lang="fr-FR" dirty="0" smtClean="0"/>
              <a:t>Les accords qui en découlent sont durables et soutenus par les personnes concernées </a:t>
            </a:r>
          </a:p>
          <a:p>
            <a:r>
              <a:rPr lang="fr-FR" dirty="0" smtClean="0"/>
              <a:t>Pas l’unanimité mais compréhension commune et une acceptation de tous pour la proposition la meilleure pour le groupe en entier </a:t>
            </a:r>
          </a:p>
          <a:p>
            <a:r>
              <a:rPr lang="fr-FR" dirty="0" smtClean="0"/>
              <a:t>Un engagement de tous à mettre en œuvre la décision et à la défendre</a:t>
            </a:r>
          </a:p>
          <a:p>
            <a:r>
              <a:rPr lang="fr-FR" dirty="0" smtClean="0"/>
              <a:t>De l’importance d’identifier les intérêts ( Valeurs, besoins, peurs) derrière les opinions et positions, il faut alors travailler sans pressions et travailler par petits pas, du temps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0" y="1628800"/>
            <a:ext cx="7884368" cy="5229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80120"/>
          </a:xfrm>
          <a:solidFill>
            <a:srgbClr val="66FF66"/>
          </a:solidFill>
        </p:spPr>
        <p:txBody>
          <a:bodyPr>
            <a:normAutofit fontScale="90000"/>
          </a:bodyPr>
          <a:lstStyle/>
          <a:p>
            <a:r>
              <a:rPr lang="fr-FR" sz="3600" dirty="0" smtClean="0"/>
              <a:t>Environnement du groupe : </a:t>
            </a:r>
            <a:br>
              <a:rPr lang="fr-FR" sz="3600" dirty="0" smtClean="0"/>
            </a:br>
            <a:r>
              <a:rPr lang="fr-FR" sz="3600" dirty="0" smtClean="0"/>
              <a:t>Partenaires, clients, concurrents, …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2339752" y="350100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 bon fonctionnement du groupe </a:t>
            </a:r>
            <a:endParaRPr lang="fr-FR" sz="2400" b="1" dirty="0"/>
          </a:p>
        </p:txBody>
      </p:sp>
      <p:sp>
        <p:nvSpPr>
          <p:cNvPr id="4" name="Ellipse 3"/>
          <p:cNvSpPr/>
          <p:nvPr/>
        </p:nvSpPr>
        <p:spPr>
          <a:xfrm>
            <a:off x="323528" y="2060848"/>
            <a:ext cx="3312368" cy="158417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Le Leadership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Prise de décision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Pilotage,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Respect des règles 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Représentation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707904" y="1772816"/>
            <a:ext cx="2880320" cy="1800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L’identité du groupe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 nom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Les valeurs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Les missions 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95536" y="4221088"/>
            <a:ext cx="4032448" cy="19442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Les membres du groupe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Rôle de chacun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Interconnaissance forte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Degré d’implication 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499992" y="4149080"/>
            <a:ext cx="3240360" cy="19442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L’activité du groupe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Ce qu’il produit et réalise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Les façons et manières de fonctionner 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020272" y="22768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Impact sur son environnement </a:t>
            </a:r>
            <a:endParaRPr lang="fr-FR" b="1" dirty="0"/>
          </a:p>
        </p:txBody>
      </p:sp>
      <p:sp>
        <p:nvSpPr>
          <p:cNvPr id="9" name="Flèche droite 8"/>
          <p:cNvSpPr/>
          <p:nvPr/>
        </p:nvSpPr>
        <p:spPr>
          <a:xfrm rot="19588133">
            <a:off x="6269747" y="3222148"/>
            <a:ext cx="1440160" cy="249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4946617">
            <a:off x="6421615" y="1613382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7308304" y="126876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Quelle </a:t>
            </a:r>
          </a:p>
          <a:p>
            <a:r>
              <a:rPr lang="fr-FR" b="1" dirty="0" smtClean="0"/>
              <a:t>plus value ? </a:t>
            </a:r>
            <a:endParaRPr lang="fr-FR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27088" y="44450"/>
          <a:ext cx="7992892" cy="5387340"/>
        </p:xfrm>
        <a:graphic>
          <a:graphicData uri="http://schemas.openxmlformats.org/drawingml/2006/table">
            <a:tbl>
              <a:tblPr/>
              <a:tblGrid>
                <a:gridCol w="1998223"/>
                <a:gridCol w="1998223"/>
                <a:gridCol w="1998223"/>
                <a:gridCol w="1998223"/>
              </a:tblGrid>
              <a:tr h="62780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Le leadership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L’identité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+mn-lt"/>
                          <a:ea typeface="Times New Roman"/>
                          <a:cs typeface="Times New Roman"/>
                        </a:rPr>
                        <a:t>Ce qui définit le groupe, ce qui le distingue des autres</a:t>
                      </a:r>
                    </a:p>
                  </a:txBody>
                  <a:tcPr marL="39887" marR="39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Les membres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+mn-lt"/>
                          <a:ea typeface="Times New Roman"/>
                          <a:cs typeface="Times New Roman"/>
                        </a:rPr>
                        <a:t>L’activité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56770"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1079500" algn="l"/>
                        </a:tabLs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Les leaders du bureau ou du conseil d’administration de l’association </a:t>
                      </a: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Ce sont ceux qui pilotent le groupe.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Qui prennent les décisions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qui analysent l’environnement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fontAlgn="auto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08000" algn="l"/>
                        </a:tabLst>
                      </a:pP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Il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existe aussi des leaders « officieux » : les leaders techniques, les leaders confidents, les leaders de la convivialité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-------------------------------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« l’administratif » : les personnes qui aide le groupe à avancer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Secrétaire, animateur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Le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nom du groupe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en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phase avec sa personnalité, est identifié par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l’environnement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fontAlgn="auto" hangingPunct="1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Les valeurs du groupe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C’est un ensemble de croyances, de valeurs partagées par les membres. </a:t>
                      </a:r>
                      <a:endParaRPr lang="fr-FR" sz="13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defTabSz="914400" rtl="0" eaLnBrk="1" fontAlgn="auto" latinLnBrk="0" hangingPunct="1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Les </a:t>
                      </a:r>
                      <a:r>
                        <a:rPr lang="fr-FR" sz="13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missions du groupe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c’est ce pourquoi le groupe existe, ce qu’il doit faire, son rôle, ce à quoi il sert.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b="1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Les autres membres du groupe.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51130" indent="-151130" algn="l" hangingPunct="0">
                        <a:spcAft>
                          <a:spcPts val="300"/>
                        </a:spcAf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Un rôle pour chacun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Chacun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sait ce qu’il a à faire dans le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groupe</a:t>
                      </a:r>
                      <a:r>
                        <a:rPr lang="fr-FR" sz="13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et 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connaît le rôle des autres membres.</a:t>
                      </a:r>
                    </a:p>
                    <a:p>
                      <a:pPr marL="151130" indent="-151130" algn="l" hangingPunct="0">
                        <a:spcAft>
                          <a:spcPts val="300"/>
                        </a:spcAft>
                      </a:pPr>
                      <a:endParaRPr lang="fr-FR" sz="13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51130" indent="-151130" algn="l" hangingPunct="0">
                        <a:spcAft>
                          <a:spcPts val="300"/>
                        </a:spcAft>
                      </a:pP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Une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interconnaissance forte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Les membres du groupe se connaissent bien entre eux. Ils savent les points forts de chacun,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les compétences des autres.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51130" indent="-151130" algn="l" hangingPunct="0">
                        <a:spcAft>
                          <a:spcPts val="300"/>
                        </a:spcAft>
                      </a:pPr>
                      <a:endParaRPr lang="fr-FR" sz="13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51130" indent="-151130" algn="l" hangingPunct="0">
                        <a:spcAft>
                          <a:spcPts val="300"/>
                        </a:spcAft>
                      </a:pP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Un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bon degré d’implication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Les membres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sont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impliqués, motivés et ont trouvé leur place dans le groupe. Ils sentent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qu’ils appartiennent à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un groupe</a:t>
                      </a:r>
                      <a:r>
                        <a:rPr lang="fr-FR" sz="130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fr-FR" sz="1300" smtClean="0">
                          <a:latin typeface="+mn-lt"/>
                          <a:ea typeface="Times New Roman"/>
                          <a:cs typeface="Times New Roman"/>
                        </a:rPr>
                        <a:t> se reconnaissent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dans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l’identité.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 fontAlgn="auto" hangingPunct="1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Les activités du groupe, ce qu’il produit, ce qu’il réalise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Ce sont les actions concrètes du groupe. Elles sont en cohérence et servent les missions du groupe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fontAlgn="auto" hangingPunct="1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-1054100" algn="l"/>
                        </a:tabLst>
                      </a:pPr>
                      <a:r>
                        <a:rPr lang="fr-FR" sz="1300" b="1" dirty="0" smtClean="0">
                          <a:latin typeface="+mn-lt"/>
                          <a:ea typeface="Times New Roman"/>
                          <a:cs typeface="Times New Roman"/>
                        </a:rPr>
                        <a:t>Les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façons </a:t>
                      </a:r>
                      <a:r>
                        <a:rPr lang="fr-FR" sz="1300" b="1">
                          <a:latin typeface="+mn-lt"/>
                          <a:ea typeface="Times New Roman"/>
                          <a:cs typeface="Times New Roman"/>
                        </a:rPr>
                        <a:t>et </a:t>
                      </a:r>
                      <a:r>
                        <a:rPr lang="fr-FR" sz="1300" b="1" smtClean="0">
                          <a:latin typeface="+mn-lt"/>
                          <a:ea typeface="Times New Roman"/>
                          <a:cs typeface="Times New Roman"/>
                        </a:rPr>
                        <a:t>manières </a:t>
                      </a:r>
                      <a:r>
                        <a:rPr lang="fr-FR" sz="1300" b="1" dirty="0">
                          <a:latin typeface="+mn-lt"/>
                          <a:ea typeface="Times New Roman"/>
                          <a:cs typeface="Times New Roman"/>
                        </a:rPr>
                        <a:t>de fonctionner pour mener à bien ses actions :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Le groupe utilise des outils, s’organise d’une certaine manière pour mener à bien ses actions 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, en </a:t>
                      </a:r>
                      <a:r>
                        <a:rPr lang="fr-FR" sz="1300" dirty="0">
                          <a:latin typeface="+mn-lt"/>
                          <a:ea typeface="Times New Roman"/>
                          <a:cs typeface="Times New Roman"/>
                        </a:rPr>
                        <a:t>interne et en </a:t>
                      </a:r>
                      <a:r>
                        <a:rPr lang="fr-FR" sz="1300" dirty="0" smtClean="0">
                          <a:latin typeface="+mn-lt"/>
                          <a:ea typeface="Times New Roman"/>
                          <a:cs typeface="Times New Roman"/>
                        </a:rPr>
                        <a:t>externe</a:t>
                      </a:r>
                      <a:endParaRPr lang="fr-FR" sz="1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9887" marR="398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7" name="ZoneTexte 4"/>
          <p:cNvSpPr txBox="1">
            <a:spLocks noChangeArrowheads="1"/>
          </p:cNvSpPr>
          <p:nvPr/>
        </p:nvSpPr>
        <p:spPr bwMode="auto">
          <a:xfrm rot="-5400000">
            <a:off x="-3001962" y="3228975"/>
            <a:ext cx="6858000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solidFill>
                  <a:schemeClr val="bg1"/>
                </a:solidFill>
                <a:latin typeface="Calibri" pitchFamily="34" charset="0"/>
              </a:rPr>
              <a:t>Les ingrédients pour le bon fonctionnement du groupe</a:t>
            </a:r>
          </a:p>
        </p:txBody>
      </p:sp>
      <p:sp>
        <p:nvSpPr>
          <p:cNvPr id="2068" name="Text Box 1"/>
          <p:cNvSpPr txBox="1">
            <a:spLocks noChangeArrowheads="1"/>
          </p:cNvSpPr>
          <p:nvPr/>
        </p:nvSpPr>
        <p:spPr bwMode="auto">
          <a:xfrm>
            <a:off x="1042988" y="6237288"/>
            <a:ext cx="4014787" cy="5048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300" b="1">
                <a:latin typeface="Calibri" pitchFamily="34" charset="0"/>
              </a:rPr>
              <a:t>ENVIRONNEMENT</a:t>
            </a:r>
          </a:p>
          <a:p>
            <a:pPr algn="ctr"/>
            <a:r>
              <a:rPr lang="fr-FR" sz="1300">
                <a:latin typeface="Calibri" pitchFamily="34" charset="0"/>
              </a:rPr>
              <a:t>Partenaires, « clients », concurrents…</a:t>
            </a:r>
          </a:p>
          <a:p>
            <a:pPr algn="ctr">
              <a:spcAft>
                <a:spcPts val="1000"/>
              </a:spcAft>
            </a:pPr>
            <a:endParaRPr lang="fr-FR" sz="1100">
              <a:latin typeface="Times New Roman" pitchFamily="18" charset="0"/>
            </a:endParaRPr>
          </a:p>
          <a:p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219700" y="5445125"/>
            <a:ext cx="3600450" cy="1341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70" name="ZoneTexte 8"/>
          <p:cNvSpPr txBox="1">
            <a:spLocks noChangeArrowheads="1"/>
          </p:cNvSpPr>
          <p:nvPr/>
        </p:nvSpPr>
        <p:spPr bwMode="auto">
          <a:xfrm>
            <a:off x="5580063" y="5473700"/>
            <a:ext cx="33131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200">
                <a:latin typeface="Calibri" pitchFamily="34" charset="0"/>
              </a:rPr>
              <a:t>Le groupe produit un </a:t>
            </a:r>
            <a:r>
              <a:rPr lang="fr-FR" sz="1200" b="1">
                <a:latin typeface="Calibri" pitchFamily="34" charset="0"/>
              </a:rPr>
              <a:t>impact sur son environnement</a:t>
            </a:r>
            <a:r>
              <a:rPr lang="fr-FR" sz="1200">
                <a:latin typeface="Times New Roman" pitchFamily="18" charset="0"/>
              </a:rPr>
              <a:t> </a:t>
            </a:r>
            <a:r>
              <a:rPr lang="fr-FR" sz="1200">
                <a:latin typeface="Calibri" pitchFamily="34" charset="0"/>
              </a:rPr>
              <a:t>:</a:t>
            </a:r>
          </a:p>
          <a:p>
            <a:r>
              <a:rPr lang="fr-FR" sz="1200">
                <a:latin typeface="Calibri" pitchFamily="34" charset="0"/>
              </a:rPr>
              <a:t>- il apporte quelque chose que les autres groupes n’apportent pas</a:t>
            </a:r>
          </a:p>
          <a:p>
            <a:r>
              <a:rPr lang="fr-FR" sz="1200">
                <a:latin typeface="Calibri" pitchFamily="34" charset="0"/>
              </a:rPr>
              <a:t>- il impacte sur la vie du territoire, sur les partenaires</a:t>
            </a:r>
          </a:p>
          <a:p>
            <a:r>
              <a:rPr lang="fr-FR" sz="1200">
                <a:latin typeface="Calibri" pitchFamily="34" charset="0"/>
              </a:rPr>
              <a:t>- il impacte sur les exploitations et les exploitants</a:t>
            </a:r>
            <a:endParaRPr lang="fr-FR" sz="1200"/>
          </a:p>
        </p:txBody>
      </p:sp>
      <p:sp>
        <p:nvSpPr>
          <p:cNvPr id="10" name="Flèche droite 9"/>
          <p:cNvSpPr/>
          <p:nvPr/>
        </p:nvSpPr>
        <p:spPr>
          <a:xfrm rot="5400000">
            <a:off x="3635375" y="5373688"/>
            <a:ext cx="649287" cy="935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idées qui marchent pour améliorer le fonctionnement du collectif diffus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Coupler journée de réunion de fonctionnement suivi d’une journée de formation (financement VIVEA) </a:t>
            </a:r>
          </a:p>
          <a:p>
            <a:r>
              <a:rPr lang="fr-FR" dirty="0" smtClean="0"/>
              <a:t>Réunion téléphonique (préparation, échange entre les réunions physique pour traiter d’un sujet précis) </a:t>
            </a:r>
          </a:p>
          <a:p>
            <a:r>
              <a:rPr lang="fr-FR" dirty="0" smtClean="0"/>
              <a:t>Coupler réunion de fonctionnement sur et avec une visite d’élevage </a:t>
            </a:r>
          </a:p>
          <a:p>
            <a:r>
              <a:rPr lang="fr-FR" dirty="0" smtClean="0"/>
              <a:t>Professionnaliser la visite (</a:t>
            </a:r>
            <a:r>
              <a:rPr lang="fr-FR" dirty="0" err="1" smtClean="0"/>
              <a:t>cf</a:t>
            </a:r>
            <a:r>
              <a:rPr lang="fr-FR" dirty="0" smtClean="0"/>
              <a:t> groupe d’échange de pratique, grille d’analyse, …) </a:t>
            </a:r>
          </a:p>
          <a:p>
            <a:r>
              <a:rPr lang="fr-FR" dirty="0" smtClean="0"/>
              <a:t>De la place pour l’échange informel, la convivialité</a:t>
            </a:r>
          </a:p>
          <a:p>
            <a:r>
              <a:rPr lang="fr-FR" dirty="0" smtClean="0"/>
              <a:t>A chaque fois un exercice  pour améliorer l’interconnaissance  des personnes  ( il y en a plein et c’est rigolo ! Une belle réussite, portrait chinois, …)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258888" y="333375"/>
            <a:ext cx="7634287" cy="7064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Les</a:t>
            </a:r>
            <a:r>
              <a:rPr lang="fr-FR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fr-FR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outils</a:t>
            </a:r>
            <a:r>
              <a:rPr lang="fr-FR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cs typeface="+mn-cs"/>
              </a:rPr>
              <a:t> </a:t>
            </a:r>
            <a:r>
              <a:rPr lang="fr-FR" sz="40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du </a:t>
            </a:r>
            <a:r>
              <a:rPr lang="fr-FR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collectif </a:t>
            </a:r>
            <a:endParaRPr lang="fr-FR" sz="4000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71550" y="1647825"/>
            <a:ext cx="5832475" cy="509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000" dirty="0">
                <a:latin typeface="Gill Sans MT" pitchFamily="34" charset="0"/>
              </a:rPr>
              <a:t> </a:t>
            </a:r>
            <a:r>
              <a:rPr lang="fr-FR" sz="3400" dirty="0">
                <a:latin typeface="Gill Sans MT" pitchFamily="34" charset="0"/>
              </a:rPr>
              <a:t>Le balai</a:t>
            </a:r>
          </a:p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400" dirty="0">
                <a:latin typeface="Gill Sans MT" pitchFamily="34" charset="0"/>
              </a:rPr>
              <a:t>Les lunettes roses</a:t>
            </a:r>
          </a:p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400" dirty="0">
                <a:latin typeface="Gill Sans MT" pitchFamily="34" charset="0"/>
              </a:rPr>
              <a:t> Le diapason</a:t>
            </a:r>
          </a:p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400" dirty="0">
                <a:latin typeface="Gill Sans MT" pitchFamily="34" charset="0"/>
              </a:rPr>
              <a:t> La charrue</a:t>
            </a:r>
          </a:p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400" dirty="0">
                <a:latin typeface="Gill Sans MT" pitchFamily="34" charset="0"/>
              </a:rPr>
              <a:t> Le coton – tige</a:t>
            </a:r>
          </a:p>
          <a:p>
            <a:pPr marL="365125" indent="-282575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fr-FR" sz="3400" dirty="0">
                <a:latin typeface="Gill Sans MT" pitchFamily="34" charset="0"/>
              </a:rPr>
              <a:t> Les rames ou la grand voile</a:t>
            </a:r>
          </a:p>
        </p:txBody>
      </p:sp>
      <p:pic>
        <p:nvPicPr>
          <p:cNvPr id="102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1196752"/>
            <a:ext cx="1268412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20605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141663"/>
            <a:ext cx="76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724525" y="3644900"/>
          <a:ext cx="1463675" cy="1119188"/>
        </p:xfrm>
        <a:graphic>
          <a:graphicData uri="http://schemas.openxmlformats.org/presentationml/2006/ole">
            <p:oleObj spid="_x0000_s94210" name="Clip" r:id="rId7" imgW="2743200" imgH="2098800" progId="">
              <p:embed/>
            </p:oleObj>
          </a:graphicData>
        </a:graphic>
      </p:graphicFrame>
      <p:pic>
        <p:nvPicPr>
          <p:cNvPr id="1032" name="Picture 7" descr="C:\Users\a.lazuttes\AppData\Local\Microsoft\Windows\Temporary Internet Files\Content.IE5\L5TRNBXO\MC90032542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797425"/>
            <a:ext cx="13684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a.lazuttes\AppData\Local\Microsoft\Windows\Temporary Internet Files\Content.IE5\AQP6L48T\MC900295587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788" y="5487988"/>
            <a:ext cx="143986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1" descr="C:\Program Files\Microsoft Office\MEDIA\CAGCAT10\j0292152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12088" y="5243513"/>
            <a:ext cx="1201737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F85DF-D217-44B9-9A7A-137155CD790A}" type="slidenum">
              <a:rPr lang="fr-FR" smtClean="0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Vous en connaissez des collectifs diffus ?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fr-FR" dirty="0" smtClean="0"/>
              <a:t>Association des Composteurs de France </a:t>
            </a:r>
          </a:p>
          <a:p>
            <a:pPr lvl="1"/>
            <a:r>
              <a:rPr lang="fr-FR" dirty="0" smtClean="0"/>
              <a:t>Association des </a:t>
            </a:r>
            <a:r>
              <a:rPr lang="fr-FR" dirty="0" err="1" smtClean="0"/>
              <a:t>Méthaniseurs</a:t>
            </a:r>
            <a:r>
              <a:rPr lang="fr-FR" dirty="0" smtClean="0"/>
              <a:t> de France </a:t>
            </a:r>
            <a:endParaRPr lang="fr-FR" sz="3200" dirty="0" smtClean="0"/>
          </a:p>
          <a:p>
            <a:pPr lvl="1"/>
            <a:r>
              <a:rPr lang="fr-FR" dirty="0" smtClean="0"/>
              <a:t>Groupe de travail national projet s collectifs </a:t>
            </a:r>
            <a:r>
              <a:rPr lang="fr-FR" dirty="0" err="1" smtClean="0"/>
              <a:t>métha</a:t>
            </a:r>
            <a:r>
              <a:rPr lang="fr-FR" dirty="0" smtClean="0"/>
              <a:t> </a:t>
            </a:r>
            <a:endParaRPr lang="fr-FR" sz="3200" dirty="0" smtClean="0"/>
          </a:p>
          <a:p>
            <a:pPr lvl="1"/>
            <a:r>
              <a:rPr lang="fr-FR" dirty="0" smtClean="0"/>
              <a:t>Association des productions  de fromages fermiers de Corse</a:t>
            </a:r>
            <a:endParaRPr lang="fr-FR" sz="3200" dirty="0" smtClean="0"/>
          </a:p>
          <a:p>
            <a:pPr lvl="1"/>
            <a:r>
              <a:rPr lang="fr-FR" dirty="0" smtClean="0"/>
              <a:t>Association de la chèvre poitevine</a:t>
            </a:r>
            <a:endParaRPr lang="fr-FR" sz="3200" dirty="0" smtClean="0"/>
          </a:p>
          <a:p>
            <a:pPr lvl="1"/>
            <a:r>
              <a:rPr lang="fr-FR" dirty="0" smtClean="0"/>
              <a:t>Association française des </a:t>
            </a:r>
            <a:r>
              <a:rPr lang="fr-FR" dirty="0" err="1" smtClean="0"/>
              <a:t>spiruliniers</a:t>
            </a:r>
            <a:endParaRPr lang="fr-FR" sz="3200" dirty="0" smtClean="0"/>
          </a:p>
          <a:p>
            <a:pPr lvl="1"/>
            <a:r>
              <a:rPr lang="fr-FR" dirty="0" smtClean="0"/>
              <a:t>Association française des producteurs de lait d’ânesse</a:t>
            </a:r>
            <a:endParaRPr lang="fr-FR" sz="3200" dirty="0" smtClean="0"/>
          </a:p>
          <a:p>
            <a:pPr lvl="1"/>
            <a:r>
              <a:rPr lang="fr-FR" sz="3200" dirty="0" smtClean="0"/>
              <a:t>……</a:t>
            </a:r>
            <a:r>
              <a:rPr lang="fr-FR" dirty="0" smtClean="0"/>
              <a:t> </a:t>
            </a:r>
            <a:endParaRPr lang="fr-FR" sz="32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610744" cy="2506290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00B050"/>
                </a:solidFill>
              </a:rPr>
              <a:t>Bravo !</a:t>
            </a:r>
            <a:r>
              <a:rPr lang="fr-FR" sz="6600" b="1" dirty="0" smtClean="0"/>
              <a:t> </a:t>
            </a:r>
            <a:r>
              <a:rPr lang="fr-FR" sz="6600" b="1" dirty="0" smtClean="0">
                <a:solidFill>
                  <a:srgbClr val="C00000"/>
                </a:solidFill>
              </a:rPr>
              <a:t>Merci !</a:t>
            </a:r>
            <a:endParaRPr lang="fr-FR" sz="66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30</a:t>
            </a:fld>
            <a:endParaRPr lang="fr-FR"/>
          </a:p>
        </p:txBody>
      </p:sp>
      <p:pic>
        <p:nvPicPr>
          <p:cNvPr id="28674" name="Picture 2" descr="http://s.plurielles.fr/mmdia/i/52/0/sport-collectif-enfant-10282520scgod.jpg?v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933055" cy="3933057"/>
          </a:xfrm>
          <a:prstGeom prst="rect">
            <a:avLst/>
          </a:prstGeom>
          <a:noFill/>
        </p:spPr>
      </p:pic>
      <p:pic>
        <p:nvPicPr>
          <p:cNvPr id="28676" name="Picture 4" descr="http://www.parcsaintpaul.fr/IMG/jpg/11le_collectif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5428" y="3212976"/>
            <a:ext cx="5122371" cy="3409578"/>
          </a:xfrm>
          <a:prstGeom prst="rect">
            <a:avLst/>
          </a:prstGeom>
          <a:noFill/>
        </p:spPr>
      </p:pic>
      <p:pic>
        <p:nvPicPr>
          <p:cNvPr id="49154" name="Picture 2" descr="C:\Users\t.pons\Documents\TRAME\interne Trame\A4-Trame-seu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869160"/>
            <a:ext cx="3168352" cy="11347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C’est difficile d’animer un collectif diffus ? </a:t>
            </a:r>
            <a:endParaRPr lang="fr-FR" sz="3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580112" y="1196752"/>
            <a:ext cx="2483768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Règles de fonctionnement du collectif et leur respect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11560" y="4509120"/>
            <a:ext cx="1979712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chemeClr val="tx1"/>
                </a:solidFill>
              </a:rPr>
              <a:t>Place de l’animateur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652120" y="3068960"/>
            <a:ext cx="2411760" cy="16561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b="1" dirty="0" smtClean="0">
                <a:solidFill>
                  <a:schemeClr val="tx1"/>
                </a:solidFill>
              </a:rPr>
              <a:t>Circulation de l’information communication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843808" y="2708920"/>
            <a:ext cx="197971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rgbClr val="FFFF00"/>
                </a:solidFill>
              </a:rPr>
              <a:t>Mobilisation des adhérents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843808" y="3933056"/>
            <a:ext cx="2232248" cy="1556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Gestion intérêt individuel </a:t>
            </a:r>
            <a:r>
              <a:rPr lang="fr-FR" dirty="0" smtClean="0"/>
              <a:t>et </a:t>
            </a:r>
            <a:r>
              <a:rPr lang="fr-FR" dirty="0" err="1" smtClean="0"/>
              <a:t>interêts</a:t>
            </a:r>
            <a:r>
              <a:rPr lang="fr-FR" dirty="0" smtClean="0"/>
              <a:t> </a:t>
            </a:r>
            <a:r>
              <a:rPr lang="fr-FR" dirty="0" smtClean="0"/>
              <a:t>collectif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2843808" y="1196752"/>
            <a:ext cx="197971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rgbClr val="FFFF00"/>
                </a:solidFill>
              </a:rPr>
              <a:t>Définition du projet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95536" y="2420888"/>
            <a:ext cx="197971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Prise de décision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323528" y="1196752"/>
            <a:ext cx="1979712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Leadership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2627784" y="2132856"/>
            <a:ext cx="1961964" cy="1570484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Clarification de la relation financière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fr-FR" sz="2800" dirty="0" smtClean="0"/>
              <a:t>J’anime un collectif diffus qui n’est pas mon employeur 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0" y="3933056"/>
            <a:ext cx="2069468" cy="157048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Mission d’animateur : définition et moyen en temps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419872" y="836712"/>
            <a:ext cx="2520280" cy="15704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Rapport gagnant / gagnant </a:t>
            </a:r>
          </a:p>
          <a:p>
            <a:pPr algn="ctr"/>
            <a:r>
              <a:rPr lang="fr-FR" dirty="0" smtClean="0"/>
              <a:t> qui a besoin le + de l’autre?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467544" y="5445224"/>
            <a:ext cx="3168352" cy="113843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Ethique : être juge et partie, animateur conseiller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051720" y="3789040"/>
            <a:ext cx="2016224" cy="18002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>
                <a:solidFill>
                  <a:schemeClr val="tx1"/>
                </a:solidFill>
              </a:rPr>
              <a:t>Place et perception de l’animateur par le groupe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899592" y="1124744"/>
            <a:ext cx="2794221" cy="1476235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Gouvernance : qui décide, qui commande ?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940152" y="1772816"/>
            <a:ext cx="2376264" cy="15704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Intégration du collectif dans  un réseau plus large 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6804248" y="3068960"/>
            <a:ext cx="1745940" cy="157048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Perception par les autres collectifs  du réseau </a:t>
            </a:r>
            <a:endParaRPr lang="fr-FR" dirty="0"/>
          </a:p>
        </p:txBody>
      </p:sp>
      <p:sp>
        <p:nvSpPr>
          <p:cNvPr id="14" name="Ellipse 13"/>
          <p:cNvSpPr/>
          <p:nvPr/>
        </p:nvSpPr>
        <p:spPr>
          <a:xfrm>
            <a:off x="4067944" y="2276872"/>
            <a:ext cx="2088232" cy="1282452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Objectifs de l’employeur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/>
          <p:cNvSpPr/>
          <p:nvPr/>
        </p:nvSpPr>
        <p:spPr>
          <a:xfrm>
            <a:off x="2411760" y="2420888"/>
            <a:ext cx="3816424" cy="25202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Animateur : </a:t>
            </a:r>
            <a:br>
              <a:rPr lang="fr-FR" sz="3600" b="1" dirty="0" smtClean="0">
                <a:solidFill>
                  <a:schemeClr val="tx1"/>
                </a:solidFill>
              </a:rPr>
            </a:br>
            <a:r>
              <a:rPr lang="fr-FR" sz="3600" b="1" dirty="0" smtClean="0">
                <a:solidFill>
                  <a:schemeClr val="tx1"/>
                </a:solidFill>
              </a:rPr>
              <a:t>le mouton à cinq pattes 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 smtClean="0">
                <a:solidFill>
                  <a:schemeClr val="tx1"/>
                </a:solidFill>
              </a:rPr>
              <a:t>?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4788024" y="4437112"/>
            <a:ext cx="1979712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Prospective : veille et recherche info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652120" y="2852936"/>
            <a:ext cx="3024336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Communication interne / externe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755576" y="3356992"/>
            <a:ext cx="1979712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Etre à l’écoute et synthétiser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259632" y="1556792"/>
            <a:ext cx="1945232" cy="1700808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Savoir mettre en confiance et valoriser les personnes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203848" y="908720"/>
            <a:ext cx="1979712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Organisation et rigueur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148064" y="1268760"/>
            <a:ext cx="1979712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Savoir dire non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2699792" y="4581128"/>
            <a:ext cx="1979712" cy="1656184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Facilitateur</a:t>
            </a:r>
            <a:endParaRPr lang="fr-FR" dirty="0"/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Au-delà de l’expertise technique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>
            <a:off x="1763688" y="1916832"/>
            <a:ext cx="5616624" cy="41044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étapes jusqu’à la cohésion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b="1" dirty="0" smtClean="0"/>
              <a:t>Cohésion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sz="2800" dirty="0" smtClean="0"/>
              <a:t>   Complicité, confiance                           Agir Produire </a:t>
            </a:r>
          </a:p>
          <a:p>
            <a:pPr algn="ctr">
              <a:buNone/>
            </a:pPr>
            <a:r>
              <a:rPr lang="fr-FR" b="1" dirty="0" smtClean="0"/>
              <a:t>Adhésion </a:t>
            </a:r>
          </a:p>
          <a:p>
            <a:pPr algn="ctr">
              <a:buNone/>
            </a:pPr>
            <a:r>
              <a:rPr lang="fr-FR" sz="2800" dirty="0" smtClean="0"/>
              <a:t>S’apprivoiser                                  S’approprier </a:t>
            </a:r>
          </a:p>
          <a:p>
            <a:pPr algn="ctr">
              <a:buNone/>
            </a:pPr>
            <a:r>
              <a:rPr lang="fr-FR" b="1" dirty="0" smtClean="0"/>
              <a:t>Compréhension</a:t>
            </a:r>
          </a:p>
          <a:p>
            <a:pPr>
              <a:buNone/>
            </a:pPr>
            <a:r>
              <a:rPr lang="fr-FR" sz="3000" dirty="0" smtClean="0"/>
              <a:t> </a:t>
            </a:r>
            <a:r>
              <a:rPr lang="fr-FR" sz="2800" dirty="0" smtClean="0"/>
              <a:t>S’affronter , se confronter                      Se situer se repérer </a:t>
            </a:r>
            <a:endParaRPr lang="fr-FR" sz="3000" dirty="0" smtClean="0"/>
          </a:p>
          <a:p>
            <a:pPr algn="ctr">
              <a:buNone/>
            </a:pPr>
            <a:r>
              <a:rPr lang="fr-FR" b="1" dirty="0" smtClean="0"/>
              <a:t>Connaissance </a:t>
            </a:r>
          </a:p>
          <a:p>
            <a:pPr algn="ctr">
              <a:buNone/>
            </a:pPr>
            <a:r>
              <a:rPr lang="fr-FR" sz="2800" dirty="0" smtClean="0"/>
              <a:t>Se découvrir                                                 </a:t>
            </a:r>
            <a:r>
              <a:rPr lang="fr-FR" sz="2800" dirty="0" err="1" smtClean="0"/>
              <a:t>Découvrir</a:t>
            </a:r>
            <a:r>
              <a:rPr lang="fr-FR" sz="2800" dirty="0" smtClean="0"/>
              <a:t> </a:t>
            </a:r>
          </a:p>
          <a:p>
            <a:pPr algn="ctr">
              <a:buNone/>
            </a:pPr>
            <a:r>
              <a:rPr lang="fr-FR" sz="2800" dirty="0" smtClean="0"/>
              <a:t>Les hommes            </a:t>
            </a:r>
            <a:r>
              <a:rPr lang="fr-FR" b="1" dirty="0" smtClean="0"/>
              <a:t>Présentation</a:t>
            </a:r>
            <a:r>
              <a:rPr lang="fr-FR" dirty="0" smtClean="0"/>
              <a:t>          </a:t>
            </a:r>
            <a:r>
              <a:rPr lang="fr-FR" sz="2800" dirty="0" smtClean="0"/>
              <a:t>L’action, le projet 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lipse 13"/>
          <p:cNvSpPr/>
          <p:nvPr/>
        </p:nvSpPr>
        <p:spPr>
          <a:xfrm>
            <a:off x="2915816" y="2348880"/>
            <a:ext cx="2376264" cy="23042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Notre projet collectif 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Stratégie individuelle </a:t>
            </a:r>
            <a:br>
              <a:rPr lang="fr-FR" dirty="0" smtClean="0"/>
            </a:br>
            <a:r>
              <a:rPr lang="fr-FR" dirty="0" smtClean="0"/>
              <a:t>et stratégie collective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907704" y="2276872"/>
            <a:ext cx="1296144" cy="115212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Simone 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1547664" y="3501008"/>
            <a:ext cx="2232248" cy="19442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Serge 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779912" y="4221088"/>
            <a:ext cx="1368152" cy="129614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Isabelle 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932040" y="3212976"/>
            <a:ext cx="1800200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Cloé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860032" y="2060848"/>
            <a:ext cx="1368152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Abdel 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3419872" y="1916832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Franck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Gérer les intérêts contradictoires et parfois paradoxaux au sein de la race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3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TRAME       Thierry PONS  06 79 86 06 36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2E12-47D7-436E-8A72-6754A677D80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79512" y="3429000"/>
            <a:ext cx="280831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Association pour la sauvegarde de  la Chèvre du </a:t>
            </a:r>
            <a:r>
              <a:rPr lang="fr-FR" sz="2400" dirty="0" err="1" smtClean="0"/>
              <a:t>Rove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7" name="Ellipse 6"/>
          <p:cNvSpPr/>
          <p:nvPr/>
        </p:nvSpPr>
        <p:spPr>
          <a:xfrm>
            <a:off x="6732240" y="3645024"/>
            <a:ext cx="2232248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Groupement des producteurs de Brousse du </a:t>
            </a:r>
            <a:r>
              <a:rPr lang="fr-FR" dirty="0" err="1" smtClean="0"/>
              <a:t>Rove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67544" y="1700808"/>
            <a:ext cx="4104456" cy="11521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Le collectif  mère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regroupe tous les types de producteurs      lait, viande, moutonniers, amateurs, pro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36096" y="1844824"/>
            <a:ext cx="352839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Le collectif fille </a:t>
            </a:r>
          </a:p>
          <a:p>
            <a:r>
              <a:rPr lang="fr-FR" dirty="0" smtClean="0"/>
              <a:t>Regroupe les producteurs orienté « Lait  et produit spécifique laitier » </a:t>
            </a:r>
            <a:endParaRPr lang="fr-FR" dirty="0"/>
          </a:p>
        </p:txBody>
      </p:sp>
      <p:cxnSp>
        <p:nvCxnSpPr>
          <p:cNvPr id="12" name="Connecteur droit avec flèche 11"/>
          <p:cNvCxnSpPr/>
          <p:nvPr/>
        </p:nvCxnSpPr>
        <p:spPr>
          <a:xfrm>
            <a:off x="7812360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331640" y="2852936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uble flèche horizontale 16"/>
          <p:cNvSpPr/>
          <p:nvPr/>
        </p:nvSpPr>
        <p:spPr>
          <a:xfrm>
            <a:off x="3059832" y="3717032"/>
            <a:ext cx="3528392" cy="1728192"/>
          </a:xfrm>
          <a:prstGeom prst="left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Organisation des relations communication,  vision objectifs, moyens 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5877272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Génétique  conservatrice ? reconnaissance                  Génétique  et sélection évolutive ?  					protection  et   communication produit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1893</Words>
  <Application>Microsoft Office PowerPoint</Application>
  <PresentationFormat>Affichage à l'écran (4:3)</PresentationFormat>
  <Paragraphs>355</Paragraphs>
  <Slides>30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Thème Office</vt:lpstr>
      <vt:lpstr>Clip</vt:lpstr>
      <vt:lpstr>Diapositive 1</vt:lpstr>
      <vt:lpstr>C’est quoi un collectif diffus ? </vt:lpstr>
      <vt:lpstr>Vous en connaissez des collectifs diffus ? </vt:lpstr>
      <vt:lpstr>C’est difficile d’animer un collectif diffus ? </vt:lpstr>
      <vt:lpstr>J’anime un collectif diffus qui n’est pas mon employeur </vt:lpstr>
      <vt:lpstr>Au-delà de l’expertise technique </vt:lpstr>
      <vt:lpstr>Les étapes jusqu’à la cohésion</vt:lpstr>
      <vt:lpstr>Stratégie individuelle  et stratégie collective </vt:lpstr>
      <vt:lpstr> Gérer les intérêts contradictoires et parfois paradoxaux au sein de la race  </vt:lpstr>
      <vt:lpstr>Diapositive 10</vt:lpstr>
      <vt:lpstr>Les comportements individuels évoluent </vt:lpstr>
      <vt:lpstr>1 Des personnalités qui s’accordent</vt:lpstr>
      <vt:lpstr>2 Un projet commun</vt:lpstr>
      <vt:lpstr>Un projet, des objectifs partagés </vt:lpstr>
      <vt:lpstr>Une vision commune </vt:lpstr>
      <vt:lpstr>Analyser la situation Rester lucide  </vt:lpstr>
      <vt:lpstr>3 Un contrat entre les associés</vt:lpstr>
      <vt:lpstr>4 Des règles pour bien fonctionner ensemble</vt:lpstr>
      <vt:lpstr>5 Une organisation claire </vt:lpstr>
      <vt:lpstr>6 Un système de communication qui fonctionne </vt:lpstr>
      <vt:lpstr>7 Un mode de conduite et de décision clairement défini</vt:lpstr>
      <vt:lpstr>La prise de décision collective </vt:lpstr>
      <vt:lpstr>Les modalités de prise de décision collective </vt:lpstr>
      <vt:lpstr>La prise de décision consensuelle </vt:lpstr>
      <vt:lpstr>Environnement du groupe :  Partenaires, clients, concurrents, …</vt:lpstr>
      <vt:lpstr>Diapositive 26</vt:lpstr>
      <vt:lpstr>Diapositive 27</vt:lpstr>
      <vt:lpstr>Des idées qui marchent pour améliorer le fonctionnement du collectif diffus</vt:lpstr>
      <vt:lpstr>Diapositive 29</vt:lpstr>
      <vt:lpstr>Bravo ! Merci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 Pons</dc:creator>
  <cp:lastModifiedBy>Thierry Pons</cp:lastModifiedBy>
  <cp:revision>194</cp:revision>
  <dcterms:created xsi:type="dcterms:W3CDTF">2011-03-03T07:58:37Z</dcterms:created>
  <dcterms:modified xsi:type="dcterms:W3CDTF">2013-05-17T11:31:13Z</dcterms:modified>
</cp:coreProperties>
</file>