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1" r:id="rId1"/>
  </p:sldMasterIdLst>
  <p:notesMasterIdLst>
    <p:notesMasterId r:id="rId30"/>
  </p:notesMasterIdLst>
  <p:sldIdLst>
    <p:sldId id="257" r:id="rId2"/>
    <p:sldId id="285" r:id="rId3"/>
    <p:sldId id="295" r:id="rId4"/>
    <p:sldId id="296" r:id="rId5"/>
    <p:sldId id="297" r:id="rId6"/>
    <p:sldId id="316" r:id="rId7"/>
    <p:sldId id="304" r:id="rId8"/>
    <p:sldId id="289" r:id="rId9"/>
    <p:sldId id="317" r:id="rId10"/>
    <p:sldId id="315" r:id="rId11"/>
    <p:sldId id="293" r:id="rId12"/>
    <p:sldId id="294" r:id="rId13"/>
    <p:sldId id="314" r:id="rId14"/>
    <p:sldId id="290" r:id="rId15"/>
    <p:sldId id="292" r:id="rId16"/>
    <p:sldId id="313" r:id="rId17"/>
    <p:sldId id="301" r:id="rId18"/>
    <p:sldId id="302" r:id="rId19"/>
    <p:sldId id="312" r:id="rId20"/>
    <p:sldId id="298" r:id="rId21"/>
    <p:sldId id="299" r:id="rId22"/>
    <p:sldId id="303" r:id="rId23"/>
    <p:sldId id="300" r:id="rId24"/>
    <p:sldId id="307" r:id="rId25"/>
    <p:sldId id="311" r:id="rId26"/>
    <p:sldId id="318" r:id="rId27"/>
    <p:sldId id="319" r:id="rId28"/>
    <p:sldId id="258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A79BB"/>
    <a:srgbClr val="2A9636"/>
    <a:srgbClr val="DC011E"/>
    <a:srgbClr val="80593D"/>
    <a:srgbClr val="791900"/>
    <a:srgbClr val="004494"/>
    <a:srgbClr val="805951"/>
    <a:srgbClr val="7AA02A"/>
    <a:srgbClr val="AFCA01"/>
    <a:srgbClr val="007D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56" autoAdjust="0"/>
    <p:restoredTop sz="94103" autoAdjust="0"/>
  </p:normalViewPr>
  <p:slideViewPr>
    <p:cSldViewPr snapToGrid="0">
      <p:cViewPr varScale="1">
        <p:scale>
          <a:sx n="70" d="100"/>
          <a:sy n="70" d="100"/>
        </p:scale>
        <p:origin x="52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Feuille_de_calcul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Répartition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0.28611111111111109"/>
                  <c:y val="0.1050711298455785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6249999999999989"/>
                  <c:y val="6.712877740134183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8472222222222223"/>
                  <c:y val="7.004741989705234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2083333333333336"/>
                  <c:y val="0.1371761972983940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18888888888888888"/>
                  <c:y val="0.11382705733271008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0.21805555555555559"/>
                  <c:y val="-4.669827993136823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0.29583333333333334"/>
                  <c:y val="-9.9233844854157496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0.11388888888888889"/>
                  <c:y val="-0.116745699828420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0.26250000000000001"/>
                  <c:y val="-7.588470488847338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Feuil1!$A$2:$A$10</c:f>
              <c:strCache>
                <c:ptCount val="9"/>
                <c:pt idx="0">
                  <c:v>Foin de légumineuses dominant</c:v>
                </c:pt>
                <c:pt idx="1">
                  <c:v>Foin de graminées et légumineuses</c:v>
                </c:pt>
                <c:pt idx="2">
                  <c:v>Pâturage</c:v>
                </c:pt>
                <c:pt idx="3">
                  <c:v>Ensilage de maïs</c:v>
                </c:pt>
                <c:pt idx="4">
                  <c:v>Pastoral misant sur le distribué</c:v>
                </c:pt>
                <c:pt idx="5">
                  <c:v>Pastoral misant sur le pâturage</c:v>
                </c:pt>
                <c:pt idx="6">
                  <c:v>Affouragement en vert</c:v>
                </c:pt>
                <c:pt idx="7">
                  <c:v>Enrubannage</c:v>
                </c:pt>
                <c:pt idx="8">
                  <c:v>Ration sèche déshydratés et concentrés</c:v>
                </c:pt>
              </c:strCache>
            </c:strRef>
          </c:cat>
          <c:val>
            <c:numRef>
              <c:f>Feuil1!$B$2:$B$10</c:f>
              <c:numCache>
                <c:formatCode>0%</c:formatCode>
                <c:ptCount val="9"/>
                <c:pt idx="0">
                  <c:v>0.19</c:v>
                </c:pt>
                <c:pt idx="1">
                  <c:v>0.19</c:v>
                </c:pt>
                <c:pt idx="2">
                  <c:v>0.18</c:v>
                </c:pt>
                <c:pt idx="3">
                  <c:v>0.1</c:v>
                </c:pt>
                <c:pt idx="4">
                  <c:v>0.1</c:v>
                </c:pt>
                <c:pt idx="5">
                  <c:v>0.1</c:v>
                </c:pt>
                <c:pt idx="6">
                  <c:v>0.06</c:v>
                </c:pt>
                <c:pt idx="7">
                  <c:v>0.05</c:v>
                </c:pt>
                <c:pt idx="8">
                  <c:v>0.03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E81F2-9347-4A91-B53F-CEC23BEA1760}" type="datetimeFigureOut">
              <a:rPr lang="fr-FR" smtClean="0"/>
              <a:t>18/11/2021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E2BB4-B959-461C-BD53-C273541E58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886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 de diap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0887" y="6382594"/>
            <a:ext cx="12192000" cy="4754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0"/>
          </a:p>
        </p:txBody>
      </p:sp>
      <p:pic>
        <p:nvPicPr>
          <p:cNvPr id="4" name="Imag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-1"/>
            <a:ext cx="12202887" cy="669838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716222" y="5040928"/>
            <a:ext cx="8194431" cy="545123"/>
          </a:xfrm>
        </p:spPr>
        <p:txBody>
          <a:bodyPr>
            <a:noAutofit/>
          </a:bodyPr>
          <a:lstStyle>
            <a:lvl1pPr marL="0" indent="0" algn="r">
              <a:buNone/>
              <a:defRPr sz="2000" b="1">
                <a:solidFill>
                  <a:srgbClr val="2A9636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fr-FR" dirty="0" smtClean="0"/>
              <a:t>Modifier le sous-titre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775939" y="3407849"/>
            <a:ext cx="5134708" cy="967155"/>
          </a:xfrm>
        </p:spPr>
        <p:txBody>
          <a:bodyPr anchor="b">
            <a:normAutofit/>
          </a:bodyPr>
          <a:lstStyle>
            <a:lvl1pPr algn="r">
              <a:defRPr sz="3200" b="1" cap="none" baseline="0">
                <a:solidFill>
                  <a:srgbClr val="00449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 smtClean="0"/>
              <a:t>Modifier le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5454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par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90705" y="1814515"/>
            <a:ext cx="9556751" cy="1602000"/>
          </a:xfrm>
        </p:spPr>
        <p:txBody>
          <a:bodyPr anchor="b">
            <a:normAutofit/>
          </a:bodyPr>
          <a:lstStyle>
            <a:lvl1pPr algn="ctr">
              <a:defRPr sz="3200">
                <a:solidFill>
                  <a:srgbClr val="004494"/>
                </a:solidFill>
              </a:defRPr>
            </a:lvl1pPr>
          </a:lstStyle>
          <a:p>
            <a:r>
              <a:rPr lang="fr-FR" dirty="0" smtClean="0"/>
              <a:t>Modifier le titre DE LA PARTIE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790697" y="3989398"/>
            <a:ext cx="9556752" cy="1500187"/>
          </a:xfrm>
        </p:spPr>
        <p:txBody>
          <a:bodyPr>
            <a:normAutofit/>
          </a:bodyPr>
          <a:lstStyle>
            <a:lvl1pPr marL="0" indent="0" algn="ctr">
              <a:buNone/>
              <a:defRPr sz="2800" b="1">
                <a:solidFill>
                  <a:srgbClr val="2A963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 smtClean="0"/>
              <a:t>Modifier le texte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810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85928" y="64890"/>
            <a:ext cx="8034325" cy="650631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 smtClean="0"/>
              <a:t>Modifier le titre DE LA PARTIE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2206626"/>
            <a:ext cx="10515600" cy="3600000"/>
          </a:xfrm>
        </p:spPr>
        <p:txBody>
          <a:bodyPr/>
          <a:lstStyle>
            <a:lvl1pPr>
              <a:defRPr>
                <a:solidFill>
                  <a:srgbClr val="2A9636"/>
                </a:solidFill>
              </a:defRPr>
            </a:lvl1pPr>
          </a:lstStyle>
          <a:p>
            <a:pPr lvl="0"/>
            <a:r>
              <a:rPr lang="fr-FR" dirty="0" smtClean="0"/>
              <a:t>Modifier le texte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7D1500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7D1500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7D1500"/>
                </a:solidFill>
              </a:defRPr>
            </a:lvl1pPr>
          </a:lstStyle>
          <a:p>
            <a:fld id="{6EA637E1-4C0B-4560-864E-8F6A53895EB7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1685930" y="1293814"/>
            <a:ext cx="9582151" cy="553304"/>
          </a:xfrm>
        </p:spPr>
        <p:txBody>
          <a:bodyPr>
            <a:normAutofit/>
          </a:bodyPr>
          <a:lstStyle>
            <a:lvl1pPr marL="0" indent="0">
              <a:buNone/>
              <a:defRPr sz="2600" b="1" baseline="0">
                <a:solidFill>
                  <a:srgbClr val="00449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 smtClean="0"/>
              <a:t>Modifier le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57471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85928" y="64890"/>
            <a:ext cx="8034325" cy="650631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 smtClean="0"/>
              <a:t>Modifier le titre DE LA PARTIE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2206626"/>
            <a:ext cx="10515600" cy="3600000"/>
          </a:xfrm>
        </p:spPr>
        <p:txBody>
          <a:bodyPr/>
          <a:lstStyle>
            <a:lvl1pPr>
              <a:defRPr>
                <a:solidFill>
                  <a:srgbClr val="004494"/>
                </a:solidFill>
              </a:defRPr>
            </a:lvl1pPr>
          </a:lstStyle>
          <a:p>
            <a:pPr lvl="0"/>
            <a:r>
              <a:rPr lang="fr-FR" dirty="0" smtClean="0"/>
              <a:t>Modifier le texte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7D1500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7D1500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7D1500"/>
                </a:solidFill>
              </a:defRPr>
            </a:lvl1pPr>
          </a:lstStyle>
          <a:p>
            <a:fld id="{6EA637E1-4C0B-4560-864E-8F6A53895EB7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1685930" y="1293814"/>
            <a:ext cx="9582151" cy="553304"/>
          </a:xfrm>
        </p:spPr>
        <p:txBody>
          <a:bodyPr>
            <a:normAutofit/>
          </a:bodyPr>
          <a:lstStyle>
            <a:lvl1pPr marL="0" indent="0">
              <a:buNone/>
              <a:defRPr sz="2600" b="1" baseline="0">
                <a:solidFill>
                  <a:srgbClr val="2A963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 smtClean="0"/>
              <a:t>Modifier le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77961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85931" y="57158"/>
            <a:ext cx="7927975" cy="650631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Modifier le titre DE LA PARTIE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838200" y="2109138"/>
            <a:ext cx="5181600" cy="3872562"/>
          </a:xfrm>
        </p:spPr>
        <p:txBody>
          <a:bodyPr/>
          <a:lstStyle>
            <a:lvl1pPr>
              <a:defRPr>
                <a:solidFill>
                  <a:srgbClr val="2A9636"/>
                </a:solidFill>
              </a:defRPr>
            </a:lvl1pPr>
          </a:lstStyle>
          <a:p>
            <a:pPr lvl="0"/>
            <a:r>
              <a:rPr lang="fr-FR" dirty="0" smtClean="0"/>
              <a:t>Modifier le texte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2109138"/>
            <a:ext cx="5181600" cy="3872562"/>
          </a:xfrm>
        </p:spPr>
        <p:txBody>
          <a:bodyPr/>
          <a:lstStyle>
            <a:lvl1pPr>
              <a:defRPr>
                <a:solidFill>
                  <a:srgbClr val="2A9636"/>
                </a:solidFill>
              </a:defRPr>
            </a:lvl1pPr>
          </a:lstStyle>
          <a:p>
            <a:pPr lvl="0"/>
            <a:r>
              <a:rPr lang="fr-FR" dirty="0" smtClean="0"/>
              <a:t>Modifier le texte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1685927" y="1246189"/>
            <a:ext cx="9185276" cy="553304"/>
          </a:xfrm>
        </p:spPr>
        <p:txBody>
          <a:bodyPr>
            <a:normAutofit/>
          </a:bodyPr>
          <a:lstStyle>
            <a:lvl1pPr marL="0" indent="0">
              <a:buNone/>
              <a:defRPr sz="2600" b="1" baseline="0">
                <a:solidFill>
                  <a:srgbClr val="00449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 smtClean="0"/>
              <a:t>Modifier le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87371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85931" y="57158"/>
            <a:ext cx="7927975" cy="650631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Modifier le titre DE LA PARTIE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838200" y="2109138"/>
            <a:ext cx="5181600" cy="3872562"/>
          </a:xfrm>
        </p:spPr>
        <p:txBody>
          <a:bodyPr/>
          <a:lstStyle>
            <a:lvl1pPr>
              <a:defRPr>
                <a:solidFill>
                  <a:srgbClr val="004494"/>
                </a:solidFill>
              </a:defRPr>
            </a:lvl1pPr>
          </a:lstStyle>
          <a:p>
            <a:pPr lvl="0"/>
            <a:r>
              <a:rPr lang="fr-FR" dirty="0" smtClean="0"/>
              <a:t>Modifier le texte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2109138"/>
            <a:ext cx="5181600" cy="3872562"/>
          </a:xfrm>
        </p:spPr>
        <p:txBody>
          <a:bodyPr/>
          <a:lstStyle>
            <a:lvl1pPr>
              <a:defRPr>
                <a:solidFill>
                  <a:srgbClr val="004494"/>
                </a:solidFill>
              </a:defRPr>
            </a:lvl1pPr>
          </a:lstStyle>
          <a:p>
            <a:pPr lvl="0"/>
            <a:r>
              <a:rPr lang="fr-FR" dirty="0" smtClean="0"/>
              <a:t>Modifier le texte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1685927" y="1246189"/>
            <a:ext cx="9185276" cy="553304"/>
          </a:xfrm>
        </p:spPr>
        <p:txBody>
          <a:bodyPr>
            <a:normAutofit/>
          </a:bodyPr>
          <a:lstStyle>
            <a:lvl1pPr marL="0" indent="0">
              <a:buNone/>
              <a:defRPr sz="2600" b="1" baseline="0">
                <a:solidFill>
                  <a:srgbClr val="2A963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 smtClean="0"/>
              <a:t>Modifier le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8272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+ sous-titre seu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733555" y="57158"/>
            <a:ext cx="7880351" cy="650631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 smtClean="0"/>
              <a:t>Modifier le titre DE LA PARTIE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1733553" y="1322389"/>
            <a:ext cx="9137651" cy="553304"/>
          </a:xfrm>
        </p:spPr>
        <p:txBody>
          <a:bodyPr>
            <a:normAutofit/>
          </a:bodyPr>
          <a:lstStyle>
            <a:lvl1pPr marL="0" indent="0">
              <a:buNone/>
              <a:defRPr sz="2600" b="1" baseline="0">
                <a:solidFill>
                  <a:srgbClr val="00449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fr-FR" dirty="0" smtClean="0"/>
              <a:t>Modifier le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86616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 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88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 Merci pour votre atten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6127505"/>
            <a:ext cx="12192000" cy="7305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0"/>
          </a:p>
        </p:txBody>
      </p:sp>
      <p:pic>
        <p:nvPicPr>
          <p:cNvPr id="2" name="Imag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"/>
            <a:ext cx="12204000" cy="6698997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6572740" y="3407849"/>
            <a:ext cx="5416061" cy="967155"/>
          </a:xfrm>
        </p:spPr>
        <p:txBody>
          <a:bodyPr anchor="b">
            <a:normAutofit/>
          </a:bodyPr>
          <a:lstStyle>
            <a:lvl1pPr algn="r">
              <a:defRPr sz="3200" b="1" cap="none" baseline="0">
                <a:solidFill>
                  <a:srgbClr val="00449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fr-FR" dirty="0" smtClean="0"/>
              <a:t>Merci pour votre attention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181929" y="4798824"/>
            <a:ext cx="7794171" cy="545123"/>
          </a:xfrm>
        </p:spPr>
        <p:txBody>
          <a:bodyPr>
            <a:noAutofit/>
          </a:bodyPr>
          <a:lstStyle>
            <a:lvl1pPr marL="0" indent="0" algn="r">
              <a:buNone/>
              <a:defRPr sz="2000" b="1">
                <a:solidFill>
                  <a:srgbClr val="2A9636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fr-FR" dirty="0" smtClean="0"/>
              <a:t>Modifier le sous-titre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1099457" y="6384935"/>
            <a:ext cx="2743200" cy="3651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015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iapo Réseaux soci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t>‹N°›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"/>
            <a:ext cx="12192000" cy="6858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391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704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-5556"/>
            <a:ext cx="12201876" cy="686355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79576" y="57158"/>
            <a:ext cx="8034325" cy="6506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Modifier le titre DE LA PARTIE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3684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Modifier le texte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8493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rgbClr val="00449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5" y="6384935"/>
            <a:ext cx="68326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rgbClr val="00449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061699" y="6384935"/>
            <a:ext cx="90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rgbClr val="00449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EA637E1-4C0B-4560-864E-8F6A53895EB7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9791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674" r:id="rId2"/>
    <p:sldLayoutId id="2147483673" r:id="rId3"/>
    <p:sldLayoutId id="2147483732" r:id="rId4"/>
    <p:sldLayoutId id="2147483675" r:id="rId5"/>
    <p:sldLayoutId id="2147483733" r:id="rId6"/>
    <p:sldLayoutId id="2147483677" r:id="rId7"/>
    <p:sldLayoutId id="2147483678" r:id="rId8"/>
    <p:sldLayoutId id="2147483670" r:id="rId9"/>
    <p:sldLayoutId id="2147483679" r:id="rId10"/>
    <p:sldLayoutId id="2147483734" r:id="rId11"/>
  </p:sldLayoutIdLst>
  <p:hf hdr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2300" b="1" kern="1200" cap="all" baseline="0">
          <a:solidFill>
            <a:schemeClr val="bg1"/>
          </a:solidFill>
          <a:latin typeface="Arial Narrow" panose="020B0606020202030204" pitchFamily="34" charset="0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rgbClr val="00449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48484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48484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8484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48484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3.emf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Relationship Id="rId5" Type="http://schemas.microsoft.com/office/2007/relationships/hdphoto" Target="../media/hdphoto1.wdp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emf"/><Relationship Id="rId5" Type="http://schemas.openxmlformats.org/officeDocument/2006/relationships/image" Target="../media/image47.emf"/><Relationship Id="rId4" Type="http://schemas.openxmlformats.org/officeDocument/2006/relationships/image" Target="../media/image4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em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4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8.emf"/><Relationship Id="rId4" Type="http://schemas.openxmlformats.org/officeDocument/2006/relationships/image" Target="../media/image57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2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7" Type="http://schemas.openxmlformats.org/officeDocument/2006/relationships/image" Target="../media/image6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6.emf"/><Relationship Id="rId5" Type="http://schemas.openxmlformats.org/officeDocument/2006/relationships/image" Target="../media/image65.emf"/><Relationship Id="rId4" Type="http://schemas.openxmlformats.org/officeDocument/2006/relationships/image" Target="../media/image64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8.jpeg"/><Relationship Id="rId5" Type="http://schemas.openxmlformats.org/officeDocument/2006/relationships/image" Target="../media/image55.png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277856" cy="6850874"/>
          </a:xfrm>
          <a:prstGeom prst="rect">
            <a:avLst/>
          </a:prstGeom>
        </p:spPr>
      </p:pic>
      <p:sp>
        <p:nvSpPr>
          <p:cNvPr id="7" name="Sous-titre 2"/>
          <p:cNvSpPr>
            <a:spLocks noGrp="1"/>
          </p:cNvSpPr>
          <p:nvPr>
            <p:ph type="subTitle" idx="1"/>
          </p:nvPr>
        </p:nvSpPr>
        <p:spPr>
          <a:xfrm>
            <a:off x="3917384" y="5159800"/>
            <a:ext cx="8194431" cy="545123"/>
          </a:xfrm>
        </p:spPr>
        <p:txBody>
          <a:bodyPr/>
          <a:lstStyle/>
          <a:p>
            <a:r>
              <a:rPr lang="fr-FR" sz="2800" dirty="0" smtClean="0"/>
              <a:t>Jérémie Jost</a:t>
            </a:r>
          </a:p>
          <a:p>
            <a:r>
              <a:rPr lang="fr-FR" sz="2800" dirty="0" smtClean="0"/>
              <a:t>Bertrand </a:t>
            </a:r>
            <a:r>
              <a:rPr lang="fr-FR" sz="2800" dirty="0" smtClean="0"/>
              <a:t>Bluet</a:t>
            </a:r>
          </a:p>
          <a:p>
            <a:r>
              <a:rPr lang="fr-FR" sz="2400" b="0" i="1" dirty="0" smtClean="0"/>
              <a:t>Institut de l’Elevage</a:t>
            </a:r>
            <a:endParaRPr lang="fr-FR" sz="2400" b="0" i="1" dirty="0"/>
          </a:p>
        </p:txBody>
      </p:sp>
      <p:sp>
        <p:nvSpPr>
          <p:cNvPr id="8" name="Rectangle 7"/>
          <p:cNvSpPr/>
          <p:nvPr/>
        </p:nvSpPr>
        <p:spPr>
          <a:xfrm>
            <a:off x="10277856" y="0"/>
            <a:ext cx="1914144" cy="170078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749" t="54409" r="72069" b="24547"/>
          <a:stretch/>
        </p:blipFill>
        <p:spPr>
          <a:xfrm>
            <a:off x="10290273" y="1313645"/>
            <a:ext cx="1914144" cy="115508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0273" y="0"/>
            <a:ext cx="1901727" cy="131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95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2382604" y="6256919"/>
            <a:ext cx="2743200" cy="3651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8" y="1022913"/>
            <a:ext cx="8197804" cy="520103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443052" y="1022913"/>
            <a:ext cx="2487168" cy="26639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3382348" y="4645152"/>
            <a:ext cx="1389888" cy="1197864"/>
          </a:xfrm>
          <a:prstGeom prst="rect">
            <a:avLst/>
          </a:prstGeom>
          <a:solidFill>
            <a:srgbClr val="5A79B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6633040" y="4642052"/>
            <a:ext cx="1389888" cy="1396066"/>
          </a:xfrm>
          <a:prstGeom prst="rect">
            <a:avLst/>
          </a:prstGeom>
          <a:solidFill>
            <a:srgbClr val="5A79B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8258386" y="4696264"/>
            <a:ext cx="1389888" cy="1341854"/>
          </a:xfrm>
          <a:prstGeom prst="rect">
            <a:avLst/>
          </a:prstGeom>
          <a:solidFill>
            <a:srgbClr val="5A79B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t="81831"/>
          <a:stretch/>
        </p:blipFill>
        <p:spPr>
          <a:xfrm>
            <a:off x="6526567" y="5111589"/>
            <a:ext cx="1641692" cy="64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869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graphicFrame>
        <p:nvGraphicFramePr>
          <p:cNvPr id="8" name="Espace réservé du contenu 7"/>
          <p:cNvGraphicFramePr>
            <a:graphicFrameLocks noGrp="1"/>
          </p:cNvGraphicFramePr>
          <p:nvPr>
            <p:ph idx="1"/>
            <p:extLst/>
          </p:nvPr>
        </p:nvGraphicFramePr>
        <p:xfrm>
          <a:off x="1524000" y="1707847"/>
          <a:ext cx="9144000" cy="43513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ZoneTexte 8"/>
          <p:cNvSpPr txBox="1"/>
          <p:nvPr/>
        </p:nvSpPr>
        <p:spPr>
          <a:xfrm>
            <a:off x="9271239" y="6405525"/>
            <a:ext cx="27935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i="1" dirty="0"/>
              <a:t>Source : estimation d’après RA 2010</a:t>
            </a:r>
          </a:p>
        </p:txBody>
      </p:sp>
      <p:sp>
        <p:nvSpPr>
          <p:cNvPr id="5" name="Espace réservé du texte 6"/>
          <p:cNvSpPr txBox="1">
            <a:spLocks/>
          </p:cNvSpPr>
          <p:nvPr/>
        </p:nvSpPr>
        <p:spPr>
          <a:xfrm>
            <a:off x="1695074" y="931166"/>
            <a:ext cx="9582151" cy="5533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00449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400" b="1" dirty="0">
                <a:solidFill>
                  <a:srgbClr val="5A79BB"/>
                </a:solidFill>
              </a:rPr>
              <a:t>Répartition des systèmes alimentaires caprins français </a:t>
            </a:r>
          </a:p>
        </p:txBody>
      </p:sp>
    </p:spTree>
    <p:extLst>
      <p:ext uri="{BB962C8B-B14F-4D97-AF65-F5344CB8AC3E}">
        <p14:creationId xmlns:p14="http://schemas.microsoft.com/office/powerpoint/2010/main" val="102366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4</a:t>
            </a:fld>
            <a:endParaRPr lang="fr-FR"/>
          </a:p>
        </p:txBody>
      </p:sp>
      <p:pic>
        <p:nvPicPr>
          <p:cNvPr id="6" name="Picture 2" descr="C:\Users\bluetb36d\AppData\Local\Microsoft\Windows\INetCache\IE\NUHFBN2N\Euro_banknotes,_Europa_series[1].png">
            <a:extLst>
              <a:ext uri="{FF2B5EF4-FFF2-40B4-BE49-F238E27FC236}">
                <a16:creationId xmlns:a16="http://schemas.microsoft.com/office/drawing/2014/main" xmlns="" id="{F84A9363-B09A-4559-96D7-3B8190ACF1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32743" y="1447843"/>
            <a:ext cx="1125412" cy="126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bluetb36d\AppData\Local\Microsoft\Windows\INetCache\IE\20ZNGO33\question_mark[1].jpg">
            <a:extLst>
              <a:ext uri="{FF2B5EF4-FFF2-40B4-BE49-F238E27FC236}">
                <a16:creationId xmlns:a16="http://schemas.microsoft.com/office/drawing/2014/main" xmlns="" id="{F2740865-4992-4444-950F-0D75921324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6007" y="3939858"/>
            <a:ext cx="1484784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OMZA Autonomie">
            <a:extLst>
              <a:ext uri="{FF2B5EF4-FFF2-40B4-BE49-F238E27FC236}">
                <a16:creationId xmlns:a16="http://schemas.microsoft.com/office/drawing/2014/main" xmlns="" id="{FDC0D6EA-8362-4C19-86A7-5F8611B6E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7489" y="2615634"/>
            <a:ext cx="1671703" cy="1671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Victoire de la pétition : Vers des établissements plus respectueux de l' environnement!">
            <a:extLst>
              <a:ext uri="{FF2B5EF4-FFF2-40B4-BE49-F238E27FC236}">
                <a16:creationId xmlns:a16="http://schemas.microsoft.com/office/drawing/2014/main" xmlns="" id="{4FFB094F-B911-4D4B-AAD5-E3BCEDBF2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7632" y="4484537"/>
            <a:ext cx="1656384" cy="99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xmlns="" id="{A421E425-1C97-4174-B818-0940A0E1173B}"/>
              </a:ext>
            </a:extLst>
          </p:cNvPr>
          <p:cNvSpPr txBox="1"/>
          <p:nvPr/>
        </p:nvSpPr>
        <p:spPr>
          <a:xfrm>
            <a:off x="4826007" y="2716427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Economie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xmlns="" id="{C31208C1-77AC-404E-B464-0A6F3C29A029}"/>
              </a:ext>
            </a:extLst>
          </p:cNvPr>
          <p:cNvSpPr txBox="1"/>
          <p:nvPr/>
        </p:nvSpPr>
        <p:spPr>
          <a:xfrm>
            <a:off x="7443943" y="428115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Autonomie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xmlns="" id="{9AF501C1-561A-477D-A754-E1A8CE087CF7}"/>
              </a:ext>
            </a:extLst>
          </p:cNvPr>
          <p:cNvSpPr txBox="1"/>
          <p:nvPr/>
        </p:nvSpPr>
        <p:spPr>
          <a:xfrm>
            <a:off x="2275818" y="5583565"/>
            <a:ext cx="1887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Environnement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xmlns="" id="{7FC5D2B5-A2C9-4D1B-9142-537427C1A136}"/>
              </a:ext>
            </a:extLst>
          </p:cNvPr>
          <p:cNvSpPr txBox="1"/>
          <p:nvPr/>
        </p:nvSpPr>
        <p:spPr>
          <a:xfrm>
            <a:off x="7026905" y="4912007"/>
            <a:ext cx="26512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Cahiers des charges,</a:t>
            </a:r>
          </a:p>
          <a:p>
            <a:pPr algn="ctr"/>
            <a:r>
              <a:rPr lang="fr-FR" dirty="0"/>
              <a:t>Image,</a:t>
            </a:r>
          </a:p>
          <a:p>
            <a:pPr algn="ctr"/>
            <a:r>
              <a:rPr lang="fr-FR" dirty="0"/>
              <a:t>Demandes sociétales</a:t>
            </a:r>
          </a:p>
          <a:p>
            <a:pPr algn="ctr"/>
            <a:r>
              <a:rPr lang="fr-FR" dirty="0"/>
              <a:t>Envie personnelle…</a:t>
            </a:r>
          </a:p>
        </p:txBody>
      </p:sp>
      <p:sp>
        <p:nvSpPr>
          <p:cNvPr id="14" name="Flèche en arc 21">
            <a:extLst>
              <a:ext uri="{FF2B5EF4-FFF2-40B4-BE49-F238E27FC236}">
                <a16:creationId xmlns:a16="http://schemas.microsoft.com/office/drawing/2014/main" xmlns="" id="{BC34409E-F69A-4FDC-A640-4153CF69AAEB}"/>
              </a:ext>
            </a:extLst>
          </p:cNvPr>
          <p:cNvSpPr/>
          <p:nvPr/>
        </p:nvSpPr>
        <p:spPr>
          <a:xfrm>
            <a:off x="4373343" y="3037561"/>
            <a:ext cx="2376264" cy="2387087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Flèche en arc 31">
            <a:extLst>
              <a:ext uri="{FF2B5EF4-FFF2-40B4-BE49-F238E27FC236}">
                <a16:creationId xmlns:a16="http://schemas.microsoft.com/office/drawing/2014/main" xmlns="" id="{7C1BF375-344E-4442-95C3-F536A5FCC658}"/>
              </a:ext>
            </a:extLst>
          </p:cNvPr>
          <p:cNvSpPr/>
          <p:nvPr/>
        </p:nvSpPr>
        <p:spPr>
          <a:xfrm rot="10800000">
            <a:off x="4382835" y="3997848"/>
            <a:ext cx="2376264" cy="2387087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xmlns="" id="{1B3C4902-97A5-496E-A668-36CD60DA6EC2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95074" y="1981708"/>
            <a:ext cx="2400975" cy="1373081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xmlns="" id="{8571959B-F286-49D3-AC60-DD83B6E68486}"/>
              </a:ext>
            </a:extLst>
          </p:cNvPr>
          <p:cNvSpPr txBox="1"/>
          <p:nvPr/>
        </p:nvSpPr>
        <p:spPr>
          <a:xfrm>
            <a:off x="2115399" y="3499680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Changement climatique</a:t>
            </a:r>
          </a:p>
        </p:txBody>
      </p:sp>
      <p:sp>
        <p:nvSpPr>
          <p:cNvPr id="18" name="Espace réservé du texte 6"/>
          <p:cNvSpPr txBox="1">
            <a:spLocks/>
          </p:cNvSpPr>
          <p:nvPr/>
        </p:nvSpPr>
        <p:spPr>
          <a:xfrm>
            <a:off x="1695074" y="931166"/>
            <a:ext cx="9582151" cy="5533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00449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400" b="1" dirty="0" smtClean="0">
                <a:solidFill>
                  <a:srgbClr val="5A79BB"/>
                </a:solidFill>
              </a:rPr>
              <a:t>Un choix de système alimentaire dicté par différents facteurs . . . </a:t>
            </a:r>
            <a:endParaRPr lang="fr-FR" sz="2400" b="1" dirty="0">
              <a:solidFill>
                <a:srgbClr val="5A79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096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Tour d’horizon des </a:t>
            </a:r>
            <a:r>
              <a:rPr lang="fr-FR" dirty="0" smtClean="0"/>
              <a:t>modes de récolte et de distribution des fourrages</a:t>
            </a:r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t>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102" y="3774997"/>
            <a:ext cx="1436533" cy="216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825" y="3772734"/>
            <a:ext cx="1438256" cy="216452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988" y="3774997"/>
            <a:ext cx="1439207" cy="2160000"/>
          </a:xfrm>
          <a:prstGeom prst="rect">
            <a:avLst/>
          </a:prstGeom>
        </p:spPr>
      </p:pic>
      <p:pic>
        <p:nvPicPr>
          <p:cNvPr id="10" name="Picture 2" descr="https://idele.fr/fileadmin/_processed_/e/6/csm_melange_a54a2cb84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55" y="3774997"/>
            <a:ext cx="1438377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s://tse3.mm.bing.net/th?id=OIP.HWHjexha0kgD9ZNUJR1dcgAAAA&amp;pid=Ap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539" y="3792997"/>
            <a:ext cx="1405379" cy="21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03543" y="3774997"/>
            <a:ext cx="1536850" cy="2160000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100607" y="6180005"/>
            <a:ext cx="27396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i="1" dirty="0" smtClean="0"/>
              <a:t>Guides disponibles sur acta-editions.com </a:t>
            </a:r>
            <a:endParaRPr lang="fr-FR" sz="1200" i="1" dirty="0"/>
          </a:p>
        </p:txBody>
      </p:sp>
    </p:spTree>
    <p:extLst>
      <p:ext uri="{BB962C8B-B14F-4D97-AF65-F5344CB8AC3E}">
        <p14:creationId xmlns:p14="http://schemas.microsoft.com/office/powerpoint/2010/main" val="1742141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6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159" y="1306205"/>
            <a:ext cx="6627971" cy="182104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381" y="3241137"/>
            <a:ext cx="2938867" cy="285464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3573" y="1642688"/>
            <a:ext cx="2645893" cy="423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277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7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 vert="horz" lIns="91440" tIns="45720" rIns="91440" bIns="45720" rtlCol="0">
            <a:noAutofit/>
          </a:bodyPr>
          <a:lstStyle/>
          <a:p>
            <a:r>
              <a:rPr lang="fr-FR" sz="2400" dirty="0">
                <a:solidFill>
                  <a:srgbClr val="5A79BB"/>
                </a:solidFill>
              </a:rPr>
              <a:t>Faire du bon foin : le fourrage présent dans tous les élevages de chèvres ! </a:t>
            </a:r>
            <a:endParaRPr lang="fr-FR" sz="2400" dirty="0">
              <a:solidFill>
                <a:srgbClr val="5A79BB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02" y="2197664"/>
            <a:ext cx="7945725" cy="2401768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3078" y="4123944"/>
            <a:ext cx="7500361" cy="2030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553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918B434-36EA-42FF-B3EA-4D85D509B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9928" y="466871"/>
            <a:ext cx="7133687" cy="1522540"/>
          </a:xfrm>
        </p:spPr>
        <p:txBody>
          <a:bodyPr/>
          <a:lstStyle/>
          <a:p>
            <a:r>
              <a:rPr lang="fr-FR" dirty="0">
                <a:solidFill>
                  <a:srgbClr val="C00000"/>
                </a:solidFill>
              </a:rPr>
              <a:t>… à condition d’avoir de bon fourrages (exemple luzerne)</a:t>
            </a:r>
          </a:p>
        </p:txBody>
      </p:sp>
      <p:pic>
        <p:nvPicPr>
          <p:cNvPr id="15" name="Picture 3">
            <a:extLst>
              <a:ext uri="{FF2B5EF4-FFF2-40B4-BE49-F238E27FC236}">
                <a16:creationId xmlns:a16="http://schemas.microsoft.com/office/drawing/2014/main" xmlns="" id="{2407E2CC-5B3B-4DF5-B862-942C5DA1D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421" y="1707130"/>
            <a:ext cx="2477241" cy="1356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7">
            <a:extLst>
              <a:ext uri="{FF2B5EF4-FFF2-40B4-BE49-F238E27FC236}">
                <a16:creationId xmlns:a16="http://schemas.microsoft.com/office/drawing/2014/main" xmlns="" id="{1D4E4062-E533-4823-AA5D-68800F4A7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755" y="1707130"/>
            <a:ext cx="2477243" cy="1356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xmlns="" id="{0EEDDF81-9A74-4A3B-8CA8-F40D96EC99CC}"/>
              </a:ext>
            </a:extLst>
          </p:cNvPr>
          <p:cNvSpPr txBox="1"/>
          <p:nvPr/>
        </p:nvSpPr>
        <p:spPr>
          <a:xfrm>
            <a:off x="2350416" y="3248295"/>
            <a:ext cx="2477240" cy="15696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2,5 kg distribués pour </a:t>
            </a:r>
          </a:p>
          <a:p>
            <a:pPr algn="ctr"/>
            <a:r>
              <a:rPr lang="fr-FR" sz="1600" dirty="0"/>
              <a:t>1,7kg ingérés</a:t>
            </a:r>
          </a:p>
          <a:p>
            <a:pPr algn="ctr"/>
            <a:r>
              <a:rPr lang="fr-FR" sz="1600" dirty="0"/>
              <a:t>+</a:t>
            </a:r>
          </a:p>
          <a:p>
            <a:pPr algn="ctr"/>
            <a:r>
              <a:rPr lang="fr-FR" sz="1600" dirty="0"/>
              <a:t>800g céréales</a:t>
            </a:r>
          </a:p>
          <a:p>
            <a:pPr algn="ctr"/>
            <a:r>
              <a:rPr lang="fr-FR" sz="1600" dirty="0"/>
              <a:t>+</a:t>
            </a:r>
          </a:p>
          <a:p>
            <a:pPr algn="ctr"/>
            <a:r>
              <a:rPr lang="fr-FR" sz="1600" dirty="0"/>
              <a:t>450g correcteur azoté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xmlns="" id="{E29B6E49-51AC-49FC-A65D-5394F203F51F}"/>
              </a:ext>
            </a:extLst>
          </p:cNvPr>
          <p:cNvSpPr txBox="1"/>
          <p:nvPr/>
        </p:nvSpPr>
        <p:spPr>
          <a:xfrm>
            <a:off x="9283755" y="3248295"/>
            <a:ext cx="2477243" cy="15696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2,5 kg distribués pour </a:t>
            </a:r>
          </a:p>
          <a:p>
            <a:pPr algn="ctr"/>
            <a:r>
              <a:rPr lang="fr-FR" sz="1600" dirty="0"/>
              <a:t>2,2kg ingérés</a:t>
            </a:r>
          </a:p>
          <a:p>
            <a:pPr algn="ctr"/>
            <a:r>
              <a:rPr lang="fr-FR" sz="1600" dirty="0"/>
              <a:t>+</a:t>
            </a:r>
          </a:p>
          <a:p>
            <a:pPr algn="ctr"/>
            <a:r>
              <a:rPr lang="fr-FR" sz="1600" dirty="0"/>
              <a:t>800g céréales</a:t>
            </a:r>
          </a:p>
          <a:p>
            <a:pPr algn="ctr"/>
            <a:r>
              <a:rPr lang="fr-FR" sz="1600" dirty="0"/>
              <a:t>+</a:t>
            </a:r>
          </a:p>
          <a:p>
            <a:pPr algn="ctr"/>
            <a:r>
              <a:rPr lang="fr-FR" sz="1600" dirty="0"/>
              <a:t>300g correcteur azoté</a:t>
            </a:r>
          </a:p>
        </p:txBody>
      </p:sp>
      <p:sp>
        <p:nvSpPr>
          <p:cNvPr id="21" name="Flèche : droite 20">
            <a:extLst>
              <a:ext uri="{FF2B5EF4-FFF2-40B4-BE49-F238E27FC236}">
                <a16:creationId xmlns:a16="http://schemas.microsoft.com/office/drawing/2014/main" xmlns="" id="{CC04BF84-BA64-4419-8983-DD99CBA25DC9}"/>
              </a:ext>
            </a:extLst>
          </p:cNvPr>
          <p:cNvSpPr/>
          <p:nvPr/>
        </p:nvSpPr>
        <p:spPr>
          <a:xfrm>
            <a:off x="4891693" y="1462435"/>
            <a:ext cx="4328031" cy="178586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cap="small" dirty="0">
                <a:solidFill>
                  <a:schemeClr val="accent1">
                    <a:lumMod val="50000"/>
                  </a:schemeClr>
                </a:solidFill>
                <a:latin typeface="Century Gothic" pitchFamily="34" charset="0"/>
              </a:rPr>
              <a:t>4 facteurs clés </a:t>
            </a:r>
          </a:p>
          <a:p>
            <a:pPr algn="ctr"/>
            <a:r>
              <a:rPr lang="fr-FR" sz="1400" dirty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</a:rPr>
              <a:t>Stade Feuilles Conservation Adventice</a:t>
            </a:r>
          </a:p>
          <a:p>
            <a:pPr algn="ctr"/>
            <a:endParaRPr lang="fr-FR" sz="1400" dirty="0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xmlns="" id="{BFC8E0DB-CFD9-430F-A6D3-19478BADEABC}"/>
              </a:ext>
            </a:extLst>
          </p:cNvPr>
          <p:cNvSpPr txBox="1"/>
          <p:nvPr/>
        </p:nvSpPr>
        <p:spPr>
          <a:xfrm>
            <a:off x="5071741" y="3320802"/>
            <a:ext cx="35828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C00000"/>
                </a:solidFill>
              </a:rPr>
              <a:t>+ 30% de foin ingéré</a:t>
            </a:r>
          </a:p>
          <a:p>
            <a:pPr algn="ctr"/>
            <a:endParaRPr lang="fr-FR" dirty="0">
              <a:solidFill>
                <a:srgbClr val="C00000"/>
              </a:solidFill>
            </a:endParaRPr>
          </a:p>
          <a:p>
            <a:pPr algn="ctr"/>
            <a:endParaRPr lang="fr-FR" dirty="0">
              <a:solidFill>
                <a:srgbClr val="C00000"/>
              </a:solidFill>
            </a:endParaRPr>
          </a:p>
          <a:p>
            <a:pPr algn="ctr"/>
            <a:r>
              <a:rPr lang="fr-FR" dirty="0">
                <a:solidFill>
                  <a:srgbClr val="C00000"/>
                </a:solidFill>
              </a:rPr>
              <a:t>- 30% de concentrés</a:t>
            </a:r>
          </a:p>
          <a:p>
            <a:pPr algn="ctr"/>
            <a:endParaRPr lang="fr-FR" dirty="0">
              <a:solidFill>
                <a:srgbClr val="C00000"/>
              </a:solidFill>
            </a:endParaRPr>
          </a:p>
          <a:p>
            <a:pPr algn="ctr"/>
            <a:endParaRPr lang="fr-FR" dirty="0">
              <a:solidFill>
                <a:srgbClr val="C00000"/>
              </a:solidFill>
            </a:endParaRPr>
          </a:p>
          <a:p>
            <a:pPr algn="ctr"/>
            <a:r>
              <a:rPr lang="fr-FR" dirty="0">
                <a:solidFill>
                  <a:srgbClr val="C00000"/>
                </a:solidFill>
              </a:rPr>
              <a:t>+ 30 % de lait</a:t>
            </a:r>
          </a:p>
        </p:txBody>
      </p:sp>
      <p:pic>
        <p:nvPicPr>
          <p:cNvPr id="25" name="Picture 2">
            <a:extLst>
              <a:ext uri="{FF2B5EF4-FFF2-40B4-BE49-F238E27FC236}">
                <a16:creationId xmlns:a16="http://schemas.microsoft.com/office/drawing/2014/main" xmlns="" id="{B433F7DB-9A4E-4885-8A04-B77357D55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529" y="4878061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>
            <a:extLst>
              <a:ext uri="{FF2B5EF4-FFF2-40B4-BE49-F238E27FC236}">
                <a16:creationId xmlns:a16="http://schemas.microsoft.com/office/drawing/2014/main" xmlns="" id="{AC3AAC7B-4C47-43A7-85CA-DDEDEE6003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293" y="4872807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>
            <a:extLst>
              <a:ext uri="{FF2B5EF4-FFF2-40B4-BE49-F238E27FC236}">
                <a16:creationId xmlns:a16="http://schemas.microsoft.com/office/drawing/2014/main" xmlns="" id="{0F51393E-43F1-4557-987E-BBD2C0C7F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057" y="4896847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>
            <a:extLst>
              <a:ext uri="{FF2B5EF4-FFF2-40B4-BE49-F238E27FC236}">
                <a16:creationId xmlns:a16="http://schemas.microsoft.com/office/drawing/2014/main" xmlns="" id="{14A77412-51E9-418E-ADBD-A6D7022C3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751" y="4896847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>
            <a:extLst>
              <a:ext uri="{FF2B5EF4-FFF2-40B4-BE49-F238E27FC236}">
                <a16:creationId xmlns:a16="http://schemas.microsoft.com/office/drawing/2014/main" xmlns="" id="{27DD3296-2E21-487B-9C10-152B4ACEC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0515" y="4891591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>
            <a:extLst>
              <a:ext uri="{FF2B5EF4-FFF2-40B4-BE49-F238E27FC236}">
                <a16:creationId xmlns:a16="http://schemas.microsoft.com/office/drawing/2014/main" xmlns="" id="{810343D5-1FD7-4BD8-B9D9-37B0C8220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7279" y="4915631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>
            <a:extLst>
              <a:ext uri="{FF2B5EF4-FFF2-40B4-BE49-F238E27FC236}">
                <a16:creationId xmlns:a16="http://schemas.microsoft.com/office/drawing/2014/main" xmlns="" id="{6DF41256-C00E-499A-8333-74C17F1C6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471" b="92201" l="3533" r="94293"/>
                    </a14:imgEffect>
                    <a14:imgEffect>
                      <a14:artisticPencilGrayscale trans="45000" pencilSize="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4043" y="4881764"/>
            <a:ext cx="348792" cy="35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ZoneTexte 34">
            <a:extLst>
              <a:ext uri="{FF2B5EF4-FFF2-40B4-BE49-F238E27FC236}">
                <a16:creationId xmlns:a16="http://schemas.microsoft.com/office/drawing/2014/main" xmlns="" id="{F46F6E0B-91F0-48EE-8A3C-F5FA02CAE5A6}"/>
              </a:ext>
            </a:extLst>
          </p:cNvPr>
          <p:cNvSpPr txBox="1"/>
          <p:nvPr/>
        </p:nvSpPr>
        <p:spPr>
          <a:xfrm>
            <a:off x="2717519" y="4907577"/>
            <a:ext cx="2085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accent1">
                    <a:lumMod val="50000"/>
                  </a:schemeClr>
                </a:solidFill>
              </a:rPr>
              <a:t>3,1L / chèvre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xmlns="" id="{58ACA699-E0AB-474C-886B-9F12DEC83FD6}"/>
              </a:ext>
            </a:extLst>
          </p:cNvPr>
          <p:cNvSpPr txBox="1"/>
          <p:nvPr/>
        </p:nvSpPr>
        <p:spPr>
          <a:xfrm>
            <a:off x="9532526" y="4903783"/>
            <a:ext cx="1918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accent1">
                    <a:lumMod val="50000"/>
                  </a:schemeClr>
                </a:solidFill>
              </a:rPr>
              <a:t>4,0L / chèvre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xmlns="" id="{5A03BBB2-EC20-49FD-8108-F879594282A0}"/>
              </a:ext>
            </a:extLst>
          </p:cNvPr>
          <p:cNvSpPr txBox="1"/>
          <p:nvPr/>
        </p:nvSpPr>
        <p:spPr>
          <a:xfrm>
            <a:off x="2625369" y="5886295"/>
            <a:ext cx="7419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Plus d’autonomie, plus de produits et moins de charges…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6382517" y="5550408"/>
            <a:ext cx="3263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C00000"/>
                </a:solidFill>
              </a:rPr>
              <a:t>+ 170 €/chèvre (marge brute/an)</a:t>
            </a:r>
          </a:p>
        </p:txBody>
      </p:sp>
    </p:spTree>
    <p:extLst>
      <p:ext uri="{BB962C8B-B14F-4D97-AF65-F5344CB8AC3E}">
        <p14:creationId xmlns:p14="http://schemas.microsoft.com/office/powerpoint/2010/main" val="3763089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DF65B-118C-4C97-867E-789DEA48B7D5}" type="slidenum">
              <a:rPr lang="fr-FR" smtClean="0"/>
              <a:t>9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1370974" y="639978"/>
            <a:ext cx="7842491" cy="8684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300" b="1" kern="1200" cap="all" baseline="0">
                <a:solidFill>
                  <a:schemeClr val="bg1"/>
                </a:solidFill>
                <a:latin typeface="Arial Narrow" panose="020B0606020202030204" pitchFamily="34" charset="0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C00000"/>
                </a:solidFill>
              </a:rPr>
              <a:t>Evaluer la distribution de fourrages</a:t>
            </a:r>
            <a:endParaRPr lang="fr-FR" dirty="0">
              <a:solidFill>
                <a:srgbClr val="C00000"/>
              </a:solidFill>
            </a:endParaRPr>
          </a:p>
        </p:txBody>
      </p:sp>
      <p:sp>
        <p:nvSpPr>
          <p:cNvPr id="7" name="Espace réservé du contenu 2"/>
          <p:cNvSpPr txBox="1">
            <a:spLocks/>
          </p:cNvSpPr>
          <p:nvPr/>
        </p:nvSpPr>
        <p:spPr>
          <a:xfrm>
            <a:off x="1869063" y="1440617"/>
            <a:ext cx="8170293" cy="4710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600" kern="1200">
                <a:solidFill>
                  <a:srgbClr val="00449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484847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400" smtClean="0"/>
              <a:t>Et les refus…</a:t>
            </a:r>
          </a:p>
          <a:p>
            <a:pPr>
              <a:buFont typeface="Symbol"/>
              <a:buChar char="Þ"/>
            </a:pPr>
            <a:r>
              <a:rPr lang="fr-FR" sz="1800" smtClean="0"/>
              <a:t>Difficile surtout si il y a des pertes en litières non mesurables</a:t>
            </a:r>
          </a:p>
          <a:p>
            <a:pPr>
              <a:buFont typeface="Symbol"/>
              <a:buChar char="Þ"/>
            </a:pPr>
            <a:r>
              <a:rPr lang="fr-FR" sz="1800" smtClean="0"/>
              <a:t>Peser également sur quelques places.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40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fr-FR" sz="2000" smtClean="0"/>
              <a:t>Pour évaluer grossièrement : repousser les refus jusqu’à ce que le tas ressemble au tas distribuer et compter le nombre de place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sz="2400" smtClean="0"/>
          </a:p>
          <a:p>
            <a:pPr marL="0" indent="0" algn="ctr">
              <a:buFont typeface="Arial" panose="020B0604020202020204" pitchFamily="34" charset="0"/>
              <a:buNone/>
            </a:pPr>
            <a:endParaRPr lang="fr-FR" dirty="0" smtClean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22705" y="3711386"/>
            <a:ext cx="3132024" cy="1073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orme libre 8"/>
          <p:cNvSpPr/>
          <p:nvPr/>
        </p:nvSpPr>
        <p:spPr>
          <a:xfrm>
            <a:off x="2663319" y="4170736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/>
          <p:cNvSpPr/>
          <p:nvPr/>
        </p:nvSpPr>
        <p:spPr>
          <a:xfrm>
            <a:off x="2059795" y="4224678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/>
          <p:cNvSpPr/>
          <p:nvPr/>
        </p:nvSpPr>
        <p:spPr>
          <a:xfrm>
            <a:off x="2288187" y="4214026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/>
          <p:cNvSpPr/>
          <p:nvPr/>
        </p:nvSpPr>
        <p:spPr>
          <a:xfrm>
            <a:off x="2135787" y="4061626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orme libre 12"/>
          <p:cNvSpPr/>
          <p:nvPr/>
        </p:nvSpPr>
        <p:spPr>
          <a:xfrm>
            <a:off x="4134240" y="4344246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/>
          <p:cNvSpPr/>
          <p:nvPr/>
        </p:nvSpPr>
        <p:spPr>
          <a:xfrm>
            <a:off x="2288187" y="4214026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>
            <a:off x="4398005" y="4407867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/>
          <p:cNvSpPr/>
          <p:nvPr/>
        </p:nvSpPr>
        <p:spPr>
          <a:xfrm>
            <a:off x="3645281" y="4426056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/>
          <p:cNvSpPr/>
          <p:nvPr/>
        </p:nvSpPr>
        <p:spPr>
          <a:xfrm>
            <a:off x="2815719" y="4323136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orme libre 17"/>
          <p:cNvSpPr/>
          <p:nvPr/>
        </p:nvSpPr>
        <p:spPr>
          <a:xfrm>
            <a:off x="2171160" y="4215543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/>
          <p:cNvSpPr/>
          <p:nvPr/>
        </p:nvSpPr>
        <p:spPr>
          <a:xfrm>
            <a:off x="3402100" y="4407866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/>
          <p:cNvSpPr/>
          <p:nvPr/>
        </p:nvSpPr>
        <p:spPr>
          <a:xfrm>
            <a:off x="4286640" y="4496646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orme libre 20"/>
          <p:cNvSpPr/>
          <p:nvPr/>
        </p:nvSpPr>
        <p:spPr>
          <a:xfrm>
            <a:off x="3402100" y="4407864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orme libre 21"/>
          <p:cNvSpPr/>
          <p:nvPr/>
        </p:nvSpPr>
        <p:spPr>
          <a:xfrm>
            <a:off x="4550405" y="4560267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orme libre 22"/>
          <p:cNvSpPr/>
          <p:nvPr/>
        </p:nvSpPr>
        <p:spPr>
          <a:xfrm>
            <a:off x="2434927" y="4174102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orme libre 23"/>
          <p:cNvSpPr/>
          <p:nvPr/>
        </p:nvSpPr>
        <p:spPr>
          <a:xfrm>
            <a:off x="3003519" y="4351287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orme libre 24"/>
          <p:cNvSpPr/>
          <p:nvPr/>
        </p:nvSpPr>
        <p:spPr>
          <a:xfrm>
            <a:off x="3148039" y="4375887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orme libre 25"/>
          <p:cNvSpPr/>
          <p:nvPr/>
        </p:nvSpPr>
        <p:spPr>
          <a:xfrm>
            <a:off x="3867733" y="4323136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orme libre 26"/>
          <p:cNvSpPr/>
          <p:nvPr/>
        </p:nvSpPr>
        <p:spPr>
          <a:xfrm flipV="1">
            <a:off x="2378491" y="4227289"/>
            <a:ext cx="340200" cy="132299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ZoneTexte 27"/>
          <p:cNvSpPr txBox="1"/>
          <p:nvPr/>
        </p:nvSpPr>
        <p:spPr>
          <a:xfrm rot="681437">
            <a:off x="2068044" y="4694470"/>
            <a:ext cx="2253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i="1" dirty="0"/>
              <a:t>Foin sur 12 places</a:t>
            </a:r>
          </a:p>
        </p:txBody>
      </p:sp>
      <p:sp>
        <p:nvSpPr>
          <p:cNvPr id="29" name="Flèche gauche 28"/>
          <p:cNvSpPr/>
          <p:nvPr/>
        </p:nvSpPr>
        <p:spPr>
          <a:xfrm rot="10800000">
            <a:off x="5397265" y="4358067"/>
            <a:ext cx="414067" cy="2643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8697" y="3839210"/>
            <a:ext cx="3132024" cy="1073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ZoneTexte 30"/>
          <p:cNvSpPr txBox="1"/>
          <p:nvPr/>
        </p:nvSpPr>
        <p:spPr>
          <a:xfrm rot="681437">
            <a:off x="6594036" y="4822294"/>
            <a:ext cx="2253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i="1" dirty="0"/>
              <a:t>Refus</a:t>
            </a:r>
          </a:p>
        </p:txBody>
      </p:sp>
      <p:sp>
        <p:nvSpPr>
          <p:cNvPr id="32" name="Forme libre 31"/>
          <p:cNvSpPr/>
          <p:nvPr/>
        </p:nvSpPr>
        <p:spPr>
          <a:xfrm>
            <a:off x="8382000" y="4603441"/>
            <a:ext cx="629728" cy="221443"/>
          </a:xfrm>
          <a:custGeom>
            <a:avLst/>
            <a:gdLst>
              <a:gd name="connsiteX0" fmla="*/ 17253 w 1130060"/>
              <a:gd name="connsiteY0" fmla="*/ 92014 h 221443"/>
              <a:gd name="connsiteX1" fmla="*/ 198407 w 1130060"/>
              <a:gd name="connsiteY1" fmla="*/ 92014 h 221443"/>
              <a:gd name="connsiteX2" fmla="*/ 224287 w 1130060"/>
              <a:gd name="connsiteY2" fmla="*/ 117893 h 221443"/>
              <a:gd name="connsiteX3" fmla="*/ 232913 w 1130060"/>
              <a:gd name="connsiteY3" fmla="*/ 143773 h 221443"/>
              <a:gd name="connsiteX4" fmla="*/ 51758 w 1130060"/>
              <a:gd name="connsiteY4" fmla="*/ 161026 h 221443"/>
              <a:gd name="connsiteX5" fmla="*/ 25879 w 1130060"/>
              <a:gd name="connsiteY5" fmla="*/ 135146 h 221443"/>
              <a:gd name="connsiteX6" fmla="*/ 0 w 1130060"/>
              <a:gd name="connsiteY6" fmla="*/ 66135 h 221443"/>
              <a:gd name="connsiteX7" fmla="*/ 8626 w 1130060"/>
              <a:gd name="connsiteY7" fmla="*/ 5750 h 221443"/>
              <a:gd name="connsiteX8" fmla="*/ 77637 w 1130060"/>
              <a:gd name="connsiteY8" fmla="*/ 40256 h 221443"/>
              <a:gd name="connsiteX9" fmla="*/ 86264 w 1130060"/>
              <a:gd name="connsiteY9" fmla="*/ 66135 h 221443"/>
              <a:gd name="connsiteX10" fmla="*/ 138022 w 1130060"/>
              <a:gd name="connsiteY10" fmla="*/ 109267 h 221443"/>
              <a:gd name="connsiteX11" fmla="*/ 155275 w 1130060"/>
              <a:gd name="connsiteY11" fmla="*/ 135146 h 221443"/>
              <a:gd name="connsiteX12" fmla="*/ 353683 w 1130060"/>
              <a:gd name="connsiteY12" fmla="*/ 117893 h 221443"/>
              <a:gd name="connsiteX13" fmla="*/ 517585 w 1130060"/>
              <a:gd name="connsiteY13" fmla="*/ 126520 h 221443"/>
              <a:gd name="connsiteX14" fmla="*/ 595222 w 1130060"/>
              <a:gd name="connsiteY14" fmla="*/ 169652 h 221443"/>
              <a:gd name="connsiteX15" fmla="*/ 672860 w 1130060"/>
              <a:gd name="connsiteY15" fmla="*/ 186905 h 221443"/>
              <a:gd name="connsiteX16" fmla="*/ 655607 w 1130060"/>
              <a:gd name="connsiteY16" fmla="*/ 212784 h 221443"/>
              <a:gd name="connsiteX17" fmla="*/ 569343 w 1130060"/>
              <a:gd name="connsiteY17" fmla="*/ 212784 h 221443"/>
              <a:gd name="connsiteX18" fmla="*/ 500332 w 1130060"/>
              <a:gd name="connsiteY18" fmla="*/ 195531 h 221443"/>
              <a:gd name="connsiteX19" fmla="*/ 474453 w 1130060"/>
              <a:gd name="connsiteY19" fmla="*/ 186905 h 221443"/>
              <a:gd name="connsiteX20" fmla="*/ 414068 w 1130060"/>
              <a:gd name="connsiteY20" fmla="*/ 161026 h 221443"/>
              <a:gd name="connsiteX21" fmla="*/ 388188 w 1130060"/>
              <a:gd name="connsiteY21" fmla="*/ 143773 h 221443"/>
              <a:gd name="connsiteX22" fmla="*/ 362309 w 1130060"/>
              <a:gd name="connsiteY22" fmla="*/ 135146 h 221443"/>
              <a:gd name="connsiteX23" fmla="*/ 785003 w 1130060"/>
              <a:gd name="connsiteY23" fmla="*/ 143773 h 221443"/>
              <a:gd name="connsiteX24" fmla="*/ 854015 w 1130060"/>
              <a:gd name="connsiteY24" fmla="*/ 152399 h 221443"/>
              <a:gd name="connsiteX25" fmla="*/ 905773 w 1130060"/>
              <a:gd name="connsiteY25" fmla="*/ 169652 h 221443"/>
              <a:gd name="connsiteX26" fmla="*/ 931653 w 1130060"/>
              <a:gd name="connsiteY26" fmla="*/ 178278 h 221443"/>
              <a:gd name="connsiteX27" fmla="*/ 957532 w 1130060"/>
              <a:gd name="connsiteY27" fmla="*/ 186905 h 221443"/>
              <a:gd name="connsiteX28" fmla="*/ 1095554 w 1130060"/>
              <a:gd name="connsiteY28" fmla="*/ 195531 h 221443"/>
              <a:gd name="connsiteX29" fmla="*/ 1130060 w 1130060"/>
              <a:gd name="connsiteY29" fmla="*/ 204158 h 221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30060" h="221443">
                <a:moveTo>
                  <a:pt x="17253" y="92014"/>
                </a:moveTo>
                <a:cubicBezTo>
                  <a:pt x="87883" y="80243"/>
                  <a:pt x="110299" y="72435"/>
                  <a:pt x="198407" y="92014"/>
                </a:cubicBezTo>
                <a:cubicBezTo>
                  <a:pt x="210316" y="94660"/>
                  <a:pt x="215660" y="109267"/>
                  <a:pt x="224287" y="117893"/>
                </a:cubicBezTo>
                <a:cubicBezTo>
                  <a:pt x="227162" y="126520"/>
                  <a:pt x="232913" y="134680"/>
                  <a:pt x="232913" y="143773"/>
                </a:cubicBezTo>
                <a:cubicBezTo>
                  <a:pt x="232913" y="225620"/>
                  <a:pt x="63439" y="161610"/>
                  <a:pt x="51758" y="161026"/>
                </a:cubicBezTo>
                <a:cubicBezTo>
                  <a:pt x="43132" y="152399"/>
                  <a:pt x="32970" y="145073"/>
                  <a:pt x="25879" y="135146"/>
                </a:cubicBezTo>
                <a:cubicBezTo>
                  <a:pt x="8528" y="110854"/>
                  <a:pt x="6947" y="93923"/>
                  <a:pt x="0" y="66135"/>
                </a:cubicBezTo>
                <a:cubicBezTo>
                  <a:pt x="2875" y="46007"/>
                  <a:pt x="-5751" y="20128"/>
                  <a:pt x="8626" y="5750"/>
                </a:cubicBezTo>
                <a:cubicBezTo>
                  <a:pt x="30665" y="-16289"/>
                  <a:pt x="68895" y="31514"/>
                  <a:pt x="77637" y="40256"/>
                </a:cubicBezTo>
                <a:cubicBezTo>
                  <a:pt x="80513" y="48882"/>
                  <a:pt x="81220" y="58569"/>
                  <a:pt x="86264" y="66135"/>
                </a:cubicBezTo>
                <a:cubicBezTo>
                  <a:pt x="99548" y="86061"/>
                  <a:pt x="118926" y="96536"/>
                  <a:pt x="138022" y="109267"/>
                </a:cubicBezTo>
                <a:cubicBezTo>
                  <a:pt x="143773" y="117893"/>
                  <a:pt x="144964" y="134061"/>
                  <a:pt x="155275" y="135146"/>
                </a:cubicBezTo>
                <a:cubicBezTo>
                  <a:pt x="220363" y="141997"/>
                  <a:pt x="288993" y="128675"/>
                  <a:pt x="353683" y="117893"/>
                </a:cubicBezTo>
                <a:cubicBezTo>
                  <a:pt x="408317" y="120769"/>
                  <a:pt x="463100" y="121567"/>
                  <a:pt x="517585" y="126520"/>
                </a:cubicBezTo>
                <a:cubicBezTo>
                  <a:pt x="573211" y="131577"/>
                  <a:pt x="512923" y="153193"/>
                  <a:pt x="595222" y="169652"/>
                </a:cubicBezTo>
                <a:cubicBezTo>
                  <a:pt x="649980" y="180603"/>
                  <a:pt x="624130" y="174722"/>
                  <a:pt x="672860" y="186905"/>
                </a:cubicBezTo>
                <a:cubicBezTo>
                  <a:pt x="667109" y="195531"/>
                  <a:pt x="664233" y="207033"/>
                  <a:pt x="655607" y="212784"/>
                </a:cubicBezTo>
                <a:cubicBezTo>
                  <a:pt x="629871" y="229941"/>
                  <a:pt x="594825" y="217031"/>
                  <a:pt x="569343" y="212784"/>
                </a:cubicBezTo>
                <a:cubicBezTo>
                  <a:pt x="510187" y="193066"/>
                  <a:pt x="583609" y="216351"/>
                  <a:pt x="500332" y="195531"/>
                </a:cubicBezTo>
                <a:cubicBezTo>
                  <a:pt x="491511" y="193326"/>
                  <a:pt x="483079" y="189780"/>
                  <a:pt x="474453" y="186905"/>
                </a:cubicBezTo>
                <a:cubicBezTo>
                  <a:pt x="409479" y="143590"/>
                  <a:pt x="492055" y="194449"/>
                  <a:pt x="414068" y="161026"/>
                </a:cubicBezTo>
                <a:cubicBezTo>
                  <a:pt x="404538" y="156942"/>
                  <a:pt x="397461" y="148410"/>
                  <a:pt x="388188" y="143773"/>
                </a:cubicBezTo>
                <a:cubicBezTo>
                  <a:pt x="380055" y="139706"/>
                  <a:pt x="353216" y="135146"/>
                  <a:pt x="362309" y="135146"/>
                </a:cubicBezTo>
                <a:cubicBezTo>
                  <a:pt x="503236" y="135146"/>
                  <a:pt x="644105" y="140897"/>
                  <a:pt x="785003" y="143773"/>
                </a:cubicBezTo>
                <a:cubicBezTo>
                  <a:pt x="808007" y="146648"/>
                  <a:pt x="831347" y="147542"/>
                  <a:pt x="854015" y="152399"/>
                </a:cubicBezTo>
                <a:cubicBezTo>
                  <a:pt x="871797" y="156209"/>
                  <a:pt x="888520" y="163901"/>
                  <a:pt x="905773" y="169652"/>
                </a:cubicBezTo>
                <a:lnTo>
                  <a:pt x="931653" y="178278"/>
                </a:lnTo>
                <a:cubicBezTo>
                  <a:pt x="940279" y="181153"/>
                  <a:pt x="948457" y="186338"/>
                  <a:pt x="957532" y="186905"/>
                </a:cubicBezTo>
                <a:lnTo>
                  <a:pt x="1095554" y="195531"/>
                </a:lnTo>
                <a:lnTo>
                  <a:pt x="1130060" y="204158"/>
                </a:ln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Forme libre 32"/>
          <p:cNvSpPr/>
          <p:nvPr/>
        </p:nvSpPr>
        <p:spPr>
          <a:xfrm>
            <a:off x="6714227" y="4330468"/>
            <a:ext cx="1130060" cy="221443"/>
          </a:xfrm>
          <a:custGeom>
            <a:avLst/>
            <a:gdLst>
              <a:gd name="connsiteX0" fmla="*/ 17253 w 1130060"/>
              <a:gd name="connsiteY0" fmla="*/ 92014 h 221443"/>
              <a:gd name="connsiteX1" fmla="*/ 198407 w 1130060"/>
              <a:gd name="connsiteY1" fmla="*/ 92014 h 221443"/>
              <a:gd name="connsiteX2" fmla="*/ 224287 w 1130060"/>
              <a:gd name="connsiteY2" fmla="*/ 117893 h 221443"/>
              <a:gd name="connsiteX3" fmla="*/ 232913 w 1130060"/>
              <a:gd name="connsiteY3" fmla="*/ 143773 h 221443"/>
              <a:gd name="connsiteX4" fmla="*/ 51758 w 1130060"/>
              <a:gd name="connsiteY4" fmla="*/ 161026 h 221443"/>
              <a:gd name="connsiteX5" fmla="*/ 25879 w 1130060"/>
              <a:gd name="connsiteY5" fmla="*/ 135146 h 221443"/>
              <a:gd name="connsiteX6" fmla="*/ 0 w 1130060"/>
              <a:gd name="connsiteY6" fmla="*/ 66135 h 221443"/>
              <a:gd name="connsiteX7" fmla="*/ 8626 w 1130060"/>
              <a:gd name="connsiteY7" fmla="*/ 5750 h 221443"/>
              <a:gd name="connsiteX8" fmla="*/ 77637 w 1130060"/>
              <a:gd name="connsiteY8" fmla="*/ 40256 h 221443"/>
              <a:gd name="connsiteX9" fmla="*/ 86264 w 1130060"/>
              <a:gd name="connsiteY9" fmla="*/ 66135 h 221443"/>
              <a:gd name="connsiteX10" fmla="*/ 138022 w 1130060"/>
              <a:gd name="connsiteY10" fmla="*/ 109267 h 221443"/>
              <a:gd name="connsiteX11" fmla="*/ 155275 w 1130060"/>
              <a:gd name="connsiteY11" fmla="*/ 135146 h 221443"/>
              <a:gd name="connsiteX12" fmla="*/ 353683 w 1130060"/>
              <a:gd name="connsiteY12" fmla="*/ 117893 h 221443"/>
              <a:gd name="connsiteX13" fmla="*/ 517585 w 1130060"/>
              <a:gd name="connsiteY13" fmla="*/ 126520 h 221443"/>
              <a:gd name="connsiteX14" fmla="*/ 595222 w 1130060"/>
              <a:gd name="connsiteY14" fmla="*/ 169652 h 221443"/>
              <a:gd name="connsiteX15" fmla="*/ 672860 w 1130060"/>
              <a:gd name="connsiteY15" fmla="*/ 186905 h 221443"/>
              <a:gd name="connsiteX16" fmla="*/ 655607 w 1130060"/>
              <a:gd name="connsiteY16" fmla="*/ 212784 h 221443"/>
              <a:gd name="connsiteX17" fmla="*/ 569343 w 1130060"/>
              <a:gd name="connsiteY17" fmla="*/ 212784 h 221443"/>
              <a:gd name="connsiteX18" fmla="*/ 500332 w 1130060"/>
              <a:gd name="connsiteY18" fmla="*/ 195531 h 221443"/>
              <a:gd name="connsiteX19" fmla="*/ 474453 w 1130060"/>
              <a:gd name="connsiteY19" fmla="*/ 186905 h 221443"/>
              <a:gd name="connsiteX20" fmla="*/ 414068 w 1130060"/>
              <a:gd name="connsiteY20" fmla="*/ 161026 h 221443"/>
              <a:gd name="connsiteX21" fmla="*/ 388188 w 1130060"/>
              <a:gd name="connsiteY21" fmla="*/ 143773 h 221443"/>
              <a:gd name="connsiteX22" fmla="*/ 362309 w 1130060"/>
              <a:gd name="connsiteY22" fmla="*/ 135146 h 221443"/>
              <a:gd name="connsiteX23" fmla="*/ 785003 w 1130060"/>
              <a:gd name="connsiteY23" fmla="*/ 143773 h 221443"/>
              <a:gd name="connsiteX24" fmla="*/ 854015 w 1130060"/>
              <a:gd name="connsiteY24" fmla="*/ 152399 h 221443"/>
              <a:gd name="connsiteX25" fmla="*/ 905773 w 1130060"/>
              <a:gd name="connsiteY25" fmla="*/ 169652 h 221443"/>
              <a:gd name="connsiteX26" fmla="*/ 931653 w 1130060"/>
              <a:gd name="connsiteY26" fmla="*/ 178278 h 221443"/>
              <a:gd name="connsiteX27" fmla="*/ 957532 w 1130060"/>
              <a:gd name="connsiteY27" fmla="*/ 186905 h 221443"/>
              <a:gd name="connsiteX28" fmla="*/ 1095554 w 1130060"/>
              <a:gd name="connsiteY28" fmla="*/ 195531 h 221443"/>
              <a:gd name="connsiteX29" fmla="*/ 1130060 w 1130060"/>
              <a:gd name="connsiteY29" fmla="*/ 204158 h 221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130060" h="221443">
                <a:moveTo>
                  <a:pt x="17253" y="92014"/>
                </a:moveTo>
                <a:cubicBezTo>
                  <a:pt x="87883" y="80243"/>
                  <a:pt x="110299" y="72435"/>
                  <a:pt x="198407" y="92014"/>
                </a:cubicBezTo>
                <a:cubicBezTo>
                  <a:pt x="210316" y="94660"/>
                  <a:pt x="215660" y="109267"/>
                  <a:pt x="224287" y="117893"/>
                </a:cubicBezTo>
                <a:cubicBezTo>
                  <a:pt x="227162" y="126520"/>
                  <a:pt x="232913" y="134680"/>
                  <a:pt x="232913" y="143773"/>
                </a:cubicBezTo>
                <a:cubicBezTo>
                  <a:pt x="232913" y="225620"/>
                  <a:pt x="63439" y="161610"/>
                  <a:pt x="51758" y="161026"/>
                </a:cubicBezTo>
                <a:cubicBezTo>
                  <a:pt x="43132" y="152399"/>
                  <a:pt x="32970" y="145073"/>
                  <a:pt x="25879" y="135146"/>
                </a:cubicBezTo>
                <a:cubicBezTo>
                  <a:pt x="8528" y="110854"/>
                  <a:pt x="6947" y="93923"/>
                  <a:pt x="0" y="66135"/>
                </a:cubicBezTo>
                <a:cubicBezTo>
                  <a:pt x="2875" y="46007"/>
                  <a:pt x="-5751" y="20128"/>
                  <a:pt x="8626" y="5750"/>
                </a:cubicBezTo>
                <a:cubicBezTo>
                  <a:pt x="30665" y="-16289"/>
                  <a:pt x="68895" y="31514"/>
                  <a:pt x="77637" y="40256"/>
                </a:cubicBezTo>
                <a:cubicBezTo>
                  <a:pt x="80513" y="48882"/>
                  <a:pt x="81220" y="58569"/>
                  <a:pt x="86264" y="66135"/>
                </a:cubicBezTo>
                <a:cubicBezTo>
                  <a:pt x="99548" y="86061"/>
                  <a:pt x="118926" y="96536"/>
                  <a:pt x="138022" y="109267"/>
                </a:cubicBezTo>
                <a:cubicBezTo>
                  <a:pt x="143773" y="117893"/>
                  <a:pt x="144964" y="134061"/>
                  <a:pt x="155275" y="135146"/>
                </a:cubicBezTo>
                <a:cubicBezTo>
                  <a:pt x="220363" y="141997"/>
                  <a:pt x="288993" y="128675"/>
                  <a:pt x="353683" y="117893"/>
                </a:cubicBezTo>
                <a:cubicBezTo>
                  <a:pt x="408317" y="120769"/>
                  <a:pt x="463100" y="121567"/>
                  <a:pt x="517585" y="126520"/>
                </a:cubicBezTo>
                <a:cubicBezTo>
                  <a:pt x="573211" y="131577"/>
                  <a:pt x="512923" y="153193"/>
                  <a:pt x="595222" y="169652"/>
                </a:cubicBezTo>
                <a:cubicBezTo>
                  <a:pt x="649980" y="180603"/>
                  <a:pt x="624130" y="174722"/>
                  <a:pt x="672860" y="186905"/>
                </a:cubicBezTo>
                <a:cubicBezTo>
                  <a:pt x="667109" y="195531"/>
                  <a:pt x="664233" y="207033"/>
                  <a:pt x="655607" y="212784"/>
                </a:cubicBezTo>
                <a:cubicBezTo>
                  <a:pt x="629871" y="229941"/>
                  <a:pt x="594825" y="217031"/>
                  <a:pt x="569343" y="212784"/>
                </a:cubicBezTo>
                <a:cubicBezTo>
                  <a:pt x="510187" y="193066"/>
                  <a:pt x="583609" y="216351"/>
                  <a:pt x="500332" y="195531"/>
                </a:cubicBezTo>
                <a:cubicBezTo>
                  <a:pt x="491511" y="193326"/>
                  <a:pt x="483079" y="189780"/>
                  <a:pt x="474453" y="186905"/>
                </a:cubicBezTo>
                <a:cubicBezTo>
                  <a:pt x="409479" y="143590"/>
                  <a:pt x="492055" y="194449"/>
                  <a:pt x="414068" y="161026"/>
                </a:cubicBezTo>
                <a:cubicBezTo>
                  <a:pt x="404538" y="156942"/>
                  <a:pt x="397461" y="148410"/>
                  <a:pt x="388188" y="143773"/>
                </a:cubicBezTo>
                <a:cubicBezTo>
                  <a:pt x="380055" y="139706"/>
                  <a:pt x="353216" y="135146"/>
                  <a:pt x="362309" y="135146"/>
                </a:cubicBezTo>
                <a:cubicBezTo>
                  <a:pt x="503236" y="135146"/>
                  <a:pt x="644105" y="140897"/>
                  <a:pt x="785003" y="143773"/>
                </a:cubicBezTo>
                <a:cubicBezTo>
                  <a:pt x="808007" y="146648"/>
                  <a:pt x="831347" y="147542"/>
                  <a:pt x="854015" y="152399"/>
                </a:cubicBezTo>
                <a:cubicBezTo>
                  <a:pt x="871797" y="156209"/>
                  <a:pt x="888520" y="163901"/>
                  <a:pt x="905773" y="169652"/>
                </a:cubicBezTo>
                <a:lnTo>
                  <a:pt x="931653" y="178278"/>
                </a:lnTo>
                <a:cubicBezTo>
                  <a:pt x="940279" y="181153"/>
                  <a:pt x="948457" y="186338"/>
                  <a:pt x="957532" y="186905"/>
                </a:cubicBezTo>
                <a:lnTo>
                  <a:pt x="1095554" y="195531"/>
                </a:lnTo>
                <a:lnTo>
                  <a:pt x="1130060" y="204158"/>
                </a:ln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Flèche gauche 33"/>
          <p:cNvSpPr/>
          <p:nvPr/>
        </p:nvSpPr>
        <p:spPr>
          <a:xfrm rot="16200000">
            <a:off x="8186174" y="5149631"/>
            <a:ext cx="271140" cy="2643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76895" y="5348925"/>
            <a:ext cx="3132024" cy="1073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Forme libre 35"/>
          <p:cNvSpPr/>
          <p:nvPr/>
        </p:nvSpPr>
        <p:spPr>
          <a:xfrm>
            <a:off x="8873265" y="6125830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Forme libre 36"/>
          <p:cNvSpPr/>
          <p:nvPr/>
        </p:nvSpPr>
        <p:spPr>
          <a:xfrm>
            <a:off x="8761900" y="6214608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Forme libre 37"/>
          <p:cNvSpPr/>
          <p:nvPr/>
        </p:nvSpPr>
        <p:spPr>
          <a:xfrm>
            <a:off x="9025665" y="6278230"/>
            <a:ext cx="340200" cy="288093"/>
          </a:xfrm>
          <a:custGeom>
            <a:avLst/>
            <a:gdLst>
              <a:gd name="connsiteX0" fmla="*/ 363629 w 527531"/>
              <a:gd name="connsiteY0" fmla="*/ 336430 h 492531"/>
              <a:gd name="connsiteX1" fmla="*/ 398135 w 527531"/>
              <a:gd name="connsiteY1" fmla="*/ 276045 h 492531"/>
              <a:gd name="connsiteX2" fmla="*/ 432640 w 527531"/>
              <a:gd name="connsiteY2" fmla="*/ 284672 h 492531"/>
              <a:gd name="connsiteX3" fmla="*/ 441267 w 527531"/>
              <a:gd name="connsiteY3" fmla="*/ 310551 h 492531"/>
              <a:gd name="connsiteX4" fmla="*/ 441267 w 527531"/>
              <a:gd name="connsiteY4" fmla="*/ 370936 h 492531"/>
              <a:gd name="connsiteX5" fmla="*/ 415387 w 527531"/>
              <a:gd name="connsiteY5" fmla="*/ 379562 h 492531"/>
              <a:gd name="connsiteX6" fmla="*/ 329123 w 527531"/>
              <a:gd name="connsiteY6" fmla="*/ 345057 h 492531"/>
              <a:gd name="connsiteX7" fmla="*/ 337750 w 527531"/>
              <a:gd name="connsiteY7" fmla="*/ 301924 h 492531"/>
              <a:gd name="connsiteX8" fmla="*/ 363629 w 527531"/>
              <a:gd name="connsiteY8" fmla="*/ 276045 h 492531"/>
              <a:gd name="connsiteX9" fmla="*/ 398135 w 527531"/>
              <a:gd name="connsiteY9" fmla="*/ 284672 h 492531"/>
              <a:gd name="connsiteX10" fmla="*/ 398135 w 527531"/>
              <a:gd name="connsiteY10" fmla="*/ 345057 h 492531"/>
              <a:gd name="connsiteX11" fmla="*/ 363629 w 527531"/>
              <a:gd name="connsiteY11" fmla="*/ 353683 h 492531"/>
              <a:gd name="connsiteX12" fmla="*/ 337750 w 527531"/>
              <a:gd name="connsiteY12" fmla="*/ 336430 h 492531"/>
              <a:gd name="connsiteX13" fmla="*/ 346376 w 527531"/>
              <a:gd name="connsiteY13" fmla="*/ 293298 h 492531"/>
              <a:gd name="connsiteX14" fmla="*/ 398135 w 527531"/>
              <a:gd name="connsiteY14" fmla="*/ 250166 h 492531"/>
              <a:gd name="connsiteX15" fmla="*/ 406761 w 527531"/>
              <a:gd name="connsiteY15" fmla="*/ 284672 h 492531"/>
              <a:gd name="connsiteX16" fmla="*/ 372255 w 527531"/>
              <a:gd name="connsiteY16" fmla="*/ 293298 h 492531"/>
              <a:gd name="connsiteX17" fmla="*/ 346376 w 527531"/>
              <a:gd name="connsiteY17" fmla="*/ 310551 h 492531"/>
              <a:gd name="connsiteX18" fmla="*/ 277365 w 527531"/>
              <a:gd name="connsiteY18" fmla="*/ 293298 h 492531"/>
              <a:gd name="connsiteX19" fmla="*/ 320497 w 527531"/>
              <a:gd name="connsiteY19" fmla="*/ 224287 h 492531"/>
              <a:gd name="connsiteX20" fmla="*/ 380882 w 527531"/>
              <a:gd name="connsiteY20" fmla="*/ 232913 h 492531"/>
              <a:gd name="connsiteX21" fmla="*/ 415387 w 527531"/>
              <a:gd name="connsiteY21" fmla="*/ 293298 h 492531"/>
              <a:gd name="connsiteX22" fmla="*/ 406761 w 527531"/>
              <a:gd name="connsiteY22" fmla="*/ 405441 h 492531"/>
              <a:gd name="connsiteX23" fmla="*/ 380882 w 527531"/>
              <a:gd name="connsiteY23" fmla="*/ 431321 h 492531"/>
              <a:gd name="connsiteX24" fmla="*/ 303244 w 527531"/>
              <a:gd name="connsiteY24" fmla="*/ 422694 h 492531"/>
              <a:gd name="connsiteX25" fmla="*/ 268738 w 527531"/>
              <a:gd name="connsiteY25" fmla="*/ 405441 h 492531"/>
              <a:gd name="connsiteX26" fmla="*/ 251486 w 527531"/>
              <a:gd name="connsiteY26" fmla="*/ 379562 h 492531"/>
              <a:gd name="connsiteX27" fmla="*/ 208353 w 527531"/>
              <a:gd name="connsiteY27" fmla="*/ 319177 h 492531"/>
              <a:gd name="connsiteX28" fmla="*/ 216980 w 527531"/>
              <a:gd name="connsiteY28" fmla="*/ 250166 h 492531"/>
              <a:gd name="connsiteX29" fmla="*/ 260112 w 527531"/>
              <a:gd name="connsiteY29" fmla="*/ 215660 h 492531"/>
              <a:gd name="connsiteX30" fmla="*/ 320497 w 527531"/>
              <a:gd name="connsiteY30" fmla="*/ 189781 h 492531"/>
              <a:gd name="connsiteX31" fmla="*/ 329123 w 527531"/>
              <a:gd name="connsiteY31" fmla="*/ 215660 h 492531"/>
              <a:gd name="connsiteX32" fmla="*/ 294618 w 527531"/>
              <a:gd name="connsiteY32" fmla="*/ 232913 h 492531"/>
              <a:gd name="connsiteX33" fmla="*/ 225606 w 527531"/>
              <a:gd name="connsiteY33" fmla="*/ 250166 h 492531"/>
              <a:gd name="connsiteX34" fmla="*/ 191101 w 527531"/>
              <a:gd name="connsiteY34" fmla="*/ 258792 h 492531"/>
              <a:gd name="connsiteX35" fmla="*/ 122089 w 527531"/>
              <a:gd name="connsiteY35" fmla="*/ 250166 h 492531"/>
              <a:gd name="connsiteX36" fmla="*/ 113463 w 527531"/>
              <a:gd name="connsiteY36" fmla="*/ 215660 h 492531"/>
              <a:gd name="connsiteX37" fmla="*/ 122089 w 527531"/>
              <a:gd name="connsiteY37" fmla="*/ 138023 h 492531"/>
              <a:gd name="connsiteX38" fmla="*/ 182474 w 527531"/>
              <a:gd name="connsiteY38" fmla="*/ 17253 h 492531"/>
              <a:gd name="connsiteX39" fmla="*/ 225606 w 527531"/>
              <a:gd name="connsiteY39" fmla="*/ 0 h 492531"/>
              <a:gd name="connsiteX40" fmla="*/ 311870 w 527531"/>
              <a:gd name="connsiteY40" fmla="*/ 25879 h 492531"/>
              <a:gd name="connsiteX41" fmla="*/ 329123 w 527531"/>
              <a:gd name="connsiteY41" fmla="*/ 51758 h 492531"/>
              <a:gd name="connsiteX42" fmla="*/ 346376 w 527531"/>
              <a:gd name="connsiteY42" fmla="*/ 103517 h 492531"/>
              <a:gd name="connsiteX43" fmla="*/ 337750 w 527531"/>
              <a:gd name="connsiteY43" fmla="*/ 129396 h 492531"/>
              <a:gd name="connsiteX44" fmla="*/ 234233 w 527531"/>
              <a:gd name="connsiteY44" fmla="*/ 163902 h 492531"/>
              <a:gd name="connsiteX45" fmla="*/ 139342 w 527531"/>
              <a:gd name="connsiteY45" fmla="*/ 181155 h 492531"/>
              <a:gd name="connsiteX46" fmla="*/ 9946 w 527531"/>
              <a:gd name="connsiteY46" fmla="*/ 172528 h 492531"/>
              <a:gd name="connsiteX47" fmla="*/ 1320 w 527531"/>
              <a:gd name="connsiteY47" fmla="*/ 146649 h 492531"/>
              <a:gd name="connsiteX48" fmla="*/ 27199 w 527531"/>
              <a:gd name="connsiteY48" fmla="*/ 129396 h 492531"/>
              <a:gd name="connsiteX49" fmla="*/ 208353 w 527531"/>
              <a:gd name="connsiteY49" fmla="*/ 138023 h 492531"/>
              <a:gd name="connsiteX50" fmla="*/ 199727 w 527531"/>
              <a:gd name="connsiteY50" fmla="*/ 181155 h 492531"/>
              <a:gd name="connsiteX51" fmla="*/ 156595 w 527531"/>
              <a:gd name="connsiteY51" fmla="*/ 232913 h 492531"/>
              <a:gd name="connsiteX52" fmla="*/ 130716 w 527531"/>
              <a:gd name="connsiteY52" fmla="*/ 276045 h 492531"/>
              <a:gd name="connsiteX53" fmla="*/ 104837 w 527531"/>
              <a:gd name="connsiteY53" fmla="*/ 310551 h 492531"/>
              <a:gd name="connsiteX54" fmla="*/ 44452 w 527531"/>
              <a:gd name="connsiteY54" fmla="*/ 396815 h 492531"/>
              <a:gd name="connsiteX55" fmla="*/ 35825 w 527531"/>
              <a:gd name="connsiteY55" fmla="*/ 422694 h 492531"/>
              <a:gd name="connsiteX56" fmla="*/ 122089 w 527531"/>
              <a:gd name="connsiteY56" fmla="*/ 431321 h 492531"/>
              <a:gd name="connsiteX57" fmla="*/ 156595 w 527531"/>
              <a:gd name="connsiteY57" fmla="*/ 414068 h 492531"/>
              <a:gd name="connsiteX58" fmla="*/ 191101 w 527531"/>
              <a:gd name="connsiteY58" fmla="*/ 405441 h 492531"/>
              <a:gd name="connsiteX59" fmla="*/ 216980 w 527531"/>
              <a:gd name="connsiteY59" fmla="*/ 388189 h 492531"/>
              <a:gd name="connsiteX60" fmla="*/ 251486 w 527531"/>
              <a:gd name="connsiteY60" fmla="*/ 370936 h 492531"/>
              <a:gd name="connsiteX61" fmla="*/ 277365 w 527531"/>
              <a:gd name="connsiteY61" fmla="*/ 353683 h 492531"/>
              <a:gd name="connsiteX62" fmla="*/ 303244 w 527531"/>
              <a:gd name="connsiteY62" fmla="*/ 345057 h 492531"/>
              <a:gd name="connsiteX63" fmla="*/ 277365 w 527531"/>
              <a:gd name="connsiteY63" fmla="*/ 362309 h 492531"/>
              <a:gd name="connsiteX64" fmla="*/ 234233 w 527531"/>
              <a:gd name="connsiteY64" fmla="*/ 370936 h 492531"/>
              <a:gd name="connsiteX65" fmla="*/ 147969 w 527531"/>
              <a:gd name="connsiteY65" fmla="*/ 362309 h 492531"/>
              <a:gd name="connsiteX66" fmla="*/ 147969 w 527531"/>
              <a:gd name="connsiteY66" fmla="*/ 301924 h 492531"/>
              <a:gd name="connsiteX67" fmla="*/ 260112 w 527531"/>
              <a:gd name="connsiteY67" fmla="*/ 241540 h 492531"/>
              <a:gd name="connsiteX68" fmla="*/ 285991 w 527531"/>
              <a:gd name="connsiteY68" fmla="*/ 232913 h 492531"/>
              <a:gd name="connsiteX69" fmla="*/ 329123 w 527531"/>
              <a:gd name="connsiteY69" fmla="*/ 215660 h 492531"/>
              <a:gd name="connsiteX70" fmla="*/ 372255 w 527531"/>
              <a:gd name="connsiteY70" fmla="*/ 207034 h 492531"/>
              <a:gd name="connsiteX71" fmla="*/ 398135 w 527531"/>
              <a:gd name="connsiteY71" fmla="*/ 198407 h 492531"/>
              <a:gd name="connsiteX72" fmla="*/ 432640 w 527531"/>
              <a:gd name="connsiteY72" fmla="*/ 207034 h 492531"/>
              <a:gd name="connsiteX73" fmla="*/ 398135 w 527531"/>
              <a:gd name="connsiteY73" fmla="*/ 284672 h 492531"/>
              <a:gd name="connsiteX74" fmla="*/ 268738 w 527531"/>
              <a:gd name="connsiteY74" fmla="*/ 379562 h 492531"/>
              <a:gd name="connsiteX75" fmla="*/ 242859 w 527531"/>
              <a:gd name="connsiteY75" fmla="*/ 388189 h 492531"/>
              <a:gd name="connsiteX76" fmla="*/ 191101 w 527531"/>
              <a:gd name="connsiteY76" fmla="*/ 379562 h 492531"/>
              <a:gd name="connsiteX77" fmla="*/ 260112 w 527531"/>
              <a:gd name="connsiteY77" fmla="*/ 336430 h 492531"/>
              <a:gd name="connsiteX78" fmla="*/ 355003 w 527531"/>
              <a:gd name="connsiteY78" fmla="*/ 310551 h 492531"/>
              <a:gd name="connsiteX79" fmla="*/ 527531 w 527531"/>
              <a:gd name="connsiteY79" fmla="*/ 284672 h 492531"/>
              <a:gd name="connsiteX80" fmla="*/ 493025 w 527531"/>
              <a:gd name="connsiteY80" fmla="*/ 267419 h 492531"/>
              <a:gd name="connsiteX81" fmla="*/ 432640 w 527531"/>
              <a:gd name="connsiteY81" fmla="*/ 250166 h 492531"/>
              <a:gd name="connsiteX82" fmla="*/ 424014 w 527531"/>
              <a:gd name="connsiteY82" fmla="*/ 189781 h 492531"/>
              <a:gd name="connsiteX83" fmla="*/ 501652 w 527531"/>
              <a:gd name="connsiteY83" fmla="*/ 163902 h 492531"/>
              <a:gd name="connsiteX84" fmla="*/ 527531 w 527531"/>
              <a:gd name="connsiteY84" fmla="*/ 155275 h 492531"/>
              <a:gd name="connsiteX85" fmla="*/ 493025 w 527531"/>
              <a:gd name="connsiteY85" fmla="*/ 181155 h 492531"/>
              <a:gd name="connsiteX86" fmla="*/ 406761 w 527531"/>
              <a:gd name="connsiteY86" fmla="*/ 198407 h 492531"/>
              <a:gd name="connsiteX87" fmla="*/ 346376 w 527531"/>
              <a:gd name="connsiteY87" fmla="*/ 284672 h 492531"/>
              <a:gd name="connsiteX88" fmla="*/ 337750 w 527531"/>
              <a:gd name="connsiteY88" fmla="*/ 465826 h 492531"/>
              <a:gd name="connsiteX89" fmla="*/ 303244 w 527531"/>
              <a:gd name="connsiteY89" fmla="*/ 491706 h 492531"/>
              <a:gd name="connsiteX90" fmla="*/ 242859 w 527531"/>
              <a:gd name="connsiteY90" fmla="*/ 483079 h 492531"/>
              <a:gd name="connsiteX91" fmla="*/ 199727 w 527531"/>
              <a:gd name="connsiteY91" fmla="*/ 422694 h 492531"/>
              <a:gd name="connsiteX92" fmla="*/ 173848 w 527531"/>
              <a:gd name="connsiteY92" fmla="*/ 362309 h 492531"/>
              <a:gd name="connsiteX93" fmla="*/ 182474 w 527531"/>
              <a:gd name="connsiteY93" fmla="*/ 327804 h 492531"/>
              <a:gd name="connsiteX94" fmla="*/ 225606 w 527531"/>
              <a:gd name="connsiteY94" fmla="*/ 301924 h 492531"/>
              <a:gd name="connsiteX95" fmla="*/ 285991 w 527531"/>
              <a:gd name="connsiteY95" fmla="*/ 276045 h 492531"/>
              <a:gd name="connsiteX96" fmla="*/ 389508 w 527531"/>
              <a:gd name="connsiteY96" fmla="*/ 258792 h 492531"/>
              <a:gd name="connsiteX97" fmla="*/ 303244 w 527531"/>
              <a:gd name="connsiteY97" fmla="*/ 241540 h 492531"/>
              <a:gd name="connsiteX98" fmla="*/ 355003 w 527531"/>
              <a:gd name="connsiteY98" fmla="*/ 224287 h 492531"/>
              <a:gd name="connsiteX99" fmla="*/ 467146 w 527531"/>
              <a:gd name="connsiteY99" fmla="*/ 224287 h 492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</a:cxnLst>
            <a:rect l="l" t="t" r="r" b="b"/>
            <a:pathLst>
              <a:path w="527531" h="492531">
                <a:moveTo>
                  <a:pt x="363629" y="336430"/>
                </a:moveTo>
                <a:cubicBezTo>
                  <a:pt x="368481" y="312168"/>
                  <a:pt x="364162" y="280898"/>
                  <a:pt x="398135" y="276045"/>
                </a:cubicBezTo>
                <a:cubicBezTo>
                  <a:pt x="409872" y="274368"/>
                  <a:pt x="421138" y="281796"/>
                  <a:pt x="432640" y="284672"/>
                </a:cubicBezTo>
                <a:cubicBezTo>
                  <a:pt x="435516" y="293298"/>
                  <a:pt x="437685" y="302193"/>
                  <a:pt x="441267" y="310551"/>
                </a:cubicBezTo>
                <a:cubicBezTo>
                  <a:pt x="454070" y="340425"/>
                  <a:pt x="472979" y="345568"/>
                  <a:pt x="441267" y="370936"/>
                </a:cubicBezTo>
                <a:cubicBezTo>
                  <a:pt x="434166" y="376616"/>
                  <a:pt x="424014" y="376687"/>
                  <a:pt x="415387" y="379562"/>
                </a:cubicBezTo>
                <a:cubicBezTo>
                  <a:pt x="395111" y="376665"/>
                  <a:pt x="338069" y="380840"/>
                  <a:pt x="329123" y="345057"/>
                </a:cubicBezTo>
                <a:cubicBezTo>
                  <a:pt x="325567" y="330832"/>
                  <a:pt x="331193" y="315038"/>
                  <a:pt x="337750" y="301924"/>
                </a:cubicBezTo>
                <a:cubicBezTo>
                  <a:pt x="343206" y="291012"/>
                  <a:pt x="355003" y="284671"/>
                  <a:pt x="363629" y="276045"/>
                </a:cubicBezTo>
                <a:cubicBezTo>
                  <a:pt x="375131" y="278921"/>
                  <a:pt x="389027" y="277082"/>
                  <a:pt x="398135" y="284672"/>
                </a:cubicBezTo>
                <a:cubicBezTo>
                  <a:pt x="420244" y="303096"/>
                  <a:pt x="422342" y="328919"/>
                  <a:pt x="398135" y="345057"/>
                </a:cubicBezTo>
                <a:cubicBezTo>
                  <a:pt x="388270" y="351634"/>
                  <a:pt x="375131" y="350808"/>
                  <a:pt x="363629" y="353683"/>
                </a:cubicBezTo>
                <a:cubicBezTo>
                  <a:pt x="355003" y="347932"/>
                  <a:pt x="340598" y="346399"/>
                  <a:pt x="337750" y="336430"/>
                </a:cubicBezTo>
                <a:cubicBezTo>
                  <a:pt x="333722" y="322332"/>
                  <a:pt x="339819" y="306412"/>
                  <a:pt x="346376" y="293298"/>
                </a:cubicBezTo>
                <a:cubicBezTo>
                  <a:pt x="354679" y="276693"/>
                  <a:pt x="383272" y="260074"/>
                  <a:pt x="398135" y="250166"/>
                </a:cubicBezTo>
                <a:cubicBezTo>
                  <a:pt x="401010" y="261668"/>
                  <a:pt x="412861" y="274506"/>
                  <a:pt x="406761" y="284672"/>
                </a:cubicBezTo>
                <a:cubicBezTo>
                  <a:pt x="400661" y="294838"/>
                  <a:pt x="383152" y="288628"/>
                  <a:pt x="372255" y="293298"/>
                </a:cubicBezTo>
                <a:cubicBezTo>
                  <a:pt x="362726" y="297382"/>
                  <a:pt x="355002" y="304800"/>
                  <a:pt x="346376" y="310551"/>
                </a:cubicBezTo>
                <a:cubicBezTo>
                  <a:pt x="323372" y="304800"/>
                  <a:pt x="292796" y="311301"/>
                  <a:pt x="277365" y="293298"/>
                </a:cubicBezTo>
                <a:cubicBezTo>
                  <a:pt x="262284" y="275704"/>
                  <a:pt x="312712" y="232072"/>
                  <a:pt x="320497" y="224287"/>
                </a:cubicBezTo>
                <a:cubicBezTo>
                  <a:pt x="340625" y="227162"/>
                  <a:pt x="362302" y="224655"/>
                  <a:pt x="380882" y="232913"/>
                </a:cubicBezTo>
                <a:cubicBezTo>
                  <a:pt x="388722" y="236397"/>
                  <a:pt x="414022" y="290567"/>
                  <a:pt x="415387" y="293298"/>
                </a:cubicBezTo>
                <a:cubicBezTo>
                  <a:pt x="412512" y="330679"/>
                  <a:pt x="415854" y="369069"/>
                  <a:pt x="406761" y="405441"/>
                </a:cubicBezTo>
                <a:cubicBezTo>
                  <a:pt x="403802" y="417276"/>
                  <a:pt x="392916" y="429315"/>
                  <a:pt x="380882" y="431321"/>
                </a:cubicBezTo>
                <a:cubicBezTo>
                  <a:pt x="355198" y="435602"/>
                  <a:pt x="329123" y="425570"/>
                  <a:pt x="303244" y="422694"/>
                </a:cubicBezTo>
                <a:cubicBezTo>
                  <a:pt x="291742" y="416943"/>
                  <a:pt x="278617" y="413674"/>
                  <a:pt x="268738" y="405441"/>
                </a:cubicBezTo>
                <a:cubicBezTo>
                  <a:pt x="260774" y="398804"/>
                  <a:pt x="257512" y="387998"/>
                  <a:pt x="251486" y="379562"/>
                </a:cubicBezTo>
                <a:cubicBezTo>
                  <a:pt x="197980" y="304654"/>
                  <a:pt x="249017" y="380174"/>
                  <a:pt x="208353" y="319177"/>
                </a:cubicBezTo>
                <a:cubicBezTo>
                  <a:pt x="211229" y="296173"/>
                  <a:pt x="210880" y="272532"/>
                  <a:pt x="216980" y="250166"/>
                </a:cubicBezTo>
                <a:cubicBezTo>
                  <a:pt x="226164" y="216491"/>
                  <a:pt x="235898" y="227767"/>
                  <a:pt x="260112" y="215660"/>
                </a:cubicBezTo>
                <a:cubicBezTo>
                  <a:pt x="319681" y="185875"/>
                  <a:pt x="248688" y="207732"/>
                  <a:pt x="320497" y="189781"/>
                </a:cubicBezTo>
                <a:cubicBezTo>
                  <a:pt x="323372" y="198407"/>
                  <a:pt x="333801" y="207863"/>
                  <a:pt x="329123" y="215660"/>
                </a:cubicBezTo>
                <a:cubicBezTo>
                  <a:pt x="322507" y="226687"/>
                  <a:pt x="306817" y="228846"/>
                  <a:pt x="294618" y="232913"/>
                </a:cubicBezTo>
                <a:cubicBezTo>
                  <a:pt x="272123" y="240411"/>
                  <a:pt x="248610" y="244415"/>
                  <a:pt x="225606" y="250166"/>
                </a:cubicBezTo>
                <a:lnTo>
                  <a:pt x="191101" y="258792"/>
                </a:lnTo>
                <a:cubicBezTo>
                  <a:pt x="168097" y="255917"/>
                  <a:pt x="142355" y="261425"/>
                  <a:pt x="122089" y="250166"/>
                </a:cubicBezTo>
                <a:cubicBezTo>
                  <a:pt x="111725" y="244408"/>
                  <a:pt x="113463" y="227516"/>
                  <a:pt x="113463" y="215660"/>
                </a:cubicBezTo>
                <a:cubicBezTo>
                  <a:pt x="113463" y="189622"/>
                  <a:pt x="115462" y="163204"/>
                  <a:pt x="122089" y="138023"/>
                </a:cubicBezTo>
                <a:cubicBezTo>
                  <a:pt x="126634" y="120752"/>
                  <a:pt x="154400" y="38308"/>
                  <a:pt x="182474" y="17253"/>
                </a:cubicBezTo>
                <a:cubicBezTo>
                  <a:pt x="194862" y="7962"/>
                  <a:pt x="211229" y="5751"/>
                  <a:pt x="225606" y="0"/>
                </a:cubicBezTo>
                <a:cubicBezTo>
                  <a:pt x="263616" y="5430"/>
                  <a:pt x="285716" y="-275"/>
                  <a:pt x="311870" y="25879"/>
                </a:cubicBezTo>
                <a:cubicBezTo>
                  <a:pt x="319201" y="33210"/>
                  <a:pt x="324912" y="42284"/>
                  <a:pt x="329123" y="51758"/>
                </a:cubicBezTo>
                <a:cubicBezTo>
                  <a:pt x="336509" y="68377"/>
                  <a:pt x="346376" y="103517"/>
                  <a:pt x="346376" y="103517"/>
                </a:cubicBezTo>
                <a:cubicBezTo>
                  <a:pt x="343501" y="112143"/>
                  <a:pt x="344654" y="123478"/>
                  <a:pt x="337750" y="129396"/>
                </a:cubicBezTo>
                <a:cubicBezTo>
                  <a:pt x="304243" y="158116"/>
                  <a:pt x="274282" y="156620"/>
                  <a:pt x="234233" y="163902"/>
                </a:cubicBezTo>
                <a:cubicBezTo>
                  <a:pt x="101626" y="188013"/>
                  <a:pt x="291842" y="155737"/>
                  <a:pt x="139342" y="181155"/>
                </a:cubicBezTo>
                <a:cubicBezTo>
                  <a:pt x="96210" y="178279"/>
                  <a:pt x="51883" y="183012"/>
                  <a:pt x="9946" y="172528"/>
                </a:cubicBezTo>
                <a:cubicBezTo>
                  <a:pt x="1125" y="170323"/>
                  <a:pt x="-2057" y="155092"/>
                  <a:pt x="1320" y="146649"/>
                </a:cubicBezTo>
                <a:cubicBezTo>
                  <a:pt x="5170" y="137023"/>
                  <a:pt x="18573" y="135147"/>
                  <a:pt x="27199" y="129396"/>
                </a:cubicBezTo>
                <a:cubicBezTo>
                  <a:pt x="87584" y="132272"/>
                  <a:pt x="150449" y="120652"/>
                  <a:pt x="208353" y="138023"/>
                </a:cubicBezTo>
                <a:cubicBezTo>
                  <a:pt x="222397" y="142236"/>
                  <a:pt x="206748" y="168283"/>
                  <a:pt x="199727" y="181155"/>
                </a:cubicBezTo>
                <a:cubicBezTo>
                  <a:pt x="188973" y="200871"/>
                  <a:pt x="169804" y="214750"/>
                  <a:pt x="156595" y="232913"/>
                </a:cubicBezTo>
                <a:cubicBezTo>
                  <a:pt x="146733" y="246473"/>
                  <a:pt x="140016" y="262094"/>
                  <a:pt x="130716" y="276045"/>
                </a:cubicBezTo>
                <a:cubicBezTo>
                  <a:pt x="122741" y="288008"/>
                  <a:pt x="113082" y="298773"/>
                  <a:pt x="104837" y="310551"/>
                </a:cubicBezTo>
                <a:cubicBezTo>
                  <a:pt x="30495" y="416753"/>
                  <a:pt x="104863" y="316265"/>
                  <a:pt x="44452" y="396815"/>
                </a:cubicBezTo>
                <a:cubicBezTo>
                  <a:pt x="41576" y="405441"/>
                  <a:pt x="32448" y="414251"/>
                  <a:pt x="35825" y="422694"/>
                </a:cubicBezTo>
                <a:cubicBezTo>
                  <a:pt x="48933" y="455467"/>
                  <a:pt x="109664" y="433096"/>
                  <a:pt x="122089" y="431321"/>
                </a:cubicBezTo>
                <a:cubicBezTo>
                  <a:pt x="133591" y="425570"/>
                  <a:pt x="144554" y="418583"/>
                  <a:pt x="156595" y="414068"/>
                </a:cubicBezTo>
                <a:cubicBezTo>
                  <a:pt x="167696" y="409905"/>
                  <a:pt x="180204" y="410111"/>
                  <a:pt x="191101" y="405441"/>
                </a:cubicBezTo>
                <a:cubicBezTo>
                  <a:pt x="200630" y="401357"/>
                  <a:pt x="207978" y="393333"/>
                  <a:pt x="216980" y="388189"/>
                </a:cubicBezTo>
                <a:cubicBezTo>
                  <a:pt x="228145" y="381809"/>
                  <a:pt x="240321" y="377316"/>
                  <a:pt x="251486" y="370936"/>
                </a:cubicBezTo>
                <a:cubicBezTo>
                  <a:pt x="260488" y="365792"/>
                  <a:pt x="268092" y="358320"/>
                  <a:pt x="277365" y="353683"/>
                </a:cubicBezTo>
                <a:cubicBezTo>
                  <a:pt x="285498" y="349617"/>
                  <a:pt x="303244" y="335964"/>
                  <a:pt x="303244" y="345057"/>
                </a:cubicBezTo>
                <a:cubicBezTo>
                  <a:pt x="303244" y="355424"/>
                  <a:pt x="287072" y="358669"/>
                  <a:pt x="277365" y="362309"/>
                </a:cubicBezTo>
                <a:cubicBezTo>
                  <a:pt x="263636" y="367457"/>
                  <a:pt x="248610" y="368060"/>
                  <a:pt x="234233" y="370936"/>
                </a:cubicBezTo>
                <a:cubicBezTo>
                  <a:pt x="205478" y="368060"/>
                  <a:pt x="175384" y="371447"/>
                  <a:pt x="147969" y="362309"/>
                </a:cubicBezTo>
                <a:cubicBezTo>
                  <a:pt x="116255" y="351738"/>
                  <a:pt x="135168" y="313445"/>
                  <a:pt x="147969" y="301924"/>
                </a:cubicBezTo>
                <a:cubicBezTo>
                  <a:pt x="181389" y="271846"/>
                  <a:pt x="219605" y="256730"/>
                  <a:pt x="260112" y="241540"/>
                </a:cubicBezTo>
                <a:cubicBezTo>
                  <a:pt x="268626" y="238347"/>
                  <a:pt x="277477" y="236106"/>
                  <a:pt x="285991" y="232913"/>
                </a:cubicBezTo>
                <a:cubicBezTo>
                  <a:pt x="300490" y="227476"/>
                  <a:pt x="314291" y="220110"/>
                  <a:pt x="329123" y="215660"/>
                </a:cubicBezTo>
                <a:cubicBezTo>
                  <a:pt x="343167" y="211447"/>
                  <a:pt x="358031" y="210590"/>
                  <a:pt x="372255" y="207034"/>
                </a:cubicBezTo>
                <a:cubicBezTo>
                  <a:pt x="381077" y="204829"/>
                  <a:pt x="389508" y="201283"/>
                  <a:pt x="398135" y="198407"/>
                </a:cubicBezTo>
                <a:cubicBezTo>
                  <a:pt x="409637" y="201283"/>
                  <a:pt x="427338" y="196430"/>
                  <a:pt x="432640" y="207034"/>
                </a:cubicBezTo>
                <a:cubicBezTo>
                  <a:pt x="444634" y="231023"/>
                  <a:pt x="409826" y="271032"/>
                  <a:pt x="398135" y="284672"/>
                </a:cubicBezTo>
                <a:cubicBezTo>
                  <a:pt x="367348" y="320589"/>
                  <a:pt x="299401" y="369340"/>
                  <a:pt x="268738" y="379562"/>
                </a:cubicBezTo>
                <a:lnTo>
                  <a:pt x="242859" y="388189"/>
                </a:lnTo>
                <a:lnTo>
                  <a:pt x="191101" y="379562"/>
                </a:lnTo>
                <a:cubicBezTo>
                  <a:pt x="186705" y="370771"/>
                  <a:pt x="256743" y="337927"/>
                  <a:pt x="260112" y="336430"/>
                </a:cubicBezTo>
                <a:cubicBezTo>
                  <a:pt x="320300" y="309680"/>
                  <a:pt x="287048" y="325113"/>
                  <a:pt x="355003" y="310551"/>
                </a:cubicBezTo>
                <a:cubicBezTo>
                  <a:pt x="485592" y="282568"/>
                  <a:pt x="359516" y="298673"/>
                  <a:pt x="527531" y="284672"/>
                </a:cubicBezTo>
                <a:cubicBezTo>
                  <a:pt x="516029" y="278921"/>
                  <a:pt x="504845" y="272485"/>
                  <a:pt x="493025" y="267419"/>
                </a:cubicBezTo>
                <a:cubicBezTo>
                  <a:pt x="475694" y="259991"/>
                  <a:pt x="450158" y="254545"/>
                  <a:pt x="432640" y="250166"/>
                </a:cubicBezTo>
                <a:cubicBezTo>
                  <a:pt x="421800" y="233906"/>
                  <a:pt x="398018" y="212064"/>
                  <a:pt x="424014" y="189781"/>
                </a:cubicBezTo>
                <a:cubicBezTo>
                  <a:pt x="424019" y="189777"/>
                  <a:pt x="488710" y="168216"/>
                  <a:pt x="501652" y="163902"/>
                </a:cubicBezTo>
                <a:lnTo>
                  <a:pt x="527531" y="155275"/>
                </a:lnTo>
                <a:cubicBezTo>
                  <a:pt x="516029" y="163902"/>
                  <a:pt x="505885" y="174725"/>
                  <a:pt x="493025" y="181155"/>
                </a:cubicBezTo>
                <a:cubicBezTo>
                  <a:pt x="480157" y="187589"/>
                  <a:pt x="413258" y="197324"/>
                  <a:pt x="406761" y="198407"/>
                </a:cubicBezTo>
                <a:cubicBezTo>
                  <a:pt x="333010" y="222991"/>
                  <a:pt x="357259" y="197615"/>
                  <a:pt x="346376" y="284672"/>
                </a:cubicBezTo>
                <a:cubicBezTo>
                  <a:pt x="343501" y="345057"/>
                  <a:pt x="350080" y="406644"/>
                  <a:pt x="337750" y="465826"/>
                </a:cubicBezTo>
                <a:cubicBezTo>
                  <a:pt x="334818" y="479901"/>
                  <a:pt x="317390" y="489134"/>
                  <a:pt x="303244" y="491706"/>
                </a:cubicBezTo>
                <a:cubicBezTo>
                  <a:pt x="283239" y="495343"/>
                  <a:pt x="262987" y="485955"/>
                  <a:pt x="242859" y="483079"/>
                </a:cubicBezTo>
                <a:cubicBezTo>
                  <a:pt x="231753" y="468271"/>
                  <a:pt x="209817" y="440350"/>
                  <a:pt x="199727" y="422694"/>
                </a:cubicBezTo>
                <a:cubicBezTo>
                  <a:pt x="182670" y="392845"/>
                  <a:pt x="183526" y="391345"/>
                  <a:pt x="173848" y="362309"/>
                </a:cubicBezTo>
                <a:cubicBezTo>
                  <a:pt x="176723" y="350807"/>
                  <a:pt x="174759" y="336806"/>
                  <a:pt x="182474" y="327804"/>
                </a:cubicBezTo>
                <a:cubicBezTo>
                  <a:pt x="193386" y="315074"/>
                  <a:pt x="210609" y="309422"/>
                  <a:pt x="225606" y="301924"/>
                </a:cubicBezTo>
                <a:cubicBezTo>
                  <a:pt x="245193" y="292130"/>
                  <a:pt x="265410" y="283529"/>
                  <a:pt x="285991" y="276045"/>
                </a:cubicBezTo>
                <a:cubicBezTo>
                  <a:pt x="315843" y="265190"/>
                  <a:pt x="361810" y="262254"/>
                  <a:pt x="389508" y="258792"/>
                </a:cubicBezTo>
                <a:cubicBezTo>
                  <a:pt x="464523" y="233788"/>
                  <a:pt x="368509" y="269511"/>
                  <a:pt x="303244" y="241540"/>
                </a:cubicBezTo>
                <a:cubicBezTo>
                  <a:pt x="286528" y="234376"/>
                  <a:pt x="336917" y="226191"/>
                  <a:pt x="355003" y="224287"/>
                </a:cubicBezTo>
                <a:cubicBezTo>
                  <a:pt x="392179" y="220374"/>
                  <a:pt x="429765" y="224287"/>
                  <a:pt x="467146" y="224287"/>
                </a:cubicBezTo>
              </a:path>
            </a:pathLst>
          </a:custGeom>
          <a:noFill/>
          <a:ln w="38100">
            <a:solidFill>
              <a:srgbClr val="A6CE0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ZoneTexte 38"/>
          <p:cNvSpPr txBox="1"/>
          <p:nvPr/>
        </p:nvSpPr>
        <p:spPr>
          <a:xfrm rot="681437">
            <a:off x="6611737" y="6344681"/>
            <a:ext cx="22532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i="1" dirty="0"/>
              <a:t>Refus repoussés = 2 places</a:t>
            </a:r>
          </a:p>
        </p:txBody>
      </p:sp>
      <p:sp>
        <p:nvSpPr>
          <p:cNvPr id="40" name="ZoneTexte 39"/>
          <p:cNvSpPr txBox="1"/>
          <p:nvPr/>
        </p:nvSpPr>
        <p:spPr>
          <a:xfrm>
            <a:off x="2517409" y="5146254"/>
            <a:ext cx="33374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2places/12= 16% de refus</a:t>
            </a:r>
          </a:p>
          <a:p>
            <a:endParaRPr lang="fr-FR" dirty="0"/>
          </a:p>
          <a:p>
            <a:r>
              <a:rPr lang="fr-FR" dirty="0"/>
              <a:t>Mais les refus n’ont pas la même densité =&gt; sur estimation…</a:t>
            </a:r>
          </a:p>
        </p:txBody>
      </p:sp>
    </p:spTree>
    <p:extLst>
      <p:ext uri="{BB962C8B-B14F-4D97-AF65-F5344CB8AC3E}">
        <p14:creationId xmlns:p14="http://schemas.microsoft.com/office/powerpoint/2010/main" val="185451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 animBg="1"/>
      <p:bldP spid="31" grpId="0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10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3393"/>
            <a:ext cx="6608500" cy="177354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3417" y="1620246"/>
            <a:ext cx="2771894" cy="449516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1661" y="3230627"/>
            <a:ext cx="2958203" cy="2935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150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11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>
          <a:xfrm>
            <a:off x="1685931" y="1293814"/>
            <a:ext cx="8153014" cy="553304"/>
          </a:xfrm>
        </p:spPr>
        <p:txBody>
          <a:bodyPr>
            <a:noAutofit/>
          </a:bodyPr>
          <a:lstStyle/>
          <a:p>
            <a:r>
              <a:rPr lang="fr-FR" sz="2400" dirty="0" smtClean="0"/>
              <a:t>Demain, je souhaite intégrer de l’enrubannage dans la ration de mes chèvres : quelles questions dois-je me poser ?</a:t>
            </a:r>
            <a:endParaRPr lang="fr-FR" sz="2400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/>
          <a:srcRect t="8550" b="46553"/>
          <a:stretch/>
        </p:blipFill>
        <p:spPr>
          <a:xfrm>
            <a:off x="0" y="2533886"/>
            <a:ext cx="6355080" cy="316959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2"/>
          <a:srcRect t="52267"/>
          <a:stretch/>
        </p:blipFill>
        <p:spPr>
          <a:xfrm>
            <a:off x="5826445" y="2328096"/>
            <a:ext cx="6365555" cy="337538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744" y="-76920"/>
            <a:ext cx="1438256" cy="2164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10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Réussir son enrubannage demande de …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12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/>
          <a:srcRect t="4255" b="54188"/>
          <a:stretch/>
        </p:blipFill>
        <p:spPr>
          <a:xfrm>
            <a:off x="0" y="1325489"/>
            <a:ext cx="6046154" cy="3063239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2"/>
          <a:srcRect t="46124" b="15531"/>
          <a:stretch/>
        </p:blipFill>
        <p:spPr>
          <a:xfrm>
            <a:off x="6172023" y="1451522"/>
            <a:ext cx="6013378" cy="2811172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2"/>
          <a:srcRect t="83887" b="813"/>
          <a:stretch/>
        </p:blipFill>
        <p:spPr>
          <a:xfrm>
            <a:off x="32776" y="4536845"/>
            <a:ext cx="6013378" cy="112166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9069" y="4754129"/>
            <a:ext cx="3809995" cy="1312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85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13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84" y="1293814"/>
            <a:ext cx="6600782" cy="177013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292" y="3321509"/>
            <a:ext cx="3026468" cy="29937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1976" y="1675879"/>
            <a:ext cx="2574983" cy="4319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2433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14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>
          <a:xfrm>
            <a:off x="912014" y="1167434"/>
            <a:ext cx="9582151" cy="553304"/>
          </a:xfrm>
        </p:spPr>
        <p:txBody>
          <a:bodyPr>
            <a:noAutofit/>
          </a:bodyPr>
          <a:lstStyle/>
          <a:p>
            <a:r>
              <a:rPr lang="fr-FR" sz="2800" dirty="0"/>
              <a:t>Demain, je souhaite </a:t>
            </a:r>
            <a:r>
              <a:rPr lang="fr-FR" sz="2800" dirty="0" smtClean="0"/>
              <a:t>mettre mes chèvres au pâturage: </a:t>
            </a:r>
            <a:r>
              <a:rPr lang="fr-FR" sz="2800" dirty="0"/>
              <a:t>quelles questions dois-je me poser ?</a:t>
            </a:r>
          </a:p>
          <a:p>
            <a:endParaRPr lang="fr-FR" sz="2400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/>
          <a:srcRect t="10566" b="41953"/>
          <a:stretch/>
        </p:blipFill>
        <p:spPr>
          <a:xfrm>
            <a:off x="0" y="2505455"/>
            <a:ext cx="6126480" cy="387947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1305" y="-76663"/>
            <a:ext cx="1388875" cy="2088345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2"/>
          <a:srcRect t="57523"/>
          <a:stretch/>
        </p:blipFill>
        <p:spPr>
          <a:xfrm>
            <a:off x="5988303" y="2625098"/>
            <a:ext cx="6126480" cy="3470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6915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15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7011" y="2167128"/>
            <a:ext cx="8685538" cy="345654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746" y="1432545"/>
            <a:ext cx="2075772" cy="167641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000" y="3422168"/>
            <a:ext cx="1886942" cy="1763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596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16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3151"/>
            <a:ext cx="6734014" cy="1855809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139" y="3468468"/>
            <a:ext cx="2792805" cy="274543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0304" y="1807473"/>
            <a:ext cx="2612189" cy="417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1116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17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>
          <a:xfrm>
            <a:off x="1685928" y="1026167"/>
            <a:ext cx="8572031" cy="553304"/>
          </a:xfrm>
        </p:spPr>
        <p:txBody>
          <a:bodyPr>
            <a:noAutofit/>
          </a:bodyPr>
          <a:lstStyle/>
          <a:p>
            <a:r>
              <a:rPr lang="fr-FR" sz="2800" dirty="0"/>
              <a:t>Demain, je souhaite mettre mes chèvres au pâturage: quelles questions dois-je me poser ?</a:t>
            </a:r>
          </a:p>
          <a:p>
            <a:endParaRPr lang="fr-FR" sz="2800" dirty="0"/>
          </a:p>
        </p:txBody>
      </p:sp>
      <p:pic>
        <p:nvPicPr>
          <p:cNvPr id="8" name="Picture 4" descr="https://tse3.mm.bing.net/th?id=OIP.HWHjexha0kgD9ZNUJR1dcgAAAA&amp;pid=Ap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7961" y="0"/>
            <a:ext cx="1905599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8773" b="41267"/>
          <a:stretch/>
        </p:blipFill>
        <p:spPr>
          <a:xfrm>
            <a:off x="1331971" y="2124824"/>
            <a:ext cx="5831338" cy="3355848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9314" b="1485"/>
          <a:stretch/>
        </p:blipFill>
        <p:spPr>
          <a:xfrm>
            <a:off x="5818839" y="2083932"/>
            <a:ext cx="5831338" cy="329208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61419" y="5468422"/>
            <a:ext cx="1575900" cy="99763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6329" y="5517586"/>
            <a:ext cx="973350" cy="9515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3656" y="5450701"/>
            <a:ext cx="1344150" cy="105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5172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18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0820" y="2425411"/>
            <a:ext cx="8971180" cy="345764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19" y="3319693"/>
            <a:ext cx="2503920" cy="182896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012" y="1293814"/>
            <a:ext cx="2869527" cy="1572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5983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19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453" y="1847118"/>
            <a:ext cx="2591731" cy="394355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066" y="1035640"/>
            <a:ext cx="6214171" cy="167581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1609" y="3285588"/>
            <a:ext cx="2893991" cy="2854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372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20</a:t>
            </a:fld>
            <a:endParaRPr lang="fr-FR"/>
          </a:p>
        </p:txBody>
      </p:sp>
      <p:pic>
        <p:nvPicPr>
          <p:cNvPr id="8" name="Picture 2" descr="https://idele.fr/fileadmin/_processed_/e/6/csm_melange_a54a2cb84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361" y="-52766"/>
            <a:ext cx="1438375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4831" y="715521"/>
            <a:ext cx="8925422" cy="594120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7923" y="3135407"/>
            <a:ext cx="1274625" cy="110143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52522" y="4602107"/>
            <a:ext cx="1645425" cy="9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3045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21</a:t>
            </a:fld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2"/>
          <a:srcRect b="40835"/>
          <a:stretch/>
        </p:blipFill>
        <p:spPr>
          <a:xfrm>
            <a:off x="0" y="1275483"/>
            <a:ext cx="8361179" cy="458917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341796" y="4922529"/>
            <a:ext cx="2862072" cy="11092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9120" r="46328"/>
          <a:stretch/>
        </p:blipFill>
        <p:spPr>
          <a:xfrm>
            <a:off x="7061375" y="2332035"/>
            <a:ext cx="4451174" cy="314512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2"/>
          <a:srcRect l="53077" t="63156" b="16211"/>
          <a:stretch/>
        </p:blipFill>
        <p:spPr>
          <a:xfrm>
            <a:off x="8050552" y="4215384"/>
            <a:ext cx="4043062" cy="1649276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87750" r="46328"/>
          <a:stretch/>
        </p:blipFill>
        <p:spPr>
          <a:xfrm>
            <a:off x="3805279" y="5864660"/>
            <a:ext cx="4813512" cy="101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3877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22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3369" y="921636"/>
            <a:ext cx="2914125" cy="5014725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759" y="1228102"/>
            <a:ext cx="5813478" cy="151509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4"/>
          <a:srcRect r="50156"/>
          <a:stretch/>
        </p:blipFill>
        <p:spPr>
          <a:xfrm>
            <a:off x="2754857" y="3129416"/>
            <a:ext cx="3335048" cy="2869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491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23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2793" y="-61314"/>
            <a:ext cx="1439207" cy="2160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b="85467"/>
          <a:stretch/>
        </p:blipFill>
        <p:spPr>
          <a:xfrm>
            <a:off x="3063168" y="836778"/>
            <a:ext cx="6538031" cy="132132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t="54100"/>
          <a:stretch/>
        </p:blipFill>
        <p:spPr>
          <a:xfrm>
            <a:off x="6417483" y="2136141"/>
            <a:ext cx="5097860" cy="3253856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/>
          <a:srcRect t="13467" b="45600"/>
          <a:stretch/>
        </p:blipFill>
        <p:spPr>
          <a:xfrm>
            <a:off x="342806" y="2167296"/>
            <a:ext cx="5097859" cy="2901765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5297381"/>
            <a:ext cx="1390500" cy="859233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3594" y="5299051"/>
            <a:ext cx="1135575" cy="1009167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976430" y="5299051"/>
            <a:ext cx="1552725" cy="1026467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68976" y="5297381"/>
            <a:ext cx="1367325" cy="99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01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pPr/>
              <a:t>24</a:t>
            </a:fld>
            <a:endParaRPr lang="fr-FR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>
          <a:xfrm>
            <a:off x="369194" y="1494982"/>
            <a:ext cx="9582151" cy="553304"/>
          </a:xfrm>
        </p:spPr>
        <p:txBody>
          <a:bodyPr/>
          <a:lstStyle/>
          <a:p>
            <a:r>
              <a:rPr lang="fr-FR" dirty="0" smtClean="0"/>
              <a:t>Ensilage d’herbe  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4470" y="0"/>
            <a:ext cx="5669802" cy="682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94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6120" y="2185697"/>
            <a:ext cx="5416061" cy="967155"/>
          </a:xfrm>
        </p:spPr>
        <p:txBody>
          <a:bodyPr>
            <a:normAutofit/>
          </a:bodyPr>
          <a:lstStyle/>
          <a:p>
            <a:endParaRPr lang="fr-FR" sz="2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172785" y="3308201"/>
            <a:ext cx="7794171" cy="545123"/>
          </a:xfrm>
        </p:spPr>
        <p:txBody>
          <a:bodyPr/>
          <a:lstStyle/>
          <a:p>
            <a:r>
              <a:rPr lang="fr-FR" dirty="0" smtClean="0"/>
              <a:t>RETROUVEZ NOS GUIDES à la vente : </a:t>
            </a:r>
          </a:p>
          <a:p>
            <a:pPr marL="342900" indent="-342900">
              <a:buFontTx/>
              <a:buChar char="-"/>
            </a:pPr>
            <a:r>
              <a:rPr lang="fr-FR" dirty="0" smtClean="0"/>
              <a:t>Sur acta-editions.fr</a:t>
            </a:r>
          </a:p>
          <a:p>
            <a:pPr marL="342900" indent="-342900">
              <a:buFontTx/>
              <a:buChar char="-"/>
            </a:pPr>
            <a:r>
              <a:rPr lang="fr-FR" dirty="0" smtClean="0"/>
              <a:t>Sur le stand Idele à </a:t>
            </a:r>
            <a:r>
              <a:rPr lang="fr-FR" dirty="0" err="1" smtClean="0"/>
              <a:t>Capr’Inov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29461" y="4976608"/>
            <a:ext cx="6832601" cy="3651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11052555" y="4976608"/>
            <a:ext cx="901700" cy="365125"/>
          </a:xfrm>
        </p:spPr>
        <p:txBody>
          <a:bodyPr/>
          <a:lstStyle/>
          <a:p>
            <a:fld id="{6EA637E1-4C0B-4560-864E-8F6A53895EB7}" type="slidenum">
              <a:rPr lang="fr-FR" smtClean="0"/>
              <a:t>25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055" y="4590060"/>
            <a:ext cx="1436529" cy="216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309" y="4590060"/>
            <a:ext cx="1435248" cy="2160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201" y="4590060"/>
            <a:ext cx="1439210" cy="2160000"/>
          </a:xfrm>
          <a:prstGeom prst="rect">
            <a:avLst/>
          </a:prstGeom>
        </p:spPr>
      </p:pic>
      <p:pic>
        <p:nvPicPr>
          <p:cNvPr id="10" name="Picture 2" descr="https://idele.fr/fileadmin/_processed_/e/6/csm_melange_a54a2cb84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446" y="4590060"/>
            <a:ext cx="1438375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s://tse3.mm.bing.net/th?id=OIP.HWHjexha0kgD9ZNUJR1dcgAAAA&amp;pid=Api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6465" y="4590060"/>
            <a:ext cx="1429200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256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t>26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/>
          <a:srcRect t="20721"/>
          <a:stretch/>
        </p:blipFill>
        <p:spPr>
          <a:xfrm>
            <a:off x="0" y="1600200"/>
            <a:ext cx="6095413" cy="436379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/>
          <a:srcRect t="10722"/>
          <a:stretch/>
        </p:blipFill>
        <p:spPr>
          <a:xfrm>
            <a:off x="5963685" y="1417637"/>
            <a:ext cx="6161979" cy="447141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/>
          <a:srcRect b="90022"/>
          <a:stretch/>
        </p:blipFill>
        <p:spPr>
          <a:xfrm>
            <a:off x="2977896" y="749218"/>
            <a:ext cx="7418199" cy="668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80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t>27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174" y="-1"/>
            <a:ext cx="4899633" cy="683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30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637E1-4C0B-4560-864E-8F6A53895EB7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15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u-Ver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28510</TotalTime>
  <Words>349</Words>
  <Application>Microsoft Office PowerPoint</Application>
  <PresentationFormat>Grand écran</PresentationFormat>
  <Paragraphs>97</Paragraphs>
  <Slides>28</Slides>
  <Notes>0</Notes>
  <HiddenSlides>1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4" baseType="lpstr">
      <vt:lpstr>Arial</vt:lpstr>
      <vt:lpstr>Arial Narrow</vt:lpstr>
      <vt:lpstr>Calibri</vt:lpstr>
      <vt:lpstr>Century Gothic</vt:lpstr>
      <vt:lpstr>Symbol</vt:lpstr>
      <vt:lpstr>Bleu-Vert</vt:lpstr>
      <vt:lpstr>Présentation PowerPoint</vt:lpstr>
      <vt:lpstr>Présentation PowerPoint</vt:lpstr>
      <vt:lpstr>Présentation PowerPoint</vt:lpstr>
      <vt:lpstr>Présentation PowerPoint</vt:lpstr>
      <vt:lpstr>Tour d’horizon des modes de récolte et de distribution des fourrages</vt:lpstr>
      <vt:lpstr>Présentation PowerPoint</vt:lpstr>
      <vt:lpstr>Présentation PowerPoint</vt:lpstr>
      <vt:lpstr>… à condition d’avoir de bon fourrages (exemple luzerne)</vt:lpstr>
      <vt:lpstr>Présentation PowerPoint</vt:lpstr>
      <vt:lpstr>Présentation PowerPoint</vt:lpstr>
      <vt:lpstr>Présentation PowerPoint</vt:lpstr>
      <vt:lpstr>Réussir son enrubannage demande de 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Guigue Isabelle</dc:creator>
  <cp:lastModifiedBy>Jost Jeremie</cp:lastModifiedBy>
  <cp:revision>258</cp:revision>
  <dcterms:created xsi:type="dcterms:W3CDTF">2020-03-31T09:43:31Z</dcterms:created>
  <dcterms:modified xsi:type="dcterms:W3CDTF">2021-11-18T14:25:17Z</dcterms:modified>
</cp:coreProperties>
</file>