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3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</p:sldMasterIdLst>
  <p:notesMasterIdLst>
    <p:notesMasterId r:id="rId40"/>
  </p:notesMasterIdLst>
  <p:sldIdLst>
    <p:sldId id="257" r:id="rId5"/>
    <p:sldId id="413" r:id="rId6"/>
    <p:sldId id="284" r:id="rId7"/>
    <p:sldId id="260" r:id="rId8"/>
    <p:sldId id="266" r:id="rId9"/>
    <p:sldId id="267" r:id="rId10"/>
    <p:sldId id="268" r:id="rId11"/>
    <p:sldId id="271" r:id="rId12"/>
    <p:sldId id="287" r:id="rId13"/>
    <p:sldId id="288" r:id="rId14"/>
    <p:sldId id="272" r:id="rId15"/>
    <p:sldId id="414" r:id="rId16"/>
    <p:sldId id="428" r:id="rId17"/>
    <p:sldId id="416" r:id="rId18"/>
    <p:sldId id="417" r:id="rId19"/>
    <p:sldId id="420" r:id="rId20"/>
    <p:sldId id="429" r:id="rId21"/>
    <p:sldId id="430" r:id="rId22"/>
    <p:sldId id="432" r:id="rId23"/>
    <p:sldId id="433" r:id="rId24"/>
    <p:sldId id="435" r:id="rId25"/>
    <p:sldId id="431" r:id="rId26"/>
    <p:sldId id="434" r:id="rId27"/>
    <p:sldId id="436" r:id="rId28"/>
    <p:sldId id="438" r:id="rId29"/>
    <p:sldId id="439" r:id="rId30"/>
    <p:sldId id="440" r:id="rId31"/>
    <p:sldId id="441" r:id="rId32"/>
    <p:sldId id="443" r:id="rId33"/>
    <p:sldId id="444" r:id="rId34"/>
    <p:sldId id="445" r:id="rId35"/>
    <p:sldId id="449" r:id="rId36"/>
    <p:sldId id="450" r:id="rId37"/>
    <p:sldId id="447" r:id="rId38"/>
    <p:sldId id="451" r:id="rId3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99"/>
    <a:srgbClr val="4E7A43"/>
    <a:srgbClr val="395685"/>
    <a:srgbClr val="E9F1D9"/>
    <a:srgbClr val="EBF1D7"/>
    <a:srgbClr val="E1EB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44F2E33-20A7-40A3-B65A-6B6B9F6065F6}" v="75" dt="2021-11-17T19:17:01.02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16" autoAdjust="0"/>
    <p:restoredTop sz="90194" autoAdjust="0"/>
  </p:normalViewPr>
  <p:slideViewPr>
    <p:cSldViewPr snapToGrid="0">
      <p:cViewPr varScale="1">
        <p:scale>
          <a:sx n="101" d="100"/>
          <a:sy n="101" d="100"/>
        </p:scale>
        <p:origin x="58" y="16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-8899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notesMaster" Target="notesMasters/notesMaster1.xml"/><Relationship Id="rId45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microsoft.com/office/2015/10/relationships/revisionInfo" Target="revisionInfo.xml"/><Relationship Id="rId20" Type="http://schemas.openxmlformats.org/officeDocument/2006/relationships/slide" Target="slides/slide16.xml"/><Relationship Id="rId41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odie TOURTON" userId="457b738d-9614-4b06-b466-138dfe5a13c7" providerId="ADAL" clId="{844F2E33-20A7-40A3-B65A-6B6B9F6065F6}"/>
    <pc:docChg chg="undo custSel addSld delSld modSld sldOrd">
      <pc:chgData name="Elodie TOURTON" userId="457b738d-9614-4b06-b466-138dfe5a13c7" providerId="ADAL" clId="{844F2E33-20A7-40A3-B65A-6B6B9F6065F6}" dt="2021-11-18T07:52:49.627" v="1734" actId="1076"/>
      <pc:docMkLst>
        <pc:docMk/>
      </pc:docMkLst>
      <pc:sldChg chg="modSp mod">
        <pc:chgData name="Elodie TOURTON" userId="457b738d-9614-4b06-b466-138dfe5a13c7" providerId="ADAL" clId="{844F2E33-20A7-40A3-B65A-6B6B9F6065F6}" dt="2021-11-17T14:20:50.181" v="16" actId="14100"/>
        <pc:sldMkLst>
          <pc:docMk/>
          <pc:sldMk cId="133725695" sldId="287"/>
        </pc:sldMkLst>
        <pc:picChg chg="mod">
          <ac:chgData name="Elodie TOURTON" userId="457b738d-9614-4b06-b466-138dfe5a13c7" providerId="ADAL" clId="{844F2E33-20A7-40A3-B65A-6B6B9F6065F6}" dt="2021-11-17T14:20:50.181" v="16" actId="14100"/>
          <ac:picMkLst>
            <pc:docMk/>
            <pc:sldMk cId="133725695" sldId="287"/>
            <ac:picMk id="8" creationId="{00000000-0000-0000-0000-000000000000}"/>
          </ac:picMkLst>
        </pc:picChg>
      </pc:sldChg>
      <pc:sldChg chg="modSp modNotesTx">
        <pc:chgData name="Elodie TOURTON" userId="457b738d-9614-4b06-b466-138dfe5a13c7" providerId="ADAL" clId="{844F2E33-20A7-40A3-B65A-6B6B9F6065F6}" dt="2021-11-17T19:17:01.028" v="1723"/>
        <pc:sldMkLst>
          <pc:docMk/>
          <pc:sldMk cId="2337077596" sldId="413"/>
        </pc:sldMkLst>
        <pc:graphicFrameChg chg="mod">
          <ac:chgData name="Elodie TOURTON" userId="457b738d-9614-4b06-b466-138dfe5a13c7" providerId="ADAL" clId="{844F2E33-20A7-40A3-B65A-6B6B9F6065F6}" dt="2021-11-17T19:17:01.028" v="1723"/>
          <ac:graphicFrameMkLst>
            <pc:docMk/>
            <pc:sldMk cId="2337077596" sldId="413"/>
            <ac:graphicFrameMk id="6" creationId="{00000000-0000-0000-0000-000000000000}"/>
          </ac:graphicFrameMkLst>
        </pc:graphicFrameChg>
      </pc:sldChg>
      <pc:sldChg chg="modSp add mod">
        <pc:chgData name="Elodie TOURTON" userId="457b738d-9614-4b06-b466-138dfe5a13c7" providerId="ADAL" clId="{844F2E33-20A7-40A3-B65A-6B6B9F6065F6}" dt="2021-11-17T15:18:02.009" v="64" actId="20577"/>
        <pc:sldMkLst>
          <pc:docMk/>
          <pc:sldMk cId="3420484752" sldId="441"/>
        </pc:sldMkLst>
        <pc:spChg chg="mod">
          <ac:chgData name="Elodie TOURTON" userId="457b738d-9614-4b06-b466-138dfe5a13c7" providerId="ADAL" clId="{844F2E33-20A7-40A3-B65A-6B6B9F6065F6}" dt="2021-11-17T15:18:02.009" v="64" actId="20577"/>
          <ac:spMkLst>
            <pc:docMk/>
            <pc:sldMk cId="3420484752" sldId="441"/>
            <ac:spMk id="5" creationId="{00000000-0000-0000-0000-000000000000}"/>
          </ac:spMkLst>
        </pc:spChg>
      </pc:sldChg>
      <pc:sldChg chg="new del">
        <pc:chgData name="Elodie TOURTON" userId="457b738d-9614-4b06-b466-138dfe5a13c7" providerId="ADAL" clId="{844F2E33-20A7-40A3-B65A-6B6B9F6065F6}" dt="2021-11-17T14:26:24.098" v="22" actId="47"/>
        <pc:sldMkLst>
          <pc:docMk/>
          <pc:sldMk cId="3629647226" sldId="442"/>
        </pc:sldMkLst>
      </pc:sldChg>
      <pc:sldChg chg="addSp delSp modSp new mod">
        <pc:chgData name="Elodie TOURTON" userId="457b738d-9614-4b06-b466-138dfe5a13c7" providerId="ADAL" clId="{844F2E33-20A7-40A3-B65A-6B6B9F6065F6}" dt="2021-11-17T15:12:06.478" v="47" actId="14100"/>
        <pc:sldMkLst>
          <pc:docMk/>
          <pc:sldMk cId="2653177786" sldId="443"/>
        </pc:sldMkLst>
        <pc:spChg chg="mod">
          <ac:chgData name="Elodie TOURTON" userId="457b738d-9614-4b06-b466-138dfe5a13c7" providerId="ADAL" clId="{844F2E33-20A7-40A3-B65A-6B6B9F6065F6}" dt="2021-11-17T15:12:06.478" v="47" actId="14100"/>
          <ac:spMkLst>
            <pc:docMk/>
            <pc:sldMk cId="2653177786" sldId="443"/>
            <ac:spMk id="2" creationId="{289D1E80-BE79-431A-A096-D780E49C7613}"/>
          </ac:spMkLst>
        </pc:spChg>
        <pc:spChg chg="del">
          <ac:chgData name="Elodie TOURTON" userId="457b738d-9614-4b06-b466-138dfe5a13c7" providerId="ADAL" clId="{844F2E33-20A7-40A3-B65A-6B6B9F6065F6}" dt="2021-11-17T15:08:04.061" v="25" actId="478"/>
          <ac:spMkLst>
            <pc:docMk/>
            <pc:sldMk cId="2653177786" sldId="443"/>
            <ac:spMk id="3" creationId="{4A2BC5F2-8E86-4E06-872C-A108BA89ACFF}"/>
          </ac:spMkLst>
        </pc:spChg>
        <pc:spChg chg="add mod">
          <ac:chgData name="Elodie TOURTON" userId="457b738d-9614-4b06-b466-138dfe5a13c7" providerId="ADAL" clId="{844F2E33-20A7-40A3-B65A-6B6B9F6065F6}" dt="2021-11-17T15:09:44.946" v="36" actId="6549"/>
          <ac:spMkLst>
            <pc:docMk/>
            <pc:sldMk cId="2653177786" sldId="443"/>
            <ac:spMk id="6" creationId="{6F753933-BC01-4EA2-BD91-C0A9B1AEAD6C}"/>
          </ac:spMkLst>
        </pc:spChg>
        <pc:spChg chg="add mod">
          <ac:chgData name="Elodie TOURTON" userId="457b738d-9614-4b06-b466-138dfe5a13c7" providerId="ADAL" clId="{844F2E33-20A7-40A3-B65A-6B6B9F6065F6}" dt="2021-11-17T15:07:56.330" v="24"/>
          <ac:spMkLst>
            <pc:docMk/>
            <pc:sldMk cId="2653177786" sldId="443"/>
            <ac:spMk id="7" creationId="{D7754FF2-82C9-4380-8244-7AFF796A8F94}"/>
          </ac:spMkLst>
        </pc:spChg>
        <pc:spChg chg="add mod">
          <ac:chgData name="Elodie TOURTON" userId="457b738d-9614-4b06-b466-138dfe5a13c7" providerId="ADAL" clId="{844F2E33-20A7-40A3-B65A-6B6B9F6065F6}" dt="2021-11-17T15:07:56.330" v="24"/>
          <ac:spMkLst>
            <pc:docMk/>
            <pc:sldMk cId="2653177786" sldId="443"/>
            <ac:spMk id="8" creationId="{638928BA-62D7-460D-BFE9-28282920C5FD}"/>
          </ac:spMkLst>
        </pc:spChg>
        <pc:spChg chg="add mod">
          <ac:chgData name="Elodie TOURTON" userId="457b738d-9614-4b06-b466-138dfe5a13c7" providerId="ADAL" clId="{844F2E33-20A7-40A3-B65A-6B6B9F6065F6}" dt="2021-11-17T15:07:56.330" v="24"/>
          <ac:spMkLst>
            <pc:docMk/>
            <pc:sldMk cId="2653177786" sldId="443"/>
            <ac:spMk id="9" creationId="{5C26AB47-B77E-4619-BD21-A5688C8DD94D}"/>
          </ac:spMkLst>
        </pc:spChg>
        <pc:cxnChg chg="add mod">
          <ac:chgData name="Elodie TOURTON" userId="457b738d-9614-4b06-b466-138dfe5a13c7" providerId="ADAL" clId="{844F2E33-20A7-40A3-B65A-6B6B9F6065F6}" dt="2021-11-17T15:07:56.330" v="24"/>
          <ac:cxnSpMkLst>
            <pc:docMk/>
            <pc:sldMk cId="2653177786" sldId="443"/>
            <ac:cxnSpMk id="10" creationId="{D611AB0D-8C58-4B8F-BCEC-BB9D6ADF5622}"/>
          </ac:cxnSpMkLst>
        </pc:cxnChg>
        <pc:cxnChg chg="add mod">
          <ac:chgData name="Elodie TOURTON" userId="457b738d-9614-4b06-b466-138dfe5a13c7" providerId="ADAL" clId="{844F2E33-20A7-40A3-B65A-6B6B9F6065F6}" dt="2021-11-17T15:07:56.330" v="24"/>
          <ac:cxnSpMkLst>
            <pc:docMk/>
            <pc:sldMk cId="2653177786" sldId="443"/>
            <ac:cxnSpMk id="11" creationId="{5C238AE1-4560-4C4D-884D-B686686F5DF6}"/>
          </ac:cxnSpMkLst>
        </pc:cxnChg>
      </pc:sldChg>
      <pc:sldChg chg="addSp delSp modSp new mod">
        <pc:chgData name="Elodie TOURTON" userId="457b738d-9614-4b06-b466-138dfe5a13c7" providerId="ADAL" clId="{844F2E33-20A7-40A3-B65A-6B6B9F6065F6}" dt="2021-11-18T07:48:03.589" v="1728" actId="6549"/>
        <pc:sldMkLst>
          <pc:docMk/>
          <pc:sldMk cId="1914736286" sldId="444"/>
        </pc:sldMkLst>
        <pc:spChg chg="mod">
          <ac:chgData name="Elodie TOURTON" userId="457b738d-9614-4b06-b466-138dfe5a13c7" providerId="ADAL" clId="{844F2E33-20A7-40A3-B65A-6B6B9F6065F6}" dt="2021-11-17T15:20:25.230" v="94" actId="20577"/>
          <ac:spMkLst>
            <pc:docMk/>
            <pc:sldMk cId="1914736286" sldId="444"/>
            <ac:spMk id="2" creationId="{1D361640-2468-45D9-B610-8372825282DE}"/>
          </ac:spMkLst>
        </pc:spChg>
        <pc:spChg chg="del">
          <ac:chgData name="Elodie TOURTON" userId="457b738d-9614-4b06-b466-138dfe5a13c7" providerId="ADAL" clId="{844F2E33-20A7-40A3-B65A-6B6B9F6065F6}" dt="2021-11-17T15:19:24.783" v="66" actId="478"/>
          <ac:spMkLst>
            <pc:docMk/>
            <pc:sldMk cId="1914736286" sldId="444"/>
            <ac:spMk id="3" creationId="{BE352068-CAA2-438D-BDA6-621137F76D2C}"/>
          </ac:spMkLst>
        </pc:spChg>
        <pc:spChg chg="add mod">
          <ac:chgData name="Elodie TOURTON" userId="457b738d-9614-4b06-b466-138dfe5a13c7" providerId="ADAL" clId="{844F2E33-20A7-40A3-B65A-6B6B9F6065F6}" dt="2021-11-17T15:21:11.545" v="111" actId="12"/>
          <ac:spMkLst>
            <pc:docMk/>
            <pc:sldMk cId="1914736286" sldId="444"/>
            <ac:spMk id="7" creationId="{83A513BE-F7E1-4E25-B941-3FF17C0D04B0}"/>
          </ac:spMkLst>
        </pc:spChg>
        <pc:spChg chg="add mod">
          <ac:chgData name="Elodie TOURTON" userId="457b738d-9614-4b06-b466-138dfe5a13c7" providerId="ADAL" clId="{844F2E33-20A7-40A3-B65A-6B6B9F6065F6}" dt="2021-11-17T15:21:23.301" v="112" actId="1076"/>
          <ac:spMkLst>
            <pc:docMk/>
            <pc:sldMk cId="1914736286" sldId="444"/>
            <ac:spMk id="8" creationId="{2EB0CACA-2BFB-46FC-8845-88874C17DDFE}"/>
          </ac:spMkLst>
        </pc:spChg>
        <pc:spChg chg="add mod">
          <ac:chgData name="Elodie TOURTON" userId="457b738d-9614-4b06-b466-138dfe5a13c7" providerId="ADAL" clId="{844F2E33-20A7-40A3-B65A-6B6B9F6065F6}" dt="2021-11-18T07:48:03.589" v="1728" actId="6549"/>
          <ac:spMkLst>
            <pc:docMk/>
            <pc:sldMk cId="1914736286" sldId="444"/>
            <ac:spMk id="9" creationId="{550B4BAF-EEFD-4210-954C-3F42A0DDBDE6}"/>
          </ac:spMkLst>
        </pc:spChg>
        <pc:spChg chg="add mod">
          <ac:chgData name="Elodie TOURTON" userId="457b738d-9614-4b06-b466-138dfe5a13c7" providerId="ADAL" clId="{844F2E33-20A7-40A3-B65A-6B6B9F6065F6}" dt="2021-11-17T15:19:36.399" v="67"/>
          <ac:spMkLst>
            <pc:docMk/>
            <pc:sldMk cId="1914736286" sldId="444"/>
            <ac:spMk id="10" creationId="{DFD01797-EE76-4196-ABE0-157FE663B70E}"/>
          </ac:spMkLst>
        </pc:spChg>
        <pc:spChg chg="add del mod">
          <ac:chgData name="Elodie TOURTON" userId="457b738d-9614-4b06-b466-138dfe5a13c7" providerId="ADAL" clId="{844F2E33-20A7-40A3-B65A-6B6B9F6065F6}" dt="2021-11-17T19:16:03.351" v="1722" actId="478"/>
          <ac:spMkLst>
            <pc:docMk/>
            <pc:sldMk cId="1914736286" sldId="444"/>
            <ac:spMk id="11" creationId="{878B105D-7761-4091-BAE0-B23BDBCF59C3}"/>
          </ac:spMkLst>
        </pc:spChg>
        <pc:picChg chg="add mod">
          <ac:chgData name="Elodie TOURTON" userId="457b738d-9614-4b06-b466-138dfe5a13c7" providerId="ADAL" clId="{844F2E33-20A7-40A3-B65A-6B6B9F6065F6}" dt="2021-11-17T15:19:36.399" v="67"/>
          <ac:picMkLst>
            <pc:docMk/>
            <pc:sldMk cId="1914736286" sldId="444"/>
            <ac:picMk id="6" creationId="{25021C8F-B068-4F54-9FF2-FCE2278682D3}"/>
          </ac:picMkLst>
        </pc:picChg>
      </pc:sldChg>
      <pc:sldChg chg="addSp delSp modSp new mod">
        <pc:chgData name="Elodie TOURTON" userId="457b738d-9614-4b06-b466-138dfe5a13c7" providerId="ADAL" clId="{844F2E33-20A7-40A3-B65A-6B6B9F6065F6}" dt="2021-11-17T18:16:48.517" v="1345" actId="1035"/>
        <pc:sldMkLst>
          <pc:docMk/>
          <pc:sldMk cId="2079268292" sldId="445"/>
        </pc:sldMkLst>
        <pc:spChg chg="mod">
          <ac:chgData name="Elodie TOURTON" userId="457b738d-9614-4b06-b466-138dfe5a13c7" providerId="ADAL" clId="{844F2E33-20A7-40A3-B65A-6B6B9F6065F6}" dt="2021-11-17T16:51:37.184" v="419" actId="20577"/>
          <ac:spMkLst>
            <pc:docMk/>
            <pc:sldMk cId="2079268292" sldId="445"/>
            <ac:spMk id="2" creationId="{70374A71-7A05-4431-929F-0E2936A0AE98}"/>
          </ac:spMkLst>
        </pc:spChg>
        <pc:spChg chg="del">
          <ac:chgData name="Elodie TOURTON" userId="457b738d-9614-4b06-b466-138dfe5a13c7" providerId="ADAL" clId="{844F2E33-20A7-40A3-B65A-6B6B9F6065F6}" dt="2021-11-17T15:27:25.598" v="245" actId="478"/>
          <ac:spMkLst>
            <pc:docMk/>
            <pc:sldMk cId="2079268292" sldId="445"/>
            <ac:spMk id="3" creationId="{FA9EF063-643D-47B6-9679-FE187F257688}"/>
          </ac:spMkLst>
        </pc:spChg>
        <pc:spChg chg="add mod">
          <ac:chgData name="Elodie TOURTON" userId="457b738d-9614-4b06-b466-138dfe5a13c7" providerId="ADAL" clId="{844F2E33-20A7-40A3-B65A-6B6B9F6065F6}" dt="2021-11-17T16:49:52.384" v="381" actId="1076"/>
          <ac:spMkLst>
            <pc:docMk/>
            <pc:sldMk cId="2079268292" sldId="445"/>
            <ac:spMk id="12" creationId="{AE3C8661-EDC3-4E15-B42A-673E767AEA98}"/>
          </ac:spMkLst>
        </pc:spChg>
        <pc:spChg chg="add mod">
          <ac:chgData name="Elodie TOURTON" userId="457b738d-9614-4b06-b466-138dfe5a13c7" providerId="ADAL" clId="{844F2E33-20A7-40A3-B65A-6B6B9F6065F6}" dt="2021-11-17T16:50:56.424" v="397" actId="20577"/>
          <ac:spMkLst>
            <pc:docMk/>
            <pc:sldMk cId="2079268292" sldId="445"/>
            <ac:spMk id="13" creationId="{80796A3F-C4DC-42F3-BE18-FE05822E7831}"/>
          </ac:spMkLst>
        </pc:spChg>
        <pc:graphicFrameChg chg="add mod modGraphic">
          <ac:chgData name="Elodie TOURTON" userId="457b738d-9614-4b06-b466-138dfe5a13c7" providerId="ADAL" clId="{844F2E33-20A7-40A3-B65A-6B6B9F6065F6}" dt="2021-11-17T18:16:41.693" v="1332" actId="20577"/>
          <ac:graphicFrameMkLst>
            <pc:docMk/>
            <pc:sldMk cId="2079268292" sldId="445"/>
            <ac:graphicFrameMk id="6" creationId="{B0256C50-DCE7-4279-9915-86E247D205F3}"/>
          </ac:graphicFrameMkLst>
        </pc:graphicFrameChg>
        <pc:graphicFrameChg chg="add del">
          <ac:chgData name="Elodie TOURTON" userId="457b738d-9614-4b06-b466-138dfe5a13c7" providerId="ADAL" clId="{844F2E33-20A7-40A3-B65A-6B6B9F6065F6}" dt="2021-11-17T15:28:33.283" v="252" actId="478"/>
          <ac:graphicFrameMkLst>
            <pc:docMk/>
            <pc:sldMk cId="2079268292" sldId="445"/>
            <ac:graphicFrameMk id="7" creationId="{879A2077-CB5C-4A8F-BE87-525DD857DF7B}"/>
          </ac:graphicFrameMkLst>
        </pc:graphicFrameChg>
        <pc:picChg chg="add mod">
          <ac:chgData name="Elodie TOURTON" userId="457b738d-9614-4b06-b466-138dfe5a13c7" providerId="ADAL" clId="{844F2E33-20A7-40A3-B65A-6B6B9F6065F6}" dt="2021-11-17T16:50:16.611" v="384" actId="1076"/>
          <ac:picMkLst>
            <pc:docMk/>
            <pc:sldMk cId="2079268292" sldId="445"/>
            <ac:picMk id="9" creationId="{999A1418-4B5C-41D3-9956-63027FB25EC6}"/>
          </ac:picMkLst>
        </pc:picChg>
        <pc:picChg chg="add mod">
          <ac:chgData name="Elodie TOURTON" userId="457b738d-9614-4b06-b466-138dfe5a13c7" providerId="ADAL" clId="{844F2E33-20A7-40A3-B65A-6B6B9F6065F6}" dt="2021-11-17T16:50:13.529" v="383" actId="1076"/>
          <ac:picMkLst>
            <pc:docMk/>
            <pc:sldMk cId="2079268292" sldId="445"/>
            <ac:picMk id="11" creationId="{3308EDA5-C7A2-42F9-8478-CE5627A8A631}"/>
          </ac:picMkLst>
        </pc:picChg>
        <pc:picChg chg="add mod">
          <ac:chgData name="Elodie TOURTON" userId="457b738d-9614-4b06-b466-138dfe5a13c7" providerId="ADAL" clId="{844F2E33-20A7-40A3-B65A-6B6B9F6065F6}" dt="2021-11-17T18:16:48.517" v="1345" actId="1035"/>
          <ac:picMkLst>
            <pc:docMk/>
            <pc:sldMk cId="2079268292" sldId="445"/>
            <ac:picMk id="14" creationId="{80B9A362-8F1A-45FD-91DF-55842E5D2DB9}"/>
          </ac:picMkLst>
        </pc:picChg>
        <pc:picChg chg="add mod">
          <ac:chgData name="Elodie TOURTON" userId="457b738d-9614-4b06-b466-138dfe5a13c7" providerId="ADAL" clId="{844F2E33-20A7-40A3-B65A-6B6B9F6065F6}" dt="2021-11-17T18:16:48.517" v="1345" actId="1035"/>
          <ac:picMkLst>
            <pc:docMk/>
            <pc:sldMk cId="2079268292" sldId="445"/>
            <ac:picMk id="15" creationId="{08AF02BA-080F-47BF-B546-2D12A245D7FD}"/>
          </ac:picMkLst>
        </pc:picChg>
        <pc:picChg chg="add del mod">
          <ac:chgData name="Elodie TOURTON" userId="457b738d-9614-4b06-b466-138dfe5a13c7" providerId="ADAL" clId="{844F2E33-20A7-40A3-B65A-6B6B9F6065F6}" dt="2021-11-17T16:51:40.892" v="422"/>
          <ac:picMkLst>
            <pc:docMk/>
            <pc:sldMk cId="2079268292" sldId="445"/>
            <ac:picMk id="16" creationId="{C4900845-7F02-4203-929C-A02736602A05}"/>
          </ac:picMkLst>
        </pc:picChg>
        <pc:picChg chg="add del mod">
          <ac:chgData name="Elodie TOURTON" userId="457b738d-9614-4b06-b466-138dfe5a13c7" providerId="ADAL" clId="{844F2E33-20A7-40A3-B65A-6B6B9F6065F6}" dt="2021-11-17T16:51:40.892" v="422"/>
          <ac:picMkLst>
            <pc:docMk/>
            <pc:sldMk cId="2079268292" sldId="445"/>
            <ac:picMk id="17" creationId="{1F61A745-4682-4B43-9C10-79EECD20FCDF}"/>
          </ac:picMkLst>
        </pc:picChg>
      </pc:sldChg>
      <pc:sldChg chg="modSp new del mod">
        <pc:chgData name="Elodie TOURTON" userId="457b738d-9614-4b06-b466-138dfe5a13c7" providerId="ADAL" clId="{844F2E33-20A7-40A3-B65A-6B6B9F6065F6}" dt="2021-11-17T18:03:43.315" v="1283" actId="47"/>
        <pc:sldMkLst>
          <pc:docMk/>
          <pc:sldMk cId="2060712678" sldId="446"/>
        </pc:sldMkLst>
        <pc:spChg chg="mod">
          <ac:chgData name="Elodie TOURTON" userId="457b738d-9614-4b06-b466-138dfe5a13c7" providerId="ADAL" clId="{844F2E33-20A7-40A3-B65A-6B6B9F6065F6}" dt="2021-11-17T15:25:05.744" v="172" actId="20577"/>
          <ac:spMkLst>
            <pc:docMk/>
            <pc:sldMk cId="2060712678" sldId="446"/>
            <ac:spMk id="2" creationId="{AB6B5BE9-40A1-4CA4-9598-62E1A9BB967F}"/>
          </ac:spMkLst>
        </pc:spChg>
      </pc:sldChg>
      <pc:sldChg chg="addSp delSp modSp new mod ord">
        <pc:chgData name="Elodie TOURTON" userId="457b738d-9614-4b06-b466-138dfe5a13c7" providerId="ADAL" clId="{844F2E33-20A7-40A3-B65A-6B6B9F6065F6}" dt="2021-11-18T07:52:49.627" v="1734" actId="1076"/>
        <pc:sldMkLst>
          <pc:docMk/>
          <pc:sldMk cId="2382937554" sldId="447"/>
        </pc:sldMkLst>
        <pc:spChg chg="mod">
          <ac:chgData name="Elodie TOURTON" userId="457b738d-9614-4b06-b466-138dfe5a13c7" providerId="ADAL" clId="{844F2E33-20A7-40A3-B65A-6B6B9F6065F6}" dt="2021-11-17T15:26:24.975" v="244" actId="20577"/>
          <ac:spMkLst>
            <pc:docMk/>
            <pc:sldMk cId="2382937554" sldId="447"/>
            <ac:spMk id="2" creationId="{E91A51BC-CD98-4AD1-8EAF-699CE1325C93}"/>
          </ac:spMkLst>
        </pc:spChg>
        <pc:spChg chg="del">
          <ac:chgData name="Elodie TOURTON" userId="457b738d-9614-4b06-b466-138dfe5a13c7" providerId="ADAL" clId="{844F2E33-20A7-40A3-B65A-6B6B9F6065F6}" dt="2021-11-17T18:18:24.416" v="1374" actId="478"/>
          <ac:spMkLst>
            <pc:docMk/>
            <pc:sldMk cId="2382937554" sldId="447"/>
            <ac:spMk id="3" creationId="{CB37BDCA-7A81-4C1F-BAA3-9A49B6467502}"/>
          </ac:spMkLst>
        </pc:spChg>
        <pc:spChg chg="add mod">
          <ac:chgData name="Elodie TOURTON" userId="457b738d-9614-4b06-b466-138dfe5a13c7" providerId="ADAL" clId="{844F2E33-20A7-40A3-B65A-6B6B9F6065F6}" dt="2021-11-18T07:52:49.627" v="1734" actId="1076"/>
          <ac:spMkLst>
            <pc:docMk/>
            <pc:sldMk cId="2382937554" sldId="447"/>
            <ac:spMk id="7" creationId="{B7F928FA-9267-4F18-8B17-B3AD80E35508}"/>
          </ac:spMkLst>
        </pc:spChg>
        <pc:spChg chg="add mod">
          <ac:chgData name="Elodie TOURTON" userId="457b738d-9614-4b06-b466-138dfe5a13c7" providerId="ADAL" clId="{844F2E33-20A7-40A3-B65A-6B6B9F6065F6}" dt="2021-11-17T18:31:52.912" v="1497"/>
          <ac:spMkLst>
            <pc:docMk/>
            <pc:sldMk cId="2382937554" sldId="447"/>
            <ac:spMk id="11" creationId="{FCADF64C-6600-41A4-9EA5-1B29E62710BD}"/>
          </ac:spMkLst>
        </pc:spChg>
        <pc:spChg chg="add mod">
          <ac:chgData name="Elodie TOURTON" userId="457b738d-9614-4b06-b466-138dfe5a13c7" providerId="ADAL" clId="{844F2E33-20A7-40A3-B65A-6B6B9F6065F6}" dt="2021-11-18T07:52:41.417" v="1733" actId="1076"/>
          <ac:spMkLst>
            <pc:docMk/>
            <pc:sldMk cId="2382937554" sldId="447"/>
            <ac:spMk id="12" creationId="{87F53315-874C-4CBE-9E7C-36CED73F62F2}"/>
          </ac:spMkLst>
        </pc:spChg>
        <pc:graphicFrameChg chg="add mod modGraphic">
          <ac:chgData name="Elodie TOURTON" userId="457b738d-9614-4b06-b466-138dfe5a13c7" providerId="ADAL" clId="{844F2E33-20A7-40A3-B65A-6B6B9F6065F6}" dt="2021-11-17T18:54:47.398" v="1607" actId="1036"/>
          <ac:graphicFrameMkLst>
            <pc:docMk/>
            <pc:sldMk cId="2382937554" sldId="447"/>
            <ac:graphicFrameMk id="8" creationId="{3BC6053A-6B5F-4A4C-AA49-5CD8DFABEA46}"/>
          </ac:graphicFrameMkLst>
        </pc:graphicFrameChg>
        <pc:graphicFrameChg chg="add mod modGraphic">
          <ac:chgData name="Elodie TOURTON" userId="457b738d-9614-4b06-b466-138dfe5a13c7" providerId="ADAL" clId="{844F2E33-20A7-40A3-B65A-6B6B9F6065F6}" dt="2021-11-17T18:56:01.641" v="1617" actId="1076"/>
          <ac:graphicFrameMkLst>
            <pc:docMk/>
            <pc:sldMk cId="2382937554" sldId="447"/>
            <ac:graphicFrameMk id="13" creationId="{944EFC4A-3597-4EDB-A9E3-6672B993B28F}"/>
          </ac:graphicFrameMkLst>
        </pc:graphicFrameChg>
        <pc:picChg chg="add mod">
          <ac:chgData name="Elodie TOURTON" userId="457b738d-9614-4b06-b466-138dfe5a13c7" providerId="ADAL" clId="{844F2E33-20A7-40A3-B65A-6B6B9F6065F6}" dt="2021-11-17T18:54:47.398" v="1607" actId="1036"/>
          <ac:picMkLst>
            <pc:docMk/>
            <pc:sldMk cId="2382937554" sldId="447"/>
            <ac:picMk id="9" creationId="{C257BB4B-3862-4682-9F6E-C22105D4CD16}"/>
          </ac:picMkLst>
        </pc:picChg>
        <pc:picChg chg="add mod">
          <ac:chgData name="Elodie TOURTON" userId="457b738d-9614-4b06-b466-138dfe5a13c7" providerId="ADAL" clId="{844F2E33-20A7-40A3-B65A-6B6B9F6065F6}" dt="2021-11-17T18:54:47.398" v="1607" actId="1036"/>
          <ac:picMkLst>
            <pc:docMk/>
            <pc:sldMk cId="2382937554" sldId="447"/>
            <ac:picMk id="10" creationId="{C80805AD-8E88-4334-9129-25E9B7D8E810}"/>
          </ac:picMkLst>
        </pc:picChg>
      </pc:sldChg>
      <pc:sldChg chg="modSp new del mod">
        <pc:chgData name="Elodie TOURTON" userId="457b738d-9614-4b06-b466-138dfe5a13c7" providerId="ADAL" clId="{844F2E33-20A7-40A3-B65A-6B6B9F6065F6}" dt="2021-11-17T18:03:44.419" v="1284" actId="47"/>
        <pc:sldMkLst>
          <pc:docMk/>
          <pc:sldMk cId="38080272" sldId="448"/>
        </pc:sldMkLst>
        <pc:spChg chg="mod">
          <ac:chgData name="Elodie TOURTON" userId="457b738d-9614-4b06-b466-138dfe5a13c7" providerId="ADAL" clId="{844F2E33-20A7-40A3-B65A-6B6B9F6065F6}" dt="2021-11-17T15:25:27.074" v="198" actId="5793"/>
          <ac:spMkLst>
            <pc:docMk/>
            <pc:sldMk cId="38080272" sldId="448"/>
            <ac:spMk id="2" creationId="{F876A178-0958-4BC4-8531-60762F96544A}"/>
          </ac:spMkLst>
        </pc:spChg>
      </pc:sldChg>
      <pc:sldChg chg="addSp delSp modSp add mod">
        <pc:chgData name="Elodie TOURTON" userId="457b738d-9614-4b06-b466-138dfe5a13c7" providerId="ADAL" clId="{844F2E33-20A7-40A3-B65A-6B6B9F6065F6}" dt="2021-11-18T07:49:38.098" v="1729" actId="20577"/>
        <pc:sldMkLst>
          <pc:docMk/>
          <pc:sldMk cId="3711140489" sldId="449"/>
        </pc:sldMkLst>
        <pc:spChg chg="mod">
          <ac:chgData name="Elodie TOURTON" userId="457b738d-9614-4b06-b466-138dfe5a13c7" providerId="ADAL" clId="{844F2E33-20A7-40A3-B65A-6B6B9F6065F6}" dt="2021-11-17T16:51:59.647" v="440" actId="20577"/>
          <ac:spMkLst>
            <pc:docMk/>
            <pc:sldMk cId="3711140489" sldId="449"/>
            <ac:spMk id="2" creationId="{70374A71-7A05-4431-929F-0E2936A0AE98}"/>
          </ac:spMkLst>
        </pc:spChg>
        <pc:spChg chg="mod">
          <ac:chgData name="Elodie TOURTON" userId="457b738d-9614-4b06-b466-138dfe5a13c7" providerId="ADAL" clId="{844F2E33-20A7-40A3-B65A-6B6B9F6065F6}" dt="2021-11-17T17:58:32.580" v="1020" actId="1036"/>
          <ac:spMkLst>
            <pc:docMk/>
            <pc:sldMk cId="3711140489" sldId="449"/>
            <ac:spMk id="12" creationId="{AE3C8661-EDC3-4E15-B42A-673E767AEA98}"/>
          </ac:spMkLst>
        </pc:spChg>
        <pc:spChg chg="mod">
          <ac:chgData name="Elodie TOURTON" userId="457b738d-9614-4b06-b466-138dfe5a13c7" providerId="ADAL" clId="{844F2E33-20A7-40A3-B65A-6B6B9F6065F6}" dt="2021-11-18T07:49:38.098" v="1729" actId="20577"/>
          <ac:spMkLst>
            <pc:docMk/>
            <pc:sldMk cId="3711140489" sldId="449"/>
            <ac:spMk id="13" creationId="{80796A3F-C4DC-42F3-BE18-FE05822E7831}"/>
          </ac:spMkLst>
        </pc:spChg>
        <pc:spChg chg="add mod">
          <ac:chgData name="Elodie TOURTON" userId="457b738d-9614-4b06-b466-138dfe5a13c7" providerId="ADAL" clId="{844F2E33-20A7-40A3-B65A-6B6B9F6065F6}" dt="2021-11-17T19:13:52.716" v="1720" actId="1035"/>
          <ac:spMkLst>
            <pc:docMk/>
            <pc:sldMk cId="3711140489" sldId="449"/>
            <ac:spMk id="16" creationId="{76A4B184-EB60-4628-AB29-FA583637F878}"/>
          </ac:spMkLst>
        </pc:spChg>
        <pc:graphicFrameChg chg="mod modGraphic">
          <ac:chgData name="Elodie TOURTON" userId="457b738d-9614-4b06-b466-138dfe5a13c7" providerId="ADAL" clId="{844F2E33-20A7-40A3-B65A-6B6B9F6065F6}" dt="2021-11-17T16:58:14.538" v="675" actId="20577"/>
          <ac:graphicFrameMkLst>
            <pc:docMk/>
            <pc:sldMk cId="3711140489" sldId="449"/>
            <ac:graphicFrameMk id="6" creationId="{B0256C50-DCE7-4279-9915-86E247D205F3}"/>
          </ac:graphicFrameMkLst>
        </pc:graphicFrameChg>
        <pc:picChg chg="add mod">
          <ac:chgData name="Elodie TOURTON" userId="457b738d-9614-4b06-b466-138dfe5a13c7" providerId="ADAL" clId="{844F2E33-20A7-40A3-B65A-6B6B9F6065F6}" dt="2021-11-17T18:58:15.980" v="1652" actId="1076"/>
          <ac:picMkLst>
            <pc:docMk/>
            <pc:sldMk cId="3711140489" sldId="449"/>
            <ac:picMk id="7" creationId="{9307836F-183F-4982-B948-F4E05BC39EFD}"/>
          </ac:picMkLst>
        </pc:picChg>
        <pc:picChg chg="del">
          <ac:chgData name="Elodie TOURTON" userId="457b738d-9614-4b06-b466-138dfe5a13c7" providerId="ADAL" clId="{844F2E33-20A7-40A3-B65A-6B6B9F6065F6}" dt="2021-11-17T16:58:50.070" v="677" actId="478"/>
          <ac:picMkLst>
            <pc:docMk/>
            <pc:sldMk cId="3711140489" sldId="449"/>
            <ac:picMk id="14" creationId="{80B9A362-8F1A-45FD-91DF-55842E5D2DB9}"/>
          </ac:picMkLst>
        </pc:picChg>
        <pc:picChg chg="del">
          <ac:chgData name="Elodie TOURTON" userId="457b738d-9614-4b06-b466-138dfe5a13c7" providerId="ADAL" clId="{844F2E33-20A7-40A3-B65A-6B6B9F6065F6}" dt="2021-11-17T16:58:49.048" v="676" actId="478"/>
          <ac:picMkLst>
            <pc:docMk/>
            <pc:sldMk cId="3711140489" sldId="449"/>
            <ac:picMk id="15" creationId="{08AF02BA-080F-47BF-B546-2D12A245D7FD}"/>
          </ac:picMkLst>
        </pc:picChg>
        <pc:picChg chg="add mod">
          <ac:chgData name="Elodie TOURTON" userId="457b738d-9614-4b06-b466-138dfe5a13c7" providerId="ADAL" clId="{844F2E33-20A7-40A3-B65A-6B6B9F6065F6}" dt="2021-11-17T19:13:52.716" v="1720" actId="1035"/>
          <ac:picMkLst>
            <pc:docMk/>
            <pc:sldMk cId="3711140489" sldId="449"/>
            <ac:picMk id="1026" creationId="{32C359CE-4C6D-4780-B032-A18C13D8C1CD}"/>
          </ac:picMkLst>
        </pc:picChg>
      </pc:sldChg>
      <pc:sldChg chg="addSp delSp modSp add mod">
        <pc:chgData name="Elodie TOURTON" userId="457b738d-9614-4b06-b466-138dfe5a13c7" providerId="ADAL" clId="{844F2E33-20A7-40A3-B65A-6B6B9F6065F6}" dt="2021-11-17T18:56:56.082" v="1644" actId="1076"/>
        <pc:sldMkLst>
          <pc:docMk/>
          <pc:sldMk cId="748006091" sldId="450"/>
        </pc:sldMkLst>
        <pc:spChg chg="mod">
          <ac:chgData name="Elodie TOURTON" userId="457b738d-9614-4b06-b466-138dfe5a13c7" providerId="ADAL" clId="{844F2E33-20A7-40A3-B65A-6B6B9F6065F6}" dt="2021-11-17T17:06:20.450" v="793" actId="20577"/>
          <ac:spMkLst>
            <pc:docMk/>
            <pc:sldMk cId="748006091" sldId="450"/>
            <ac:spMk id="2" creationId="{70374A71-7A05-4431-929F-0E2936A0AE98}"/>
          </ac:spMkLst>
        </pc:spChg>
        <pc:spChg chg="add del mod ord">
          <ac:chgData name="Elodie TOURTON" userId="457b738d-9614-4b06-b466-138dfe5a13c7" providerId="ADAL" clId="{844F2E33-20A7-40A3-B65A-6B6B9F6065F6}" dt="2021-11-17T17:58:14.130" v="1002" actId="478"/>
          <ac:spMkLst>
            <pc:docMk/>
            <pc:sldMk cId="748006091" sldId="450"/>
            <ac:spMk id="3" creationId="{A1ACA4B3-E375-4936-B551-2CCD14D5D7A6}"/>
          </ac:spMkLst>
        </pc:spChg>
        <pc:spChg chg="mod">
          <ac:chgData name="Elodie TOURTON" userId="457b738d-9614-4b06-b466-138dfe5a13c7" providerId="ADAL" clId="{844F2E33-20A7-40A3-B65A-6B6B9F6065F6}" dt="2021-11-17T17:58:51.268" v="1038" actId="1036"/>
          <ac:spMkLst>
            <pc:docMk/>
            <pc:sldMk cId="748006091" sldId="450"/>
            <ac:spMk id="12" creationId="{AE3C8661-EDC3-4E15-B42A-673E767AEA98}"/>
          </ac:spMkLst>
        </pc:spChg>
        <pc:spChg chg="mod">
          <ac:chgData name="Elodie TOURTON" userId="457b738d-9614-4b06-b466-138dfe5a13c7" providerId="ADAL" clId="{844F2E33-20A7-40A3-B65A-6B6B9F6065F6}" dt="2021-11-17T18:01:58.818" v="1218" actId="6549"/>
          <ac:spMkLst>
            <pc:docMk/>
            <pc:sldMk cId="748006091" sldId="450"/>
            <ac:spMk id="13" creationId="{80796A3F-C4DC-42F3-BE18-FE05822E7831}"/>
          </ac:spMkLst>
        </pc:spChg>
        <pc:spChg chg="add mod">
          <ac:chgData name="Elodie TOURTON" userId="457b738d-9614-4b06-b466-138dfe5a13c7" providerId="ADAL" clId="{844F2E33-20A7-40A3-B65A-6B6B9F6065F6}" dt="2021-11-17T18:56:56.082" v="1644" actId="1076"/>
          <ac:spMkLst>
            <pc:docMk/>
            <pc:sldMk cId="748006091" sldId="450"/>
            <ac:spMk id="16" creationId="{7A12A5BB-F042-4A64-B4E9-FF37D762C5FA}"/>
          </ac:spMkLst>
        </pc:spChg>
        <pc:graphicFrameChg chg="add del mod modGraphic">
          <ac:chgData name="Elodie TOURTON" userId="457b738d-9614-4b06-b466-138dfe5a13c7" providerId="ADAL" clId="{844F2E33-20A7-40A3-B65A-6B6B9F6065F6}" dt="2021-11-17T18:18:58.219" v="1378" actId="21"/>
          <ac:graphicFrameMkLst>
            <pc:docMk/>
            <pc:sldMk cId="748006091" sldId="450"/>
            <ac:graphicFrameMk id="6" creationId="{B0256C50-DCE7-4279-9915-86E247D205F3}"/>
          </ac:graphicFrameMkLst>
        </pc:graphicFrameChg>
        <pc:graphicFrameChg chg="add del mod">
          <ac:chgData name="Elodie TOURTON" userId="457b738d-9614-4b06-b466-138dfe5a13c7" providerId="ADAL" clId="{844F2E33-20A7-40A3-B65A-6B6B9F6065F6}" dt="2021-11-17T18:19:01.926" v="1380"/>
          <ac:graphicFrameMkLst>
            <pc:docMk/>
            <pc:sldMk cId="748006091" sldId="450"/>
            <ac:graphicFrameMk id="17" creationId="{3D1EAA4A-53A0-4D9F-9364-6A44719C0A3A}"/>
          </ac:graphicFrameMkLst>
        </pc:graphicFrameChg>
        <pc:picChg chg="add mod">
          <ac:chgData name="Elodie TOURTON" userId="457b738d-9614-4b06-b466-138dfe5a13c7" providerId="ADAL" clId="{844F2E33-20A7-40A3-B65A-6B6B9F6065F6}" dt="2021-11-17T18:34:48.364" v="1571" actId="1076"/>
          <ac:picMkLst>
            <pc:docMk/>
            <pc:sldMk cId="748006091" sldId="450"/>
            <ac:picMk id="8" creationId="{91B69EAE-1F26-46A5-9622-0ADD62E7B71C}"/>
          </ac:picMkLst>
        </pc:picChg>
        <pc:picChg chg="add del">
          <ac:chgData name="Elodie TOURTON" userId="457b738d-9614-4b06-b466-138dfe5a13c7" providerId="ADAL" clId="{844F2E33-20A7-40A3-B65A-6B6B9F6065F6}" dt="2021-11-17T18:18:58.219" v="1378" actId="21"/>
          <ac:picMkLst>
            <pc:docMk/>
            <pc:sldMk cId="748006091" sldId="450"/>
            <ac:picMk id="9" creationId="{999A1418-4B5C-41D3-9956-63027FB25EC6}"/>
          </ac:picMkLst>
        </pc:picChg>
        <pc:picChg chg="add del">
          <ac:chgData name="Elodie TOURTON" userId="457b738d-9614-4b06-b466-138dfe5a13c7" providerId="ADAL" clId="{844F2E33-20A7-40A3-B65A-6B6B9F6065F6}" dt="2021-11-17T18:18:58.219" v="1378" actId="21"/>
          <ac:picMkLst>
            <pc:docMk/>
            <pc:sldMk cId="748006091" sldId="450"/>
            <ac:picMk id="11" creationId="{3308EDA5-C7A2-42F9-8478-CE5627A8A631}"/>
          </ac:picMkLst>
        </pc:picChg>
        <pc:picChg chg="del">
          <ac:chgData name="Elodie TOURTON" userId="457b738d-9614-4b06-b466-138dfe5a13c7" providerId="ADAL" clId="{844F2E33-20A7-40A3-B65A-6B6B9F6065F6}" dt="2021-11-17T17:58:12.097" v="1000" actId="478"/>
          <ac:picMkLst>
            <pc:docMk/>
            <pc:sldMk cId="748006091" sldId="450"/>
            <ac:picMk id="14" creationId="{80B9A362-8F1A-45FD-91DF-55842E5D2DB9}"/>
          </ac:picMkLst>
        </pc:picChg>
        <pc:picChg chg="del">
          <ac:chgData name="Elodie TOURTON" userId="457b738d-9614-4b06-b466-138dfe5a13c7" providerId="ADAL" clId="{844F2E33-20A7-40A3-B65A-6B6B9F6065F6}" dt="2021-11-17T17:58:12.861" v="1001" actId="478"/>
          <ac:picMkLst>
            <pc:docMk/>
            <pc:sldMk cId="748006091" sldId="450"/>
            <ac:picMk id="15" creationId="{08AF02BA-080F-47BF-B546-2D12A245D7FD}"/>
          </ac:picMkLst>
        </pc:picChg>
        <pc:picChg chg="add del mod">
          <ac:chgData name="Elodie TOURTON" userId="457b738d-9614-4b06-b466-138dfe5a13c7" providerId="ADAL" clId="{844F2E33-20A7-40A3-B65A-6B6B9F6065F6}" dt="2021-11-17T18:19:01.926" v="1380"/>
          <ac:picMkLst>
            <pc:docMk/>
            <pc:sldMk cId="748006091" sldId="450"/>
            <ac:picMk id="18" creationId="{7EE06DDD-F254-4FFE-AE92-FFB37E6ADE6F}"/>
          </ac:picMkLst>
        </pc:picChg>
        <pc:picChg chg="add del mod">
          <ac:chgData name="Elodie TOURTON" userId="457b738d-9614-4b06-b466-138dfe5a13c7" providerId="ADAL" clId="{844F2E33-20A7-40A3-B65A-6B6B9F6065F6}" dt="2021-11-17T18:19:01.926" v="1380"/>
          <ac:picMkLst>
            <pc:docMk/>
            <pc:sldMk cId="748006091" sldId="450"/>
            <ac:picMk id="19" creationId="{5B713B7D-C60F-49ED-BDDA-83870521ACD2}"/>
          </ac:picMkLst>
        </pc:picChg>
      </pc:sldChg>
      <pc:sldChg chg="modSp add mod">
        <pc:chgData name="Elodie TOURTON" userId="457b738d-9614-4b06-b466-138dfe5a13c7" providerId="ADAL" clId="{844F2E33-20A7-40A3-B65A-6B6B9F6065F6}" dt="2021-11-17T18:14:28.106" v="1287" actId="20577"/>
        <pc:sldMkLst>
          <pc:docMk/>
          <pc:sldMk cId="2204550039" sldId="451"/>
        </pc:sldMkLst>
        <pc:spChg chg="mod">
          <ac:chgData name="Elodie TOURTON" userId="457b738d-9614-4b06-b466-138dfe5a13c7" providerId="ADAL" clId="{844F2E33-20A7-40A3-B65A-6B6B9F6065F6}" dt="2021-11-17T18:14:28.106" v="1287" actId="20577"/>
          <ac:spMkLst>
            <pc:docMk/>
            <pc:sldMk cId="2204550039" sldId="451"/>
            <ac:spMk id="5" creationId="{00000000-0000-0000-0000-000000000000}"/>
          </ac:spMkLst>
        </pc:sp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Feuille_de_calcul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Classeur1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45177021457844E-2"/>
          <c:y val="2.0154761560789394E-2"/>
          <c:w val="0.64800197330048659"/>
          <c:h val="0.8662100449677074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Feuil1!$A$2</c:f>
              <c:strCache>
                <c:ptCount val="1"/>
                <c:pt idx="0">
                  <c:v>Autonomie alimentaire</c:v>
                </c:pt>
              </c:strCache>
            </c:strRef>
          </c:tx>
          <c:spPr>
            <a:solidFill>
              <a:srgbClr val="F59C1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Feuil1!$B$1:$E$1</c:f>
              <c:strCache>
                <c:ptCount val="4"/>
                <c:pt idx="0">
                  <c:v>Bovins lait</c:v>
                </c:pt>
                <c:pt idx="1">
                  <c:v>Bovins viande</c:v>
                </c:pt>
                <c:pt idx="2">
                  <c:v>Ovins viande</c:v>
                </c:pt>
                <c:pt idx="3">
                  <c:v>Caprins</c:v>
                </c:pt>
              </c:strCache>
            </c:strRef>
          </c:cat>
          <c:val>
            <c:numRef>
              <c:f>Feuil1!$B$2:$E$2</c:f>
              <c:numCache>
                <c:formatCode>General</c:formatCode>
                <c:ptCount val="4"/>
                <c:pt idx="0">
                  <c:v>84</c:v>
                </c:pt>
                <c:pt idx="1">
                  <c:v>92</c:v>
                </c:pt>
                <c:pt idx="2">
                  <c:v>89</c:v>
                </c:pt>
                <c:pt idx="3">
                  <c:v>61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26E9-4DD9-9613-C6ABEDDEFF2D}"/>
            </c:ext>
          </c:extLst>
        </c:ser>
        <c:ser>
          <c:idx val="1"/>
          <c:order val="1"/>
          <c:tx>
            <c:strRef>
              <c:f>Feuil1!$A$3</c:f>
              <c:strCache>
                <c:ptCount val="1"/>
                <c:pt idx="0">
                  <c:v>Autonomie protéïque</c:v>
                </c:pt>
              </c:strCache>
            </c:strRef>
          </c:tx>
          <c:spPr>
            <a:solidFill>
              <a:srgbClr val="75BB7F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-2.4831194584670622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69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26E9-4DD9-9613-C6ABEDDEFF2D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/>
                      <a:t>86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26E9-4DD9-9613-C6ABEDDEFF2D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/>
                      <a:t>84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26E9-4DD9-9613-C6ABEDDEFF2D}"/>
                </c:ext>
                <c:ext xmlns:c15="http://schemas.microsoft.com/office/drawing/2012/chart" uri="{CE6537A1-D6FC-4f65-9D91-7224C49458BB}"/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lang="en-US"/>
                      <a:t>47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4-26E9-4DD9-9613-C6ABEDDEFF2D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Feuil1!$B$1:$E$1</c:f>
              <c:strCache>
                <c:ptCount val="4"/>
                <c:pt idx="0">
                  <c:v>Bovins lait</c:v>
                </c:pt>
                <c:pt idx="1">
                  <c:v>Bovins viande</c:v>
                </c:pt>
                <c:pt idx="2">
                  <c:v>Ovins viande</c:v>
                </c:pt>
                <c:pt idx="3">
                  <c:v>Caprins</c:v>
                </c:pt>
              </c:strCache>
            </c:strRef>
          </c:cat>
          <c:val>
            <c:numRef>
              <c:f>Feuil1!$B$3:$E$3</c:f>
              <c:numCache>
                <c:formatCode>General</c:formatCode>
                <c:ptCount val="4"/>
                <c:pt idx="0">
                  <c:v>62</c:v>
                </c:pt>
                <c:pt idx="1">
                  <c:v>87</c:v>
                </c:pt>
                <c:pt idx="2">
                  <c:v>86</c:v>
                </c:pt>
                <c:pt idx="3">
                  <c:v>44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26E9-4DD9-9613-C6ABEDDEFF2D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-1207613664"/>
        <c:axId val="-1207608224"/>
      </c:barChart>
      <c:catAx>
        <c:axId val="-12076136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-1207608224"/>
        <c:crosses val="autoZero"/>
        <c:auto val="1"/>
        <c:lblAlgn val="ctr"/>
        <c:lblOffset val="100"/>
        <c:noMultiLvlLbl val="0"/>
      </c:catAx>
      <c:valAx>
        <c:axId val="-1207608224"/>
        <c:scaling>
          <c:orientation val="minMax"/>
        </c:scaling>
        <c:delete val="0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solidFill>
              <a:schemeClr val="bg1">
                <a:lumMod val="6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-120761366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Feuil1!$C$4</c:f>
              <c:strCache>
                <c:ptCount val="1"/>
                <c:pt idx="0">
                  <c:v>%MAT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cat>
            <c:strRef>
              <c:f>Feuil1!$B$5:$B$10</c:f>
              <c:strCache>
                <c:ptCount val="6"/>
                <c:pt idx="0">
                  <c:v>Lupin</c:v>
                </c:pt>
                <c:pt idx="1">
                  <c:v>Féverole</c:v>
                </c:pt>
                <c:pt idx="2">
                  <c:v>Pois</c:v>
                </c:pt>
                <c:pt idx="3">
                  <c:v>Luzerne</c:v>
                </c:pt>
                <c:pt idx="4">
                  <c:v>Blé</c:v>
                </c:pt>
                <c:pt idx="5">
                  <c:v>Maïs</c:v>
                </c:pt>
              </c:strCache>
            </c:strRef>
          </c:cat>
          <c:val>
            <c:numRef>
              <c:f>Feuil1!$C$5:$C$10</c:f>
              <c:numCache>
                <c:formatCode>General</c:formatCode>
                <c:ptCount val="6"/>
                <c:pt idx="0">
                  <c:v>38</c:v>
                </c:pt>
                <c:pt idx="1">
                  <c:v>29</c:v>
                </c:pt>
                <c:pt idx="2">
                  <c:v>23</c:v>
                </c:pt>
                <c:pt idx="3">
                  <c:v>18</c:v>
                </c:pt>
                <c:pt idx="4">
                  <c:v>13</c:v>
                </c:pt>
                <c:pt idx="5">
                  <c:v>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3FA9-420D-84D4-F6D20406D83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axId val="-1040268608"/>
        <c:axId val="-1040268064"/>
      </c:barChart>
      <c:lineChart>
        <c:grouping val="standard"/>
        <c:varyColors val="0"/>
        <c:ser>
          <c:idx val="1"/>
          <c:order val="1"/>
          <c:tx>
            <c:strRef>
              <c:f>Feuil1!$D$4</c:f>
              <c:strCache>
                <c:ptCount val="1"/>
                <c:pt idx="0">
                  <c:v>Kg/ha</c:v>
                </c:pt>
              </c:strCache>
            </c:strRef>
          </c:tx>
          <c:spPr>
            <a:ln w="34925" cap="rnd">
              <a:solidFill>
                <a:schemeClr val="accent2"/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none"/>
          </c:marker>
          <c:cat>
            <c:strRef>
              <c:f>Feuil1!$B$5:$B$10</c:f>
              <c:strCache>
                <c:ptCount val="6"/>
                <c:pt idx="0">
                  <c:v>Lupin</c:v>
                </c:pt>
                <c:pt idx="1">
                  <c:v>Féverole</c:v>
                </c:pt>
                <c:pt idx="2">
                  <c:v>Pois</c:v>
                </c:pt>
                <c:pt idx="3">
                  <c:v>Luzerne</c:v>
                </c:pt>
                <c:pt idx="4">
                  <c:v>Blé</c:v>
                </c:pt>
                <c:pt idx="5">
                  <c:v>Maïs</c:v>
                </c:pt>
              </c:strCache>
            </c:strRef>
          </c:cat>
          <c:val>
            <c:numRef>
              <c:f>Feuil1!$D$5:$D$10</c:f>
              <c:numCache>
                <c:formatCode>General</c:formatCode>
                <c:ptCount val="6"/>
                <c:pt idx="0">
                  <c:v>950</c:v>
                </c:pt>
                <c:pt idx="1">
                  <c:v>1305</c:v>
                </c:pt>
                <c:pt idx="2">
                  <c:v>1035</c:v>
                </c:pt>
                <c:pt idx="3">
                  <c:v>2160</c:v>
                </c:pt>
                <c:pt idx="4">
                  <c:v>975</c:v>
                </c:pt>
                <c:pt idx="5">
                  <c:v>810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3FA9-420D-84D4-F6D20406D83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1040272416"/>
        <c:axId val="-1040273504"/>
      </c:lineChart>
      <c:catAx>
        <c:axId val="-10402686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-1040268064"/>
        <c:crosses val="autoZero"/>
        <c:auto val="1"/>
        <c:lblAlgn val="ctr"/>
        <c:lblOffset val="100"/>
        <c:noMultiLvlLbl val="0"/>
      </c:catAx>
      <c:valAx>
        <c:axId val="-10402680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-1040268608"/>
        <c:crosses val="autoZero"/>
        <c:crossBetween val="between"/>
      </c:valAx>
      <c:valAx>
        <c:axId val="-1040273504"/>
        <c:scaling>
          <c:orientation val="minMax"/>
        </c:scaling>
        <c:delete val="0"/>
        <c:axPos val="r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-1040272416"/>
        <c:crosses val="max"/>
        <c:crossBetween val="between"/>
      </c:valAx>
      <c:catAx>
        <c:axId val="-104027241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1040273504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5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image" Target="../media/image10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image" Target="../media/image10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EE9FC9D-E0F1-4D82-A911-AF7AC4339500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E750B1CB-E93C-48DB-8677-03ECA48B1D40}">
      <dgm:prSet phldrT="[Texte]"/>
      <dgm:spPr/>
      <dgm:t>
        <a:bodyPr/>
        <a:lstStyle/>
        <a:p>
          <a:r>
            <a:rPr lang="fr-FR" dirty="0"/>
            <a:t>Cap Protéines, un programme national pour améliorer la souveraineté de l'autonomie protéique en France </a:t>
          </a:r>
        </a:p>
        <a:p>
          <a:r>
            <a:rPr lang="fr-FR" dirty="0"/>
            <a:t>Damien Hardy, Institut de l’élevage</a:t>
          </a:r>
        </a:p>
      </dgm:t>
    </dgm:pt>
    <dgm:pt modelId="{FE03A77C-D1FA-4341-8B81-E786E77F9DB8}" type="parTrans" cxnId="{16ACCF4B-F124-4F48-9F73-841F34803EF3}">
      <dgm:prSet/>
      <dgm:spPr/>
      <dgm:t>
        <a:bodyPr/>
        <a:lstStyle/>
        <a:p>
          <a:endParaRPr lang="fr-FR"/>
        </a:p>
      </dgm:t>
    </dgm:pt>
    <dgm:pt modelId="{F0110F1A-8063-4AF4-BBA5-BF77390D5E58}" type="sibTrans" cxnId="{16ACCF4B-F124-4F48-9F73-841F34803EF3}">
      <dgm:prSet/>
      <dgm:spPr/>
      <dgm:t>
        <a:bodyPr/>
        <a:lstStyle/>
        <a:p>
          <a:endParaRPr lang="fr-FR"/>
        </a:p>
      </dgm:t>
    </dgm:pt>
    <dgm:pt modelId="{98E0CE23-86DE-4990-AC2D-7C9142E52BFA}">
      <dgm:prSet phldrT="[Texte]"/>
      <dgm:spPr/>
      <dgm:t>
        <a:bodyPr/>
        <a:lstStyle/>
        <a:p>
          <a:r>
            <a:rPr lang="fr-FR" dirty="0"/>
            <a:t>Perspectives de développements des </a:t>
          </a:r>
          <a:r>
            <a:rPr lang="fr-FR" dirty="0" err="1"/>
            <a:t>oléoprotéagineux</a:t>
          </a:r>
          <a:r>
            <a:rPr lang="fr-FR" dirty="0"/>
            <a:t> (colza, tournesol, soja, pois, féveroles, lupin…)</a:t>
          </a:r>
        </a:p>
        <a:p>
          <a:r>
            <a:rPr lang="fr-FR" dirty="0"/>
            <a:t>Elodie </a:t>
          </a:r>
          <a:r>
            <a:rPr lang="fr-FR" dirty="0" err="1"/>
            <a:t>Tourton</a:t>
          </a:r>
          <a:r>
            <a:rPr lang="fr-FR" dirty="0"/>
            <a:t>, Terres </a:t>
          </a:r>
          <a:r>
            <a:rPr lang="fr-FR" dirty="0" err="1"/>
            <a:t>Inovia</a:t>
          </a:r>
          <a:endParaRPr lang="fr-FR" dirty="0"/>
        </a:p>
      </dgm:t>
    </dgm:pt>
    <dgm:pt modelId="{CFA9D0BD-D1A3-47ED-A308-67C759FBB5E0}" type="parTrans" cxnId="{0FBF019F-589D-4122-8F42-1522624170B1}">
      <dgm:prSet/>
      <dgm:spPr/>
      <dgm:t>
        <a:bodyPr/>
        <a:lstStyle/>
        <a:p>
          <a:endParaRPr lang="fr-FR"/>
        </a:p>
      </dgm:t>
    </dgm:pt>
    <dgm:pt modelId="{0DDD9184-7B3B-4168-ABC5-B1DC5C8114EE}" type="sibTrans" cxnId="{0FBF019F-589D-4122-8F42-1522624170B1}">
      <dgm:prSet/>
      <dgm:spPr/>
      <dgm:t>
        <a:bodyPr/>
        <a:lstStyle/>
        <a:p>
          <a:endParaRPr lang="fr-FR"/>
        </a:p>
      </dgm:t>
    </dgm:pt>
    <dgm:pt modelId="{BE9EF325-EAF0-4C28-AF59-63D36C747E1C}">
      <dgm:prSet/>
      <dgm:spPr/>
      <dgm:t>
        <a:bodyPr/>
        <a:lstStyle/>
        <a:p>
          <a:r>
            <a:rPr lang="fr-FR" dirty="0"/>
            <a:t>Des pistes pour améliorer l’autonomie protéique dans les élevages caprins</a:t>
          </a:r>
        </a:p>
        <a:p>
          <a:r>
            <a:rPr lang="fr-FR" dirty="0"/>
            <a:t> Bertrand Bluet, Institut de l’élevage</a:t>
          </a:r>
        </a:p>
      </dgm:t>
    </dgm:pt>
    <dgm:pt modelId="{449E6222-F90B-469B-B0F1-207C9A5C9E67}" type="parTrans" cxnId="{A297FFCC-BAF0-464A-A27C-3CEE7B3C9D88}">
      <dgm:prSet/>
      <dgm:spPr/>
      <dgm:t>
        <a:bodyPr/>
        <a:lstStyle/>
        <a:p>
          <a:endParaRPr lang="fr-FR"/>
        </a:p>
      </dgm:t>
    </dgm:pt>
    <dgm:pt modelId="{F495A21F-1A9A-4522-807F-6E5FB482134E}" type="sibTrans" cxnId="{A297FFCC-BAF0-464A-A27C-3CEE7B3C9D88}">
      <dgm:prSet/>
      <dgm:spPr/>
      <dgm:t>
        <a:bodyPr/>
        <a:lstStyle/>
        <a:p>
          <a:endParaRPr lang="fr-FR"/>
        </a:p>
      </dgm:t>
    </dgm:pt>
    <dgm:pt modelId="{3DD8C2C6-5AFC-4110-9BF3-F1647C70E02A}" type="pres">
      <dgm:prSet presAssocID="{DEE9FC9D-E0F1-4D82-A911-AF7AC4339500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340F4038-8411-461C-B359-954C2A46CB33}" type="pres">
      <dgm:prSet presAssocID="{E750B1CB-E93C-48DB-8677-03ECA48B1D40}" presName="composite" presStyleCnt="0"/>
      <dgm:spPr/>
    </dgm:pt>
    <dgm:pt modelId="{742799AB-2C13-46AC-9579-15D09A6F205D}" type="pres">
      <dgm:prSet presAssocID="{E750B1CB-E93C-48DB-8677-03ECA48B1D40}" presName="imgShp" presStyleLbl="fgImgPlace1" presStyleIdx="0" presStyleCnt="3"/>
      <dgm:spPr>
        <a:blipFill dpi="0" rotWithShape="1"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8788" b="-21212"/>
          </a:stretch>
        </a:blipFill>
      </dgm:spPr>
    </dgm:pt>
    <dgm:pt modelId="{322C7CF7-4B54-4ADB-93D1-6CCD1E6EE58C}" type="pres">
      <dgm:prSet presAssocID="{E750B1CB-E93C-48DB-8677-03ECA48B1D40}" presName="tx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6D5289F1-DA4A-4D35-9F56-1519B8357699}" type="pres">
      <dgm:prSet presAssocID="{F0110F1A-8063-4AF4-BBA5-BF77390D5E58}" presName="spacing" presStyleCnt="0"/>
      <dgm:spPr/>
    </dgm:pt>
    <dgm:pt modelId="{472535FD-54B8-4F4A-B59F-F679E676EAAA}" type="pres">
      <dgm:prSet presAssocID="{BE9EF325-EAF0-4C28-AF59-63D36C747E1C}" presName="composite" presStyleCnt="0"/>
      <dgm:spPr/>
    </dgm:pt>
    <dgm:pt modelId="{F41E9E2B-0716-4870-BF1A-E1181C8EFF02}" type="pres">
      <dgm:prSet presAssocID="{BE9EF325-EAF0-4C28-AF59-63D36C747E1C}" presName="imgShp" presStyleLbl="fgImgPlace1" presStyleIdx="1" presStyleCnt="3" custLinFactNeighborX="2194" custLinFactNeighborY="-773"/>
      <dgm:spPr>
        <a:blipFill rotWithShape="1">
          <a:blip xmlns:r="http://schemas.openxmlformats.org/officeDocument/2006/relationships" r:embed="rId2"/>
          <a:srcRect/>
          <a:stretch>
            <a:fillRect l="-1000" r="-1000"/>
          </a:stretch>
        </a:blipFill>
      </dgm:spPr>
    </dgm:pt>
    <dgm:pt modelId="{2251848A-2A90-47F8-8FBE-EBB7696EFBD3}" type="pres">
      <dgm:prSet presAssocID="{BE9EF325-EAF0-4C28-AF59-63D36C747E1C}" presName="tx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EE39C00B-1910-41FB-A52C-F3E70BF799A3}" type="pres">
      <dgm:prSet presAssocID="{F495A21F-1A9A-4522-807F-6E5FB482134E}" presName="spacing" presStyleCnt="0"/>
      <dgm:spPr/>
    </dgm:pt>
    <dgm:pt modelId="{DF9C78B0-43B9-4848-9B04-769FB3CA75EB}" type="pres">
      <dgm:prSet presAssocID="{98E0CE23-86DE-4990-AC2D-7C9142E52BFA}" presName="composite" presStyleCnt="0"/>
      <dgm:spPr/>
    </dgm:pt>
    <dgm:pt modelId="{E50099F7-33AB-48C3-8FF6-5752D4283785}" type="pres">
      <dgm:prSet presAssocID="{98E0CE23-86DE-4990-AC2D-7C9142E52BFA}" presName="imgShp" presStyleLbl="fgImgPlace1" presStyleIdx="2" presStyleCnt="3" custLinFactNeighborX="2194" custLinFactNeighborY="942"/>
      <dgm:spPr>
        <a:blipFill rotWithShape="1"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5000" b="-15000"/>
          </a:stretch>
        </a:blipFill>
      </dgm:spPr>
    </dgm:pt>
    <dgm:pt modelId="{BCD5DC51-F331-48DF-89D6-589811AF4AF8}" type="pres">
      <dgm:prSet presAssocID="{98E0CE23-86DE-4990-AC2D-7C9142E52BFA}" presName="tx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16ACCF4B-F124-4F48-9F73-841F34803EF3}" srcId="{DEE9FC9D-E0F1-4D82-A911-AF7AC4339500}" destId="{E750B1CB-E93C-48DB-8677-03ECA48B1D40}" srcOrd="0" destOrd="0" parTransId="{FE03A77C-D1FA-4341-8B81-E786E77F9DB8}" sibTransId="{F0110F1A-8063-4AF4-BBA5-BF77390D5E58}"/>
    <dgm:cxn modelId="{76949A6B-33EB-4F52-BE5D-A70ED3F98669}" type="presOf" srcId="{E750B1CB-E93C-48DB-8677-03ECA48B1D40}" destId="{322C7CF7-4B54-4ADB-93D1-6CCD1E6EE58C}" srcOrd="0" destOrd="0" presId="urn:microsoft.com/office/officeart/2005/8/layout/vList3"/>
    <dgm:cxn modelId="{076C6847-462B-47E5-92DB-6C02EFFB5E9B}" type="presOf" srcId="{BE9EF325-EAF0-4C28-AF59-63D36C747E1C}" destId="{2251848A-2A90-47F8-8FBE-EBB7696EFBD3}" srcOrd="0" destOrd="0" presId="urn:microsoft.com/office/officeart/2005/8/layout/vList3"/>
    <dgm:cxn modelId="{0FBF019F-589D-4122-8F42-1522624170B1}" srcId="{DEE9FC9D-E0F1-4D82-A911-AF7AC4339500}" destId="{98E0CE23-86DE-4990-AC2D-7C9142E52BFA}" srcOrd="2" destOrd="0" parTransId="{CFA9D0BD-D1A3-47ED-A308-67C759FBB5E0}" sibTransId="{0DDD9184-7B3B-4168-ABC5-B1DC5C8114EE}"/>
    <dgm:cxn modelId="{A297FFCC-BAF0-464A-A27C-3CEE7B3C9D88}" srcId="{DEE9FC9D-E0F1-4D82-A911-AF7AC4339500}" destId="{BE9EF325-EAF0-4C28-AF59-63D36C747E1C}" srcOrd="1" destOrd="0" parTransId="{449E6222-F90B-469B-B0F1-207C9A5C9E67}" sibTransId="{F495A21F-1A9A-4522-807F-6E5FB482134E}"/>
    <dgm:cxn modelId="{09D461E5-4D6F-49B8-88CD-67A3F64351DB}" type="presOf" srcId="{DEE9FC9D-E0F1-4D82-A911-AF7AC4339500}" destId="{3DD8C2C6-5AFC-4110-9BF3-F1647C70E02A}" srcOrd="0" destOrd="0" presId="urn:microsoft.com/office/officeart/2005/8/layout/vList3"/>
    <dgm:cxn modelId="{09FFB912-4F38-44C0-95CF-A0FB0B49E1AF}" type="presOf" srcId="{98E0CE23-86DE-4990-AC2D-7C9142E52BFA}" destId="{BCD5DC51-F331-48DF-89D6-589811AF4AF8}" srcOrd="0" destOrd="0" presId="urn:microsoft.com/office/officeart/2005/8/layout/vList3"/>
    <dgm:cxn modelId="{B0A4C07E-E8BF-4EAB-A797-1192A5B6FA62}" type="presParOf" srcId="{3DD8C2C6-5AFC-4110-9BF3-F1647C70E02A}" destId="{340F4038-8411-461C-B359-954C2A46CB33}" srcOrd="0" destOrd="0" presId="urn:microsoft.com/office/officeart/2005/8/layout/vList3"/>
    <dgm:cxn modelId="{83D5C0E0-3DFD-47CE-B711-051E451F9EF2}" type="presParOf" srcId="{340F4038-8411-461C-B359-954C2A46CB33}" destId="{742799AB-2C13-46AC-9579-15D09A6F205D}" srcOrd="0" destOrd="0" presId="urn:microsoft.com/office/officeart/2005/8/layout/vList3"/>
    <dgm:cxn modelId="{DDC97AE1-07A2-414D-B29E-6F94BB4CBB86}" type="presParOf" srcId="{340F4038-8411-461C-B359-954C2A46CB33}" destId="{322C7CF7-4B54-4ADB-93D1-6CCD1E6EE58C}" srcOrd="1" destOrd="0" presId="urn:microsoft.com/office/officeart/2005/8/layout/vList3"/>
    <dgm:cxn modelId="{080F60DF-74BF-49E6-8EDA-98EFE267EB9E}" type="presParOf" srcId="{3DD8C2C6-5AFC-4110-9BF3-F1647C70E02A}" destId="{6D5289F1-DA4A-4D35-9F56-1519B8357699}" srcOrd="1" destOrd="0" presId="urn:microsoft.com/office/officeart/2005/8/layout/vList3"/>
    <dgm:cxn modelId="{D2934694-2154-41FF-9B90-5F5FE28C0AB9}" type="presParOf" srcId="{3DD8C2C6-5AFC-4110-9BF3-F1647C70E02A}" destId="{472535FD-54B8-4F4A-B59F-F679E676EAAA}" srcOrd="2" destOrd="0" presId="urn:microsoft.com/office/officeart/2005/8/layout/vList3"/>
    <dgm:cxn modelId="{82EDECF4-B2EB-40BA-9DC7-046066D34089}" type="presParOf" srcId="{472535FD-54B8-4F4A-B59F-F679E676EAAA}" destId="{F41E9E2B-0716-4870-BF1A-E1181C8EFF02}" srcOrd="0" destOrd="0" presId="urn:microsoft.com/office/officeart/2005/8/layout/vList3"/>
    <dgm:cxn modelId="{6472BCAC-2CE0-4953-A02C-6D3797B20A02}" type="presParOf" srcId="{472535FD-54B8-4F4A-B59F-F679E676EAAA}" destId="{2251848A-2A90-47F8-8FBE-EBB7696EFBD3}" srcOrd="1" destOrd="0" presId="urn:microsoft.com/office/officeart/2005/8/layout/vList3"/>
    <dgm:cxn modelId="{A8B842DF-BA01-4DBF-AD7E-6253069BB8DC}" type="presParOf" srcId="{3DD8C2C6-5AFC-4110-9BF3-F1647C70E02A}" destId="{EE39C00B-1910-41FB-A52C-F3E70BF799A3}" srcOrd="3" destOrd="0" presId="urn:microsoft.com/office/officeart/2005/8/layout/vList3"/>
    <dgm:cxn modelId="{F87EBC6F-88C6-4F31-83A6-979F05F690B1}" type="presParOf" srcId="{3DD8C2C6-5AFC-4110-9BF3-F1647C70E02A}" destId="{DF9C78B0-43B9-4848-9B04-769FB3CA75EB}" srcOrd="4" destOrd="0" presId="urn:microsoft.com/office/officeart/2005/8/layout/vList3"/>
    <dgm:cxn modelId="{D9A3CC11-F0FB-4EF4-83F4-1B79B6E7553C}" type="presParOf" srcId="{DF9C78B0-43B9-4848-9B04-769FB3CA75EB}" destId="{E50099F7-33AB-48C3-8FF6-5752D4283785}" srcOrd="0" destOrd="0" presId="urn:microsoft.com/office/officeart/2005/8/layout/vList3"/>
    <dgm:cxn modelId="{363816D0-558F-4C39-8F5E-E710B2EA6490}" type="presParOf" srcId="{DF9C78B0-43B9-4848-9B04-769FB3CA75EB}" destId="{BCD5DC51-F331-48DF-89D6-589811AF4AF8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81CBD3F-C71C-4186-856E-34AD38E896CE}" type="doc">
      <dgm:prSet loTypeId="urn:microsoft.com/office/officeart/2005/8/layout/pyramid3" loCatId="pyramid" qsTypeId="urn:microsoft.com/office/officeart/2005/8/quickstyle/3d5" qsCatId="3D" csTypeId="urn:microsoft.com/office/officeart/2005/8/colors/colorful5" csCatId="colorful" phldr="1"/>
      <dgm:spPr/>
    </dgm:pt>
    <dgm:pt modelId="{4763DE0E-B4E6-4E85-838E-9A6ECD681605}">
      <dgm:prSet phldrT="[Texte]"/>
      <dgm:spPr/>
      <dgm:t>
        <a:bodyPr/>
        <a:lstStyle/>
        <a:p>
          <a:r>
            <a:rPr lang="fr-FR" b="1" dirty="0"/>
            <a:t>Européenne</a:t>
          </a:r>
        </a:p>
      </dgm:t>
    </dgm:pt>
    <dgm:pt modelId="{43C1F9F5-9338-4A2A-B995-5A83031C6A45}" type="parTrans" cxnId="{66569FD3-8563-4F55-9EBF-485A76F51135}">
      <dgm:prSet/>
      <dgm:spPr/>
      <dgm:t>
        <a:bodyPr/>
        <a:lstStyle/>
        <a:p>
          <a:endParaRPr lang="fr-FR" b="1"/>
        </a:p>
      </dgm:t>
    </dgm:pt>
    <dgm:pt modelId="{BAEA89C2-9A8E-4D0E-B666-70BD1927D1EE}" type="sibTrans" cxnId="{66569FD3-8563-4F55-9EBF-485A76F51135}">
      <dgm:prSet/>
      <dgm:spPr/>
      <dgm:t>
        <a:bodyPr/>
        <a:lstStyle/>
        <a:p>
          <a:endParaRPr lang="fr-FR" b="1"/>
        </a:p>
      </dgm:t>
    </dgm:pt>
    <dgm:pt modelId="{8603EE44-8D26-4690-9D47-151D2AE49D32}">
      <dgm:prSet phldrT="[Texte]"/>
      <dgm:spPr/>
      <dgm:t>
        <a:bodyPr/>
        <a:lstStyle/>
        <a:p>
          <a:r>
            <a:rPr lang="fr-FR" b="1" dirty="0"/>
            <a:t>Nationale</a:t>
          </a:r>
        </a:p>
      </dgm:t>
    </dgm:pt>
    <dgm:pt modelId="{05D90D85-9ADB-4B21-91FC-29337D7340A9}" type="parTrans" cxnId="{32A3B961-B683-4EC1-971F-66BE3AFB1D59}">
      <dgm:prSet/>
      <dgm:spPr/>
      <dgm:t>
        <a:bodyPr/>
        <a:lstStyle/>
        <a:p>
          <a:endParaRPr lang="fr-FR" b="1"/>
        </a:p>
      </dgm:t>
    </dgm:pt>
    <dgm:pt modelId="{8DDF9833-B6C3-4E3A-88AC-03BDEF5FABE9}" type="sibTrans" cxnId="{32A3B961-B683-4EC1-971F-66BE3AFB1D59}">
      <dgm:prSet/>
      <dgm:spPr/>
      <dgm:t>
        <a:bodyPr/>
        <a:lstStyle/>
        <a:p>
          <a:endParaRPr lang="fr-FR" b="1"/>
        </a:p>
      </dgm:t>
    </dgm:pt>
    <dgm:pt modelId="{4511BA1B-05F6-49AA-855A-5BFEBBAB78F5}">
      <dgm:prSet phldrT="[Texte]"/>
      <dgm:spPr/>
      <dgm:t>
        <a:bodyPr/>
        <a:lstStyle/>
        <a:p>
          <a:r>
            <a:rPr lang="fr-FR" b="1" dirty="0"/>
            <a:t>Locale</a:t>
          </a:r>
        </a:p>
      </dgm:t>
    </dgm:pt>
    <dgm:pt modelId="{96E1BEF6-9D47-4988-8605-8BA38E58C49B}" type="parTrans" cxnId="{24671321-E5DE-4887-B1D1-9C9DE4F20D43}">
      <dgm:prSet/>
      <dgm:spPr/>
      <dgm:t>
        <a:bodyPr/>
        <a:lstStyle/>
        <a:p>
          <a:endParaRPr lang="fr-FR" b="1"/>
        </a:p>
      </dgm:t>
    </dgm:pt>
    <dgm:pt modelId="{591FC7F5-D908-4746-ADEA-E0A6A3F98874}" type="sibTrans" cxnId="{24671321-E5DE-4887-B1D1-9C9DE4F20D43}">
      <dgm:prSet/>
      <dgm:spPr/>
      <dgm:t>
        <a:bodyPr/>
        <a:lstStyle/>
        <a:p>
          <a:endParaRPr lang="fr-FR" b="1"/>
        </a:p>
      </dgm:t>
    </dgm:pt>
    <dgm:pt modelId="{5C8D1A83-8599-404B-9998-C58C3D884F7A}">
      <dgm:prSet phldrT="[Texte]"/>
      <dgm:spPr/>
      <dgm:t>
        <a:bodyPr/>
        <a:lstStyle/>
        <a:p>
          <a:r>
            <a:rPr lang="fr-FR" b="1" dirty="0"/>
            <a:t>Exploitation</a:t>
          </a:r>
        </a:p>
      </dgm:t>
    </dgm:pt>
    <dgm:pt modelId="{BCDFA6D1-3BD6-4E61-BFA3-A02F1846719B}" type="parTrans" cxnId="{839EB05E-EC3B-420E-9480-7AE3952408E8}">
      <dgm:prSet/>
      <dgm:spPr/>
      <dgm:t>
        <a:bodyPr/>
        <a:lstStyle/>
        <a:p>
          <a:endParaRPr lang="fr-FR" b="1"/>
        </a:p>
      </dgm:t>
    </dgm:pt>
    <dgm:pt modelId="{AF2CF6E4-17BF-4172-B037-97BE716635AA}" type="sibTrans" cxnId="{839EB05E-EC3B-420E-9480-7AE3952408E8}">
      <dgm:prSet/>
      <dgm:spPr/>
      <dgm:t>
        <a:bodyPr/>
        <a:lstStyle/>
        <a:p>
          <a:endParaRPr lang="fr-FR" b="1"/>
        </a:p>
      </dgm:t>
    </dgm:pt>
    <dgm:pt modelId="{1C9A7D96-3D93-4E7B-835E-081DFFF2C2E5}" type="pres">
      <dgm:prSet presAssocID="{881CBD3F-C71C-4186-856E-34AD38E896CE}" presName="Name0" presStyleCnt="0">
        <dgm:presLayoutVars>
          <dgm:dir/>
          <dgm:animLvl val="lvl"/>
          <dgm:resizeHandles val="exact"/>
        </dgm:presLayoutVars>
      </dgm:prSet>
      <dgm:spPr/>
    </dgm:pt>
    <dgm:pt modelId="{97273D7A-0A65-4F5B-B0C2-32772EB26AF2}" type="pres">
      <dgm:prSet presAssocID="{4763DE0E-B4E6-4E85-838E-9A6ECD681605}" presName="Name8" presStyleCnt="0"/>
      <dgm:spPr/>
    </dgm:pt>
    <dgm:pt modelId="{C060FBF8-D353-4A91-8FA0-A64FAFDA54FD}" type="pres">
      <dgm:prSet presAssocID="{4763DE0E-B4E6-4E85-838E-9A6ECD681605}" presName="level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FAC9F00D-1B05-4091-88CF-54B31E661FBF}" type="pres">
      <dgm:prSet presAssocID="{4763DE0E-B4E6-4E85-838E-9A6ECD681605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F926F8C8-882D-49FF-B790-AF5C648C342B}" type="pres">
      <dgm:prSet presAssocID="{8603EE44-8D26-4690-9D47-151D2AE49D32}" presName="Name8" presStyleCnt="0"/>
      <dgm:spPr/>
    </dgm:pt>
    <dgm:pt modelId="{B1C2D981-3C3F-4092-ADAA-601935F7186D}" type="pres">
      <dgm:prSet presAssocID="{8603EE44-8D26-4690-9D47-151D2AE49D32}" presName="level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99DB1C6A-5B85-4A66-A2B4-B9B0FDB10E1F}" type="pres">
      <dgm:prSet presAssocID="{8603EE44-8D26-4690-9D47-151D2AE49D32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D757928D-5ED2-4FD9-AEFF-705A78523F93}" type="pres">
      <dgm:prSet presAssocID="{4511BA1B-05F6-49AA-855A-5BFEBBAB78F5}" presName="Name8" presStyleCnt="0"/>
      <dgm:spPr/>
    </dgm:pt>
    <dgm:pt modelId="{257A73D5-2434-4069-BB88-7B3D41462B29}" type="pres">
      <dgm:prSet presAssocID="{4511BA1B-05F6-49AA-855A-5BFEBBAB78F5}" presName="level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7E6FF7FD-A478-4BB5-8E02-016A73638EBF}" type="pres">
      <dgm:prSet presAssocID="{4511BA1B-05F6-49AA-855A-5BFEBBAB78F5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03FC9786-EE92-4FC4-B84C-8A5970A61541}" type="pres">
      <dgm:prSet presAssocID="{5C8D1A83-8599-404B-9998-C58C3D884F7A}" presName="Name8" presStyleCnt="0"/>
      <dgm:spPr/>
    </dgm:pt>
    <dgm:pt modelId="{7F291485-A29E-4071-80C6-3E1A478CE0D5}" type="pres">
      <dgm:prSet presAssocID="{5C8D1A83-8599-404B-9998-C58C3D884F7A}" presName="level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7F246F34-5F5F-4AB4-9826-424632692735}" type="pres">
      <dgm:prSet presAssocID="{5C8D1A83-8599-404B-9998-C58C3D884F7A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64D54170-6499-4A13-B5B0-61E2E52B41CD}" type="presOf" srcId="{5C8D1A83-8599-404B-9998-C58C3D884F7A}" destId="{7F246F34-5F5F-4AB4-9826-424632692735}" srcOrd="1" destOrd="0" presId="urn:microsoft.com/office/officeart/2005/8/layout/pyramid3"/>
    <dgm:cxn modelId="{BE023ED7-6D67-4C55-91C2-BBB2ECBBE5A5}" type="presOf" srcId="{5C8D1A83-8599-404B-9998-C58C3D884F7A}" destId="{7F291485-A29E-4071-80C6-3E1A478CE0D5}" srcOrd="0" destOrd="0" presId="urn:microsoft.com/office/officeart/2005/8/layout/pyramid3"/>
    <dgm:cxn modelId="{47176D40-E1A8-4116-9859-F86CCE7188DE}" type="presOf" srcId="{881CBD3F-C71C-4186-856E-34AD38E896CE}" destId="{1C9A7D96-3D93-4E7B-835E-081DFFF2C2E5}" srcOrd="0" destOrd="0" presId="urn:microsoft.com/office/officeart/2005/8/layout/pyramid3"/>
    <dgm:cxn modelId="{4DD3CBB4-BDD1-4BE1-91C4-3DC0E19E3D6D}" type="presOf" srcId="{8603EE44-8D26-4690-9D47-151D2AE49D32}" destId="{B1C2D981-3C3F-4092-ADAA-601935F7186D}" srcOrd="0" destOrd="0" presId="urn:microsoft.com/office/officeart/2005/8/layout/pyramid3"/>
    <dgm:cxn modelId="{66569FD3-8563-4F55-9EBF-485A76F51135}" srcId="{881CBD3F-C71C-4186-856E-34AD38E896CE}" destId="{4763DE0E-B4E6-4E85-838E-9A6ECD681605}" srcOrd="0" destOrd="0" parTransId="{43C1F9F5-9338-4A2A-B995-5A83031C6A45}" sibTransId="{BAEA89C2-9A8E-4D0E-B666-70BD1927D1EE}"/>
    <dgm:cxn modelId="{839EB05E-EC3B-420E-9480-7AE3952408E8}" srcId="{881CBD3F-C71C-4186-856E-34AD38E896CE}" destId="{5C8D1A83-8599-404B-9998-C58C3D884F7A}" srcOrd="3" destOrd="0" parTransId="{BCDFA6D1-3BD6-4E61-BFA3-A02F1846719B}" sibTransId="{AF2CF6E4-17BF-4172-B037-97BE716635AA}"/>
    <dgm:cxn modelId="{7C7BC0FC-23E0-4822-85A1-55CD8B2D2B95}" type="presOf" srcId="{8603EE44-8D26-4690-9D47-151D2AE49D32}" destId="{99DB1C6A-5B85-4A66-A2B4-B9B0FDB10E1F}" srcOrd="1" destOrd="0" presId="urn:microsoft.com/office/officeart/2005/8/layout/pyramid3"/>
    <dgm:cxn modelId="{24671321-E5DE-4887-B1D1-9C9DE4F20D43}" srcId="{881CBD3F-C71C-4186-856E-34AD38E896CE}" destId="{4511BA1B-05F6-49AA-855A-5BFEBBAB78F5}" srcOrd="2" destOrd="0" parTransId="{96E1BEF6-9D47-4988-8605-8BA38E58C49B}" sibTransId="{591FC7F5-D908-4746-ADEA-E0A6A3F98874}"/>
    <dgm:cxn modelId="{74468421-D44C-471F-AF97-917E8DD6946F}" type="presOf" srcId="{4511BA1B-05F6-49AA-855A-5BFEBBAB78F5}" destId="{7E6FF7FD-A478-4BB5-8E02-016A73638EBF}" srcOrd="1" destOrd="0" presId="urn:microsoft.com/office/officeart/2005/8/layout/pyramid3"/>
    <dgm:cxn modelId="{32A3B961-B683-4EC1-971F-66BE3AFB1D59}" srcId="{881CBD3F-C71C-4186-856E-34AD38E896CE}" destId="{8603EE44-8D26-4690-9D47-151D2AE49D32}" srcOrd="1" destOrd="0" parTransId="{05D90D85-9ADB-4B21-91FC-29337D7340A9}" sibTransId="{8DDF9833-B6C3-4E3A-88AC-03BDEF5FABE9}"/>
    <dgm:cxn modelId="{5DE197FF-047E-46DF-8B02-5FF3453F30D4}" type="presOf" srcId="{4511BA1B-05F6-49AA-855A-5BFEBBAB78F5}" destId="{257A73D5-2434-4069-BB88-7B3D41462B29}" srcOrd="0" destOrd="0" presId="urn:microsoft.com/office/officeart/2005/8/layout/pyramid3"/>
    <dgm:cxn modelId="{935013C8-A363-4E5A-A1EA-6516F34ED0B7}" type="presOf" srcId="{4763DE0E-B4E6-4E85-838E-9A6ECD681605}" destId="{FAC9F00D-1B05-4091-88CF-54B31E661FBF}" srcOrd="1" destOrd="0" presId="urn:microsoft.com/office/officeart/2005/8/layout/pyramid3"/>
    <dgm:cxn modelId="{D4E6C3BE-2037-4083-B157-9BCF1CCABC55}" type="presOf" srcId="{4763DE0E-B4E6-4E85-838E-9A6ECD681605}" destId="{C060FBF8-D353-4A91-8FA0-A64FAFDA54FD}" srcOrd="0" destOrd="0" presId="urn:microsoft.com/office/officeart/2005/8/layout/pyramid3"/>
    <dgm:cxn modelId="{543C2742-8A44-4DD8-BC30-94F861B4BCBD}" type="presParOf" srcId="{1C9A7D96-3D93-4E7B-835E-081DFFF2C2E5}" destId="{97273D7A-0A65-4F5B-B0C2-32772EB26AF2}" srcOrd="0" destOrd="0" presId="urn:microsoft.com/office/officeart/2005/8/layout/pyramid3"/>
    <dgm:cxn modelId="{E9724C23-7BBF-4BDA-B076-62905766A868}" type="presParOf" srcId="{97273D7A-0A65-4F5B-B0C2-32772EB26AF2}" destId="{C060FBF8-D353-4A91-8FA0-A64FAFDA54FD}" srcOrd="0" destOrd="0" presId="urn:microsoft.com/office/officeart/2005/8/layout/pyramid3"/>
    <dgm:cxn modelId="{9CAFD165-DA2F-41F1-9114-580C24CB746B}" type="presParOf" srcId="{97273D7A-0A65-4F5B-B0C2-32772EB26AF2}" destId="{FAC9F00D-1B05-4091-88CF-54B31E661FBF}" srcOrd="1" destOrd="0" presId="urn:microsoft.com/office/officeart/2005/8/layout/pyramid3"/>
    <dgm:cxn modelId="{F156876B-2062-44B1-AEB5-AA3631FDEFD4}" type="presParOf" srcId="{1C9A7D96-3D93-4E7B-835E-081DFFF2C2E5}" destId="{F926F8C8-882D-49FF-B790-AF5C648C342B}" srcOrd="1" destOrd="0" presId="urn:microsoft.com/office/officeart/2005/8/layout/pyramid3"/>
    <dgm:cxn modelId="{6EB047CD-D9F2-430F-A237-F4593D5B2D54}" type="presParOf" srcId="{F926F8C8-882D-49FF-B790-AF5C648C342B}" destId="{B1C2D981-3C3F-4092-ADAA-601935F7186D}" srcOrd="0" destOrd="0" presId="urn:microsoft.com/office/officeart/2005/8/layout/pyramid3"/>
    <dgm:cxn modelId="{A6342936-E871-4E4C-B6B8-072979B77C8B}" type="presParOf" srcId="{F926F8C8-882D-49FF-B790-AF5C648C342B}" destId="{99DB1C6A-5B85-4A66-A2B4-B9B0FDB10E1F}" srcOrd="1" destOrd="0" presId="urn:microsoft.com/office/officeart/2005/8/layout/pyramid3"/>
    <dgm:cxn modelId="{9C837DD8-A07A-4A85-90F7-FAACA24D62AE}" type="presParOf" srcId="{1C9A7D96-3D93-4E7B-835E-081DFFF2C2E5}" destId="{D757928D-5ED2-4FD9-AEFF-705A78523F93}" srcOrd="2" destOrd="0" presId="urn:microsoft.com/office/officeart/2005/8/layout/pyramid3"/>
    <dgm:cxn modelId="{56B7EE90-DB21-4D13-8FFF-20CDB3036615}" type="presParOf" srcId="{D757928D-5ED2-4FD9-AEFF-705A78523F93}" destId="{257A73D5-2434-4069-BB88-7B3D41462B29}" srcOrd="0" destOrd="0" presId="urn:microsoft.com/office/officeart/2005/8/layout/pyramid3"/>
    <dgm:cxn modelId="{6B79AE85-8614-4E95-9445-A2D50DDD3919}" type="presParOf" srcId="{D757928D-5ED2-4FD9-AEFF-705A78523F93}" destId="{7E6FF7FD-A478-4BB5-8E02-016A73638EBF}" srcOrd="1" destOrd="0" presId="urn:microsoft.com/office/officeart/2005/8/layout/pyramid3"/>
    <dgm:cxn modelId="{74C8CA98-E283-471A-894C-2AE1849A25AB}" type="presParOf" srcId="{1C9A7D96-3D93-4E7B-835E-081DFFF2C2E5}" destId="{03FC9786-EE92-4FC4-B84C-8A5970A61541}" srcOrd="3" destOrd="0" presId="urn:microsoft.com/office/officeart/2005/8/layout/pyramid3"/>
    <dgm:cxn modelId="{C3A6B4ED-91F8-41B4-9691-6B8EBC454EA8}" type="presParOf" srcId="{03FC9786-EE92-4FC4-B84C-8A5970A61541}" destId="{7F291485-A29E-4071-80C6-3E1A478CE0D5}" srcOrd="0" destOrd="0" presId="urn:microsoft.com/office/officeart/2005/8/layout/pyramid3"/>
    <dgm:cxn modelId="{D78F13E0-907F-4342-BFB6-367C5D7EBD77}" type="presParOf" srcId="{03FC9786-EE92-4FC4-B84C-8A5970A61541}" destId="{7F246F34-5F5F-4AB4-9826-424632692735}" srcOrd="1" destOrd="0" presId="urn:microsoft.com/office/officeart/2005/8/layout/pyramid3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2C7CF7-4B54-4ADB-93D1-6CCD1E6EE58C}">
      <dsp:nvSpPr>
        <dsp:cNvPr id="0" name=""/>
        <dsp:cNvSpPr/>
      </dsp:nvSpPr>
      <dsp:spPr>
        <a:xfrm rot="10800000">
          <a:off x="2030114" y="2891"/>
          <a:ext cx="6909412" cy="115909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1128" tIns="76200" rIns="14224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000" kern="1200" dirty="0"/>
            <a:t>Cap Protéines, un programme national pour améliorer la souveraineté de l'autonomie protéique en France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000" kern="1200" dirty="0"/>
            <a:t>Damien Hardy, Institut de l’élevage</a:t>
          </a:r>
        </a:p>
      </dsp:txBody>
      <dsp:txXfrm rot="10800000">
        <a:off x="2319887" y="2891"/>
        <a:ext cx="6619639" cy="1159094"/>
      </dsp:txXfrm>
    </dsp:sp>
    <dsp:sp modelId="{742799AB-2C13-46AC-9579-15D09A6F205D}">
      <dsp:nvSpPr>
        <dsp:cNvPr id="0" name=""/>
        <dsp:cNvSpPr/>
      </dsp:nvSpPr>
      <dsp:spPr>
        <a:xfrm>
          <a:off x="1450567" y="2891"/>
          <a:ext cx="1159094" cy="1159094"/>
        </a:xfrm>
        <a:prstGeom prst="ellipse">
          <a:avLst/>
        </a:prstGeom>
        <a:blipFill dpi="0" rotWithShape="1"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8788" b="-21212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251848A-2A90-47F8-8FBE-EBB7696EFBD3}">
      <dsp:nvSpPr>
        <dsp:cNvPr id="0" name=""/>
        <dsp:cNvSpPr/>
      </dsp:nvSpPr>
      <dsp:spPr>
        <a:xfrm rot="10800000">
          <a:off x="2030114" y="1507983"/>
          <a:ext cx="6909412" cy="115909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1128" tIns="76200" rIns="14224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000" kern="1200" dirty="0"/>
            <a:t>Des pistes pour améliorer l’autonomie protéique dans les élevages caprins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000" kern="1200" dirty="0"/>
            <a:t> Bertrand Bluet, Institut de l’élevage</a:t>
          </a:r>
        </a:p>
      </dsp:txBody>
      <dsp:txXfrm rot="10800000">
        <a:off x="2319887" y="1507983"/>
        <a:ext cx="6619639" cy="1159094"/>
      </dsp:txXfrm>
    </dsp:sp>
    <dsp:sp modelId="{F41E9E2B-0716-4870-BF1A-E1181C8EFF02}">
      <dsp:nvSpPr>
        <dsp:cNvPr id="0" name=""/>
        <dsp:cNvSpPr/>
      </dsp:nvSpPr>
      <dsp:spPr>
        <a:xfrm>
          <a:off x="1475997" y="1499024"/>
          <a:ext cx="1159094" cy="1159094"/>
        </a:xfrm>
        <a:prstGeom prst="ellipse">
          <a:avLst/>
        </a:prstGeom>
        <a:blipFill rotWithShape="1">
          <a:blip xmlns:r="http://schemas.openxmlformats.org/officeDocument/2006/relationships" r:embed="rId2"/>
          <a:srcRect/>
          <a:stretch>
            <a:fillRect l="-1000" r="-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CD5DC51-F331-48DF-89D6-589811AF4AF8}">
      <dsp:nvSpPr>
        <dsp:cNvPr id="0" name=""/>
        <dsp:cNvSpPr/>
      </dsp:nvSpPr>
      <dsp:spPr>
        <a:xfrm rot="10800000">
          <a:off x="2030114" y="3013076"/>
          <a:ext cx="6909412" cy="115909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1128" tIns="76200" rIns="14224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000" kern="1200" dirty="0"/>
            <a:t>Perspectives de développements des </a:t>
          </a:r>
          <a:r>
            <a:rPr lang="fr-FR" sz="2000" kern="1200" dirty="0" err="1"/>
            <a:t>oléoprotéagineux</a:t>
          </a:r>
          <a:r>
            <a:rPr lang="fr-FR" sz="2000" kern="1200" dirty="0"/>
            <a:t> (colza, tournesol, soja, pois, féveroles, lupin…)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000" kern="1200" dirty="0"/>
            <a:t>Elodie </a:t>
          </a:r>
          <a:r>
            <a:rPr lang="fr-FR" sz="2000" kern="1200" dirty="0" err="1"/>
            <a:t>Tourton</a:t>
          </a:r>
          <a:r>
            <a:rPr lang="fr-FR" sz="2000" kern="1200" dirty="0"/>
            <a:t>, Terres </a:t>
          </a:r>
          <a:r>
            <a:rPr lang="fr-FR" sz="2000" kern="1200" dirty="0" err="1"/>
            <a:t>Inovia</a:t>
          </a:r>
          <a:endParaRPr lang="fr-FR" sz="2000" kern="1200" dirty="0"/>
        </a:p>
      </dsp:txBody>
      <dsp:txXfrm rot="10800000">
        <a:off x="2319887" y="3013076"/>
        <a:ext cx="6619639" cy="1159094"/>
      </dsp:txXfrm>
    </dsp:sp>
    <dsp:sp modelId="{E50099F7-33AB-48C3-8FF6-5752D4283785}">
      <dsp:nvSpPr>
        <dsp:cNvPr id="0" name=""/>
        <dsp:cNvSpPr/>
      </dsp:nvSpPr>
      <dsp:spPr>
        <a:xfrm>
          <a:off x="1475997" y="3015967"/>
          <a:ext cx="1159094" cy="1159094"/>
        </a:xfrm>
        <a:prstGeom prst="ellipse">
          <a:avLst/>
        </a:prstGeom>
        <a:blipFill rotWithShape="1"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5000" b="-15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3">
  <dgm:title val=""/>
  <dgm:desc val=""/>
  <dgm:catLst>
    <dgm:cat type="pyramid" pri="2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T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T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rev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t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B035B7-CFB6-44BB-BB7E-E4C6CA95DA9F}" type="datetimeFigureOut">
              <a:rPr lang="fr-FR" smtClean="0"/>
              <a:t>18/11/2021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99C3DC-DD81-4374-872C-1196399661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66166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agriculture.gouv.fr/lancement-de-la-strategie-nationale-en-faveur-du-developpement-des-proteines-vegetales" TargetMode="External"/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agriculture.gouv.fr/lancement-de-la-strategie-nationale-en-faveur-du-developpement-des-proteines-vegetales" TargetMode="External"/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Bonjour Bienvenue</a:t>
            </a:r>
            <a:r>
              <a:rPr lang="fr-FR" baseline="0" dirty="0"/>
              <a:t> </a:t>
            </a:r>
          </a:p>
          <a:p>
            <a:r>
              <a:rPr lang="fr-FR" dirty="0"/>
              <a:t>Nous</a:t>
            </a:r>
            <a:r>
              <a:rPr lang="fr-FR" baseline="0" dirty="0"/>
              <a:t> allons voir comment, avec Cap Protéines, l</a:t>
            </a:r>
            <a:r>
              <a:rPr lang="fr-FR" dirty="0"/>
              <a:t>a France peut espérer retrouver de l’autonomie dans la production de protéines végétales, c</a:t>
            </a:r>
            <a:r>
              <a:rPr lang="fr-FR" baseline="0" dirty="0"/>
              <a:t>omment p</a:t>
            </a:r>
            <a:r>
              <a:rPr lang="fr-FR" dirty="0"/>
              <a:t>roduire nous-même des plantes riches en protéines sans forcement les faire venir d’Amérique du</a:t>
            </a:r>
            <a:r>
              <a:rPr lang="fr-FR" baseline="0" dirty="0"/>
              <a:t> Sud. Nous allons donner des pistes pour nourrir différemment nos troupeaux et moins dépendre du soja brésilien.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99C3DC-DD81-4374-872C-11963996613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03209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dirty="0"/>
              <a:t>Je suis Damien Hardy, Je travaille à l’Institut de l’élevage et je en charge de la communication</a:t>
            </a:r>
            <a:r>
              <a:rPr lang="fr-FR" baseline="0" dirty="0"/>
              <a:t> de la partie élevage du programme Cap Protéines.</a:t>
            </a:r>
          </a:p>
          <a:p>
            <a:pPr marL="0" indent="0">
              <a:buNone/>
            </a:pPr>
            <a:r>
              <a:rPr lang="fr-FR" baseline="0" dirty="0"/>
              <a:t>Je connais bien l’élevage caprin mais pas autant que mon collègue Bertrand Bluet qui va vous donner des pistes pour améliorer l’autonomie protéique dans les élevages caprins,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/>
              <a:t>Elodie Tourton, Terres Inovia, ouvrira en donnant les</a:t>
            </a:r>
            <a:r>
              <a:rPr lang="fr-FR" baseline="0" dirty="0"/>
              <a:t> p</a:t>
            </a:r>
            <a:r>
              <a:rPr lang="fr-FR" dirty="0"/>
              <a:t>erspectives de développements des oléo-protéagineux (colza, </a:t>
            </a:r>
            <a:r>
              <a:rPr lang="fr-FR" dirty="0" smtClean="0"/>
              <a:t>tournesol,</a:t>
            </a:r>
            <a:r>
              <a:rPr lang="fr-FR" baseline="0" dirty="0" smtClean="0"/>
              <a:t> </a:t>
            </a:r>
            <a:r>
              <a:rPr lang="fr-FR" dirty="0" smtClean="0"/>
              <a:t>soja</a:t>
            </a:r>
            <a:r>
              <a:rPr lang="fr-FR" dirty="0"/>
              <a:t>, pois, féveroles, lupin…)</a:t>
            </a:r>
            <a:r>
              <a:rPr lang="fr-FR" baseline="0" dirty="0"/>
              <a:t> dans la région et en France,</a:t>
            </a:r>
            <a:endParaRPr lang="fr-FR" dirty="0"/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499C3DC-DD81-4374-872C-119639966137}" type="slidenum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52902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1200" dirty="0"/>
              <a:t>Pourquoi s’intéresser à l’autonomie protéique 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1200" dirty="0"/>
              <a:t>En important des matières riches en protéines, la France est</a:t>
            </a:r>
            <a:r>
              <a:rPr lang="fr-FR" sz="1200" baseline="0" dirty="0"/>
              <a:t> </a:t>
            </a:r>
            <a:r>
              <a:rPr lang="fr-FR" sz="1200" b="1" baseline="0" dirty="0"/>
              <a:t>dépendante des fluctuations des marchés mondiaux</a:t>
            </a:r>
            <a:r>
              <a:rPr lang="fr-FR" sz="1200" baseline="0" dirty="0"/>
              <a:t>. Prix élevé actuellement. </a:t>
            </a:r>
            <a:r>
              <a:rPr lang="fr-FR" sz="1200" b="0" dirty="0">
                <a:solidFill>
                  <a:srgbClr val="C00000"/>
                </a:solidFill>
              </a:rPr>
              <a:t>Le tourteau de soja est le premier des tourteaux et il dépend à plus de 90% des importations.</a:t>
            </a:r>
            <a:r>
              <a:rPr lang="fr-FR" sz="1200" b="0" baseline="0" dirty="0">
                <a:solidFill>
                  <a:srgbClr val="C00000"/>
                </a:solidFill>
              </a:rPr>
              <a:t> Les r</a:t>
            </a:r>
            <a:r>
              <a:rPr lang="fr-FR" sz="1200" dirty="0"/>
              <a:t>uminants utilisent 44% du soja consommé en France Une consommation de tourteaux de soja à un niveau élevé	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1200" b="1" dirty="0"/>
              <a:t>Le soja sud-américain, objet de controverses : </a:t>
            </a:r>
            <a:r>
              <a:rPr lang="fr-FR" sz="1200" dirty="0"/>
              <a:t>Une extension aux dépens de la forêt amazonienne, des savanes du </a:t>
            </a:r>
            <a:r>
              <a:rPr lang="fr-FR" sz="1200" dirty="0" err="1"/>
              <a:t>Cerrado</a:t>
            </a:r>
            <a:r>
              <a:rPr lang="fr-FR" sz="1200" dirty="0"/>
              <a:t> ou de la pampa argentine - Une culture OGM, associée à un désherbant controversé (Glyphosate) - Une monoculture, consommatrice de produits phytosanitaires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/>
              <a:t>L’état français s’est inquiété de cette situation et , dans le cadre du</a:t>
            </a:r>
            <a:r>
              <a:rPr lang="fr-FR" baseline="0" dirty="0"/>
              <a:t> plan France relance (100 milliards d’euros) </a:t>
            </a:r>
            <a:r>
              <a:rPr lang="fr-FR" baseline="0" dirty="0">
                <a:sym typeface="Wingdings" panose="05000000000000000000" pitchFamily="2" charset="2"/>
              </a:rPr>
              <a:t> </a:t>
            </a:r>
            <a:r>
              <a:rPr lang="fr-FR" dirty="0"/>
              <a:t>un plan de Relance Protéines (</a:t>
            </a:r>
            <a:r>
              <a:rPr lang="fr-F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ou </a:t>
            </a:r>
            <a:r>
              <a:rPr lang="fr-F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 tooltip="stratégie protéines végétales (Nouvelle fenêtre)"/>
              </a:rPr>
              <a:t>stratégie protéines végétales</a:t>
            </a:r>
            <a:r>
              <a:rPr lang="fr-FR" dirty="0"/>
              <a:t> sur 2 ans (2021-2022), axé autour de 3 priorités </a:t>
            </a:r>
            <a:endParaRPr lang="fr-FR" sz="1200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99C3DC-DD81-4374-872C-11963996613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74085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/>
              <a:t>L’état français s’est inquiété de cette situation et , dans le cadre du</a:t>
            </a:r>
            <a:r>
              <a:rPr lang="fr-FR" baseline="0" dirty="0"/>
              <a:t> plan France relance (100 milliards d’euros) </a:t>
            </a:r>
            <a:r>
              <a:rPr lang="fr-FR" baseline="0" dirty="0">
                <a:sym typeface="Wingdings" panose="05000000000000000000" pitchFamily="2" charset="2"/>
              </a:rPr>
              <a:t> </a:t>
            </a:r>
            <a:r>
              <a:rPr lang="fr-FR" dirty="0"/>
              <a:t>un plan de Relance Protéines (</a:t>
            </a:r>
            <a:r>
              <a:rPr lang="fr-F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ou </a:t>
            </a:r>
            <a:r>
              <a:rPr lang="fr-FR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 tooltip="stratégie protéines végétales (Nouvelle fenêtre)"/>
              </a:rPr>
              <a:t>stratégie protéines végétales</a:t>
            </a:r>
            <a:r>
              <a:rPr lang="fr-FR" dirty="0"/>
              <a:t> sur 2 ans (2021-2022), axé autour de 3 priorités :</a:t>
            </a:r>
          </a:p>
          <a:p>
            <a:pPr marL="0" indent="0">
              <a:buNone/>
            </a:pPr>
            <a:r>
              <a:rPr lang="fr-FR" dirty="0"/>
              <a:t>1. Réduire notre dépendance aux importations de matières riches en protéines, notamment le soja importé de pays tiers ;</a:t>
            </a:r>
          </a:p>
          <a:p>
            <a:pPr marL="0" indent="0">
              <a:buNone/>
            </a:pPr>
            <a:r>
              <a:rPr lang="fr-FR" dirty="0"/>
              <a:t>2. Améliorer l’autonomie alimentaire des élevages, à l’échelle des exploitations, des territoires et des filières ;</a:t>
            </a:r>
          </a:p>
          <a:p>
            <a:pPr marL="0" indent="0">
              <a:buNone/>
            </a:pPr>
            <a:r>
              <a:rPr lang="fr-FR" dirty="0"/>
              <a:t>3. Développer une offre de produits locaux en matière de légumes secs (lentilles, pois chiches, haricots, fèves, etc.)</a:t>
            </a:r>
          </a:p>
          <a:p>
            <a:pPr marL="0" indent="0">
              <a:buNone/>
            </a:pPr>
            <a:r>
              <a:rPr lang="fr-FR" dirty="0">
                <a:sym typeface="Wingdings" panose="05000000000000000000" pitchFamily="2" charset="2"/>
              </a:rPr>
              <a:t> </a:t>
            </a:r>
            <a:r>
              <a:rPr lang="fr-FR" dirty="0"/>
              <a:t>Un objectif : dans moins de 10 ans, les surfaces en oléo-protéagineux et légumineuses fourragères seront doublées pour atteindre 8 % de la SAU, soit 2 millions d’hectares.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Plusieurs chose</a:t>
            </a:r>
            <a:r>
              <a:rPr lang="fr-FR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</a:t>
            </a:r>
            <a:r>
              <a:rPr lang="fr-FR" dirty="0"/>
              <a:t>ans</a:t>
            </a:r>
            <a:r>
              <a:rPr lang="fr-FR" baseline="0" dirty="0"/>
              <a:t> ce cadre du plan de relance protéine </a:t>
            </a:r>
            <a:r>
              <a:rPr lang="fr-FR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aide aux </a:t>
            </a:r>
            <a:r>
              <a:rPr lang="fr-F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investissements matériels,</a:t>
            </a:r>
            <a:r>
              <a:rPr lang="fr-FR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appui à la structuration des filières,</a:t>
            </a:r>
            <a:r>
              <a:rPr lang="fr-FR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promotion des légumineuses auprès des consommateurs..</a:t>
            </a:r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99C3DC-DD81-4374-872C-11963996613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15435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Plusieurs chose</a:t>
            </a:r>
            <a:r>
              <a:rPr lang="fr-FR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</a:t>
            </a:r>
            <a:r>
              <a:rPr lang="fr-FR" dirty="0"/>
              <a:t>ans</a:t>
            </a:r>
            <a:r>
              <a:rPr lang="fr-FR" baseline="0" dirty="0"/>
              <a:t> ce cadre du plan de relance protéine </a:t>
            </a:r>
            <a:r>
              <a:rPr lang="fr-FR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aide aux </a:t>
            </a:r>
            <a:r>
              <a:rPr lang="fr-F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investissements matériels,</a:t>
            </a:r>
            <a:r>
              <a:rPr lang="fr-FR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appui à la structuration des filières,</a:t>
            </a:r>
            <a:r>
              <a:rPr lang="fr-FR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promotion des légumineuses auprès des consommateurs..</a:t>
            </a:r>
          </a:p>
          <a:p>
            <a:endParaRPr lang="fr-FR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baseline="0" dirty="0"/>
              <a:t>Cap </a:t>
            </a:r>
            <a:r>
              <a:rPr lang="fr-FR" baseline="0" dirty="0" err="1"/>
              <a:t>proteines</a:t>
            </a:r>
            <a:r>
              <a:rPr lang="fr-FR" baseline="0" dirty="0"/>
              <a:t> </a:t>
            </a:r>
            <a:r>
              <a:rPr lang="fr-FR" sz="1200" baseline="0" dirty="0"/>
              <a:t>est l</a:t>
            </a:r>
            <a:r>
              <a:rPr lang="fr-FR" sz="1200" dirty="0"/>
              <a:t>e programme de recherche développement innovation transfert du plan protéines français</a:t>
            </a:r>
            <a:endParaRPr lang="fr-FR" baseline="0" dirty="0"/>
          </a:p>
          <a:p>
            <a:r>
              <a:rPr lang="fr-FR" baseline="0" dirty="0"/>
              <a:t>financé par Terres </a:t>
            </a:r>
            <a:r>
              <a:rPr lang="fr-FR" baseline="0" dirty="0" err="1"/>
              <a:t>Univia</a:t>
            </a:r>
            <a:r>
              <a:rPr lang="fr-FR" baseline="0" dirty="0"/>
              <a:t> (33,5 millions d’euros) et Plan de relance (20 millions d’euros)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99C3DC-DD81-4374-872C-11963996613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18392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Toucher beaucoup de monde</a:t>
            </a:r>
          </a:p>
          <a:p>
            <a:r>
              <a:rPr lang="fr-FR" dirty="0"/>
              <a:t>Pas que</a:t>
            </a:r>
            <a:r>
              <a:rPr lang="fr-FR" baseline="0" dirty="0"/>
              <a:t> Idele et Terres </a:t>
            </a:r>
            <a:r>
              <a:rPr lang="fr-FR" baseline="0" dirty="0" err="1"/>
              <a:t>Inovia</a:t>
            </a:r>
            <a:r>
              <a:rPr lang="fr-FR" baseline="0" dirty="0"/>
              <a:t> :  chambre d’agriculture, les coopératives, le négoces, les semenciers, </a:t>
            </a:r>
            <a:r>
              <a:rPr lang="fr-FR" baseline="0" dirty="0" err="1"/>
              <a:t>Arvalis</a:t>
            </a:r>
            <a:r>
              <a:rPr lang="fr-FR" baseline="0" dirty="0"/>
              <a:t>, l’</a:t>
            </a:r>
            <a:r>
              <a:rPr lang="fr-FR" baseline="0" dirty="0" err="1"/>
              <a:t>Ifip</a:t>
            </a:r>
            <a:r>
              <a:rPr lang="fr-FR" baseline="0" dirty="0"/>
              <a:t>, l’</a:t>
            </a:r>
            <a:r>
              <a:rPr lang="fr-FR" baseline="0" dirty="0" err="1"/>
              <a:t>Itavi</a:t>
            </a:r>
            <a:r>
              <a:rPr lang="fr-FR" baseline="0" dirty="0"/>
              <a:t>, l’</a:t>
            </a:r>
            <a:r>
              <a:rPr lang="fr-FR" baseline="0" dirty="0" err="1"/>
              <a:t>Itab</a:t>
            </a:r>
            <a:r>
              <a:rPr lang="fr-FR" baseline="0" dirty="0"/>
              <a:t>, Terres </a:t>
            </a:r>
            <a:r>
              <a:rPr lang="fr-FR" baseline="0" dirty="0" err="1"/>
              <a:t>Univia</a:t>
            </a:r>
            <a:r>
              <a:rPr lang="fr-FR" baseline="0" dirty="0"/>
              <a:t>, les lycée agricole, les </a:t>
            </a:r>
            <a:r>
              <a:rPr lang="fr-FR" baseline="0" dirty="0" err="1"/>
              <a:t>Civam</a:t>
            </a:r>
            <a:r>
              <a:rPr lang="fr-FR" baseline="0" dirty="0"/>
              <a:t>, le Conseil en élevage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99C3DC-DD81-4374-872C-11963996613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61294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99C3DC-DD81-4374-872C-11963996613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51230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sz="1800" dirty="0">
                <a:solidFill>
                  <a:schemeClr val="bg2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Parler du projet 4 veut </a:t>
            </a:r>
            <a:r>
              <a:rPr lang="fr-FR" sz="1800" dirty="0">
                <a:solidFill>
                  <a:schemeClr val="bg2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  <a:sym typeface="Wingdings" panose="05000000000000000000" pitchFamily="2" charset="2"/>
              </a:rPr>
              <a:t> </a:t>
            </a:r>
            <a:r>
              <a:rPr lang="fr-FR" sz="1800" dirty="0">
                <a:solidFill>
                  <a:schemeClr val="bg2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accroître la production de protéines en élevage grâce à des prairies à base de légumineuses ; des légumineuses pures et des mélanges céréales-protéagineux. Car</a:t>
            </a:r>
            <a:r>
              <a:rPr lang="fr-FR" sz="1800" baseline="0" dirty="0">
                <a:solidFill>
                  <a:schemeClr val="bg2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un hectare de prairie produit autant de protéines qu’un hectare de soja</a:t>
            </a:r>
            <a:endParaRPr lang="fr-FR" sz="1800" dirty="0">
              <a:solidFill>
                <a:schemeClr val="bg2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r>
              <a:rPr lang="fr-FR" sz="1800" dirty="0">
                <a:solidFill>
                  <a:schemeClr val="bg2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  <a:sym typeface="Wingdings" panose="05000000000000000000" pitchFamily="2" charset="2"/>
              </a:rPr>
              <a:t> </a:t>
            </a:r>
            <a:r>
              <a:rPr lang="fr-FR" sz="1800" dirty="0">
                <a:solidFill>
                  <a:schemeClr val="bg2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Valoriser en élevage les tourteaux et graines d’</a:t>
            </a:r>
            <a:r>
              <a:rPr lang="fr-FR" sz="1800" dirty="0" err="1">
                <a:solidFill>
                  <a:schemeClr val="bg2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oléoprotéagineux</a:t>
            </a:r>
            <a:r>
              <a:rPr lang="fr-FR" sz="1800" dirty="0">
                <a:solidFill>
                  <a:schemeClr val="bg2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produits en France et en Europe en lieu et place des tourteaux de soja importés</a:t>
            </a:r>
            <a:r>
              <a:rPr lang="fr-FR" sz="1800" baseline="0" dirty="0">
                <a:solidFill>
                  <a:schemeClr val="bg2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car la France importe 1,5 millions de tonnes de tourteaux de soja lié à la déforestation, potentiellement OGM, ce que les consommateurs-citoyens veulent pas</a:t>
            </a:r>
            <a:endParaRPr lang="fr-FR" sz="1800" dirty="0">
              <a:solidFill>
                <a:schemeClr val="bg2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à"/>
            </a:pPr>
            <a:endParaRPr lang="fr-FR" sz="1800" dirty="0">
              <a:solidFill>
                <a:schemeClr val="bg2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99C3DC-DD81-4374-872C-11963996613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6672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Wingdings" panose="05000000000000000000" pitchFamily="2" charset="2"/>
              <a:buChar char="à"/>
            </a:pPr>
            <a:r>
              <a:rPr lang="fr-FR" sz="1800" dirty="0">
                <a:solidFill>
                  <a:schemeClr val="bg2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  <a:sym typeface="Wingdings" panose="05000000000000000000" pitchFamily="2" charset="2"/>
              </a:rPr>
              <a:t>21 sites expérimentaux en France : essais de </a:t>
            </a:r>
            <a:r>
              <a:rPr lang="fr-FR" sz="1800" dirty="0" err="1">
                <a:solidFill>
                  <a:schemeClr val="bg2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  <a:sym typeface="Wingdings" panose="05000000000000000000" pitchFamily="2" charset="2"/>
              </a:rPr>
              <a:t>meteil</a:t>
            </a:r>
            <a:r>
              <a:rPr lang="fr-FR" sz="1800" dirty="0">
                <a:solidFill>
                  <a:schemeClr val="bg2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  <a:sym typeface="Wingdings" panose="05000000000000000000" pitchFamily="2" charset="2"/>
              </a:rPr>
              <a:t>, de </a:t>
            </a:r>
            <a:r>
              <a:rPr lang="fr-FR" sz="1800" dirty="0" err="1">
                <a:solidFill>
                  <a:schemeClr val="bg2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  <a:sym typeface="Wingdings" panose="05000000000000000000" pitchFamily="2" charset="2"/>
              </a:rPr>
              <a:t>sursemis</a:t>
            </a:r>
            <a:r>
              <a:rPr lang="fr-FR" sz="1800" dirty="0">
                <a:solidFill>
                  <a:schemeClr val="bg2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  <a:sym typeface="Wingdings" panose="05000000000000000000" pitchFamily="2" charset="2"/>
              </a:rPr>
              <a:t> par des légumineuse, élargissement du pâturage en automne voire en hiver…</a:t>
            </a:r>
          </a:p>
          <a:p>
            <a:pPr marL="285750" indent="-285750">
              <a:buFont typeface="Wingdings" panose="05000000000000000000" pitchFamily="2" charset="2"/>
              <a:buChar char="à"/>
            </a:pPr>
            <a:r>
              <a:rPr lang="fr-FR" sz="1800" dirty="0">
                <a:solidFill>
                  <a:schemeClr val="bg2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  <a:sym typeface="Wingdings" panose="05000000000000000000" pitchFamily="2" charset="2"/>
              </a:rPr>
              <a:t>19 plateformes</a:t>
            </a:r>
            <a:r>
              <a:rPr lang="fr-FR" sz="1800" baseline="0" dirty="0">
                <a:solidFill>
                  <a:schemeClr val="bg2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  <a:sym typeface="Wingdings" panose="05000000000000000000" pitchFamily="2" charset="2"/>
              </a:rPr>
              <a:t> de démonstrations et de collections dans les lycées agricoles : Melle (79), Le Pradel (07) </a:t>
            </a:r>
          </a:p>
          <a:p>
            <a:pPr marL="285750" indent="-285750">
              <a:buFont typeface="Wingdings" panose="05000000000000000000" pitchFamily="2" charset="2"/>
              <a:buChar char="à"/>
            </a:pPr>
            <a:r>
              <a:rPr lang="fr-FR" sz="1800" baseline="0" dirty="0">
                <a:solidFill>
                  <a:schemeClr val="bg2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  <a:sym typeface="Wingdings" panose="05000000000000000000" pitchFamily="2" charset="2"/>
              </a:rPr>
              <a:t>330 fermes pilotes ovins, bovins caprins partageront leur façon de développer l’autonomie protéique : fiches, des vidéos, journées portes-ouvertes, semaines de l’autonomie protéique en 2022</a:t>
            </a:r>
          </a:p>
          <a:p>
            <a:pPr marL="285750" indent="-285750">
              <a:buFont typeface="Wingdings" panose="05000000000000000000" pitchFamily="2" charset="2"/>
              <a:buChar char="à"/>
            </a:pPr>
            <a:endParaRPr lang="fr-FR" sz="1800" dirty="0">
              <a:solidFill>
                <a:schemeClr val="bg2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99C3DC-DD81-4374-872C-11963996613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99329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>
                <a:latin typeface="Helvetica" panose="020B0604020202020204" pitchFamily="34" charset="0"/>
                <a:cs typeface="Helvetica" panose="020B0604020202020204" pitchFamily="34" charset="0"/>
              </a:rPr>
              <a:t>Le projet 5 veut transférer ces infos à l’environnement technique, aux agriculteurs et aux éleveurs</a:t>
            </a:r>
          </a:p>
          <a:p>
            <a:pPr marL="285750" indent="-285750">
              <a:buFont typeface="Wingdings" panose="05000000000000000000" pitchFamily="2" charset="2"/>
              <a:buChar char="à"/>
            </a:pPr>
            <a:r>
              <a:rPr lang="fr-FR" sz="1200" dirty="0">
                <a:solidFill>
                  <a:schemeClr val="bg2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Diffuser des informations techniques, des exemples de réussites</a:t>
            </a:r>
          </a:p>
          <a:p>
            <a:pPr marL="285750" indent="-285750">
              <a:buFont typeface="Wingdings" panose="05000000000000000000" pitchFamily="2" charset="2"/>
              <a:buChar char="à"/>
            </a:pPr>
            <a:r>
              <a:rPr lang="fr-FR" sz="1200" dirty="0">
                <a:solidFill>
                  <a:schemeClr val="bg2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Portes ouvertes, des ouvrages </a:t>
            </a:r>
          </a:p>
          <a:p>
            <a:pPr marL="285750" indent="-285750">
              <a:buFont typeface="Wingdings" panose="05000000000000000000" pitchFamily="2" charset="2"/>
              <a:buChar char="à"/>
            </a:pPr>
            <a:endParaRPr lang="fr-FR" sz="1200" dirty="0">
              <a:solidFill>
                <a:schemeClr val="bg2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0" indent="0">
              <a:buFont typeface="Wingdings" panose="05000000000000000000" pitchFamily="2" charset="2"/>
              <a:buNone/>
            </a:pPr>
            <a:r>
              <a:rPr lang="fr-FR" sz="1200" dirty="0">
                <a:solidFill>
                  <a:schemeClr val="bg2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Nous</a:t>
            </a:r>
            <a:r>
              <a:rPr lang="fr-FR" sz="1200" baseline="0" dirty="0">
                <a:solidFill>
                  <a:schemeClr val="bg2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suivre… Site, RS, La chèvre</a:t>
            </a:r>
            <a:endParaRPr lang="fr-FR" sz="1200" dirty="0">
              <a:solidFill>
                <a:schemeClr val="bg2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99C3DC-DD81-4374-872C-11963996613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784846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sz="1800" dirty="0">
                <a:solidFill>
                  <a:schemeClr val="bg2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Je vous remercie,</a:t>
            </a:r>
          </a:p>
          <a:p>
            <a:r>
              <a:rPr lang="fr-FR" sz="1800" dirty="0">
                <a:solidFill>
                  <a:schemeClr val="bg2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J’espère que vous en savez</a:t>
            </a:r>
            <a:r>
              <a:rPr lang="fr-FR" sz="1800" baseline="0" dirty="0">
                <a:solidFill>
                  <a:schemeClr val="bg2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plus sur ce programme de recherche, développement et transfert qui vise à développer la souveraineté protéique de la France,</a:t>
            </a:r>
          </a:p>
          <a:p>
            <a:r>
              <a:rPr lang="fr-FR" sz="1800" baseline="0" dirty="0">
                <a:solidFill>
                  <a:schemeClr val="bg2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On en est qu’au début, On aura appris beaucoup de chose dans deux ans</a:t>
            </a:r>
          </a:p>
          <a:p>
            <a:r>
              <a:rPr lang="fr-FR" sz="1800" baseline="0" dirty="0">
                <a:solidFill>
                  <a:schemeClr val="bg2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Je vous invite vivement à nous suivre,</a:t>
            </a:r>
          </a:p>
          <a:p>
            <a:r>
              <a:rPr lang="fr-FR" sz="1800" baseline="0" dirty="0">
                <a:solidFill>
                  <a:schemeClr val="bg2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Question</a:t>
            </a:r>
            <a:endParaRPr lang="fr-FR" sz="1800" dirty="0">
              <a:solidFill>
                <a:schemeClr val="bg2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99C3DC-DD81-4374-872C-11963996613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683065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99C3DC-DD81-4374-872C-11963996613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71937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99C3DC-DD81-4374-872C-119639966137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069901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99C3DC-DD81-4374-872C-119639966137}" type="slidenum">
              <a:rPr lang="fr-FR" smtClean="0"/>
              <a:t>34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7879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8.jpe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DF65B-118C-4C97-867E-789DEA48B7D5}" type="slidenum">
              <a:rPr lang="fr-FR" smtClean="0"/>
              <a:t>‹N°›</a:t>
            </a:fld>
            <a:endParaRPr lang="fr-FR"/>
          </a:p>
        </p:txBody>
      </p:sp>
      <p:grpSp>
        <p:nvGrpSpPr>
          <p:cNvPr id="15" name="Groupe 14"/>
          <p:cNvGrpSpPr/>
          <p:nvPr userDrawn="1"/>
        </p:nvGrpSpPr>
        <p:grpSpPr>
          <a:xfrm>
            <a:off x="-9625" y="0"/>
            <a:ext cx="12201625" cy="5029200"/>
            <a:chOff x="-9625" y="0"/>
            <a:chExt cx="12201625" cy="5029200"/>
          </a:xfrm>
        </p:grpSpPr>
        <p:pic>
          <p:nvPicPr>
            <p:cNvPr id="4" name="Image 3"/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9625" y="0"/>
              <a:ext cx="9099642" cy="5029200"/>
            </a:xfrm>
            <a:prstGeom prst="rect">
              <a:avLst/>
            </a:prstGeom>
          </p:spPr>
        </p:pic>
        <p:sp>
          <p:nvSpPr>
            <p:cNvPr id="8" name="Rectangle 7"/>
            <p:cNvSpPr/>
            <p:nvPr userDrawn="1"/>
          </p:nvSpPr>
          <p:spPr>
            <a:xfrm>
              <a:off x="8980371" y="0"/>
              <a:ext cx="3211629" cy="5029200"/>
            </a:xfrm>
            <a:prstGeom prst="rect">
              <a:avLst/>
            </a:prstGeom>
            <a:solidFill>
              <a:srgbClr val="E9F1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9" name="Slide Number Placeholder 5"/>
          <p:cNvSpPr txBox="1">
            <a:spLocks/>
          </p:cNvSpPr>
          <p:nvPr userDrawn="1"/>
        </p:nvSpPr>
        <p:spPr>
          <a:xfrm>
            <a:off x="6985489" y="6356351"/>
            <a:ext cx="152986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r" defTabSz="914400" rtl="0" eaLnBrk="1" latinLnBrk="0" hangingPunct="1">
              <a:defRPr sz="1050" b="1" kern="1200">
                <a:solidFill>
                  <a:srgbClr val="395685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BD6AD3E-6DDD-417A-BA36-E1BA7AD92FFF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0" name="Rectangle 9"/>
          <p:cNvSpPr/>
          <p:nvPr userDrawn="1"/>
        </p:nvSpPr>
        <p:spPr>
          <a:xfrm>
            <a:off x="-58153" y="5279406"/>
            <a:ext cx="12192000" cy="1600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1" name="Image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497" y="5390742"/>
            <a:ext cx="2194229" cy="1250711"/>
          </a:xfrm>
          <a:prstGeom prst="rect">
            <a:avLst/>
          </a:prstGeom>
        </p:spPr>
      </p:pic>
      <p:pic>
        <p:nvPicPr>
          <p:cNvPr id="16" name="Image 15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895" y="5511071"/>
            <a:ext cx="1377493" cy="958284"/>
          </a:xfrm>
          <a:prstGeom prst="rect">
            <a:avLst/>
          </a:prstGeom>
        </p:spPr>
      </p:pic>
      <p:sp>
        <p:nvSpPr>
          <p:cNvPr id="3" name="Sous-titre 2"/>
          <p:cNvSpPr>
            <a:spLocks noGrp="1"/>
          </p:cNvSpPr>
          <p:nvPr userDrawn="1">
            <p:ph type="subTitle" idx="1"/>
          </p:nvPr>
        </p:nvSpPr>
        <p:spPr>
          <a:xfrm>
            <a:off x="721895" y="3805268"/>
            <a:ext cx="10631905" cy="122341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latin typeface="Helvetica LT Std Cond" panose="020B050602020203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sp>
        <p:nvSpPr>
          <p:cNvPr id="2" name="Titre 1"/>
          <p:cNvSpPr>
            <a:spLocks noGrp="1"/>
          </p:cNvSpPr>
          <p:nvPr userDrawn="1">
            <p:ph type="ctrTitle"/>
          </p:nvPr>
        </p:nvSpPr>
        <p:spPr>
          <a:xfrm>
            <a:off x="721895" y="2300438"/>
            <a:ext cx="10631905" cy="1209524"/>
          </a:xfrm>
        </p:spPr>
        <p:txBody>
          <a:bodyPr anchor="b">
            <a:normAutofit/>
          </a:bodyPr>
          <a:lstStyle>
            <a:lvl1pPr algn="ctr">
              <a:defRPr sz="3600" b="1">
                <a:latin typeface="Helvetica LT Std" panose="020B0504020202020204" pitchFamily="34" charset="0"/>
              </a:defRPr>
            </a:lvl1pPr>
          </a:lstStyle>
          <a:p>
            <a:r>
              <a:rPr lang="fr-FR" dirty="0"/>
              <a:t>Modifiez le style du titre</a:t>
            </a:r>
          </a:p>
        </p:txBody>
      </p:sp>
      <p:pic>
        <p:nvPicPr>
          <p:cNvPr id="14" name="Image 13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6514" y="5651704"/>
            <a:ext cx="1612227" cy="704645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1200" y="5687561"/>
            <a:ext cx="965200" cy="546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5338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mai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D3DF65B-118C-4C97-867E-789DEA48B7D5}" type="slidenum">
              <a:rPr lang="fr-FR" smtClean="0"/>
              <a:pPr/>
              <a:t>‹N°›</a:t>
            </a:fld>
            <a:endParaRPr lang="fr-FR"/>
          </a:p>
        </p:txBody>
      </p:sp>
      <p:grpSp>
        <p:nvGrpSpPr>
          <p:cNvPr id="5" name="Groupe 4"/>
          <p:cNvGrpSpPr/>
          <p:nvPr userDrawn="1"/>
        </p:nvGrpSpPr>
        <p:grpSpPr>
          <a:xfrm>
            <a:off x="0" y="0"/>
            <a:ext cx="12192000" cy="5587200"/>
            <a:chOff x="0" y="0"/>
            <a:chExt cx="12192000" cy="5587200"/>
          </a:xfrm>
        </p:grpSpPr>
        <p:pic>
          <p:nvPicPr>
            <p:cNvPr id="2" name="Image 1"/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37221" cy="5587200"/>
            </a:xfrm>
            <a:prstGeom prst="rect">
              <a:avLst/>
            </a:prstGeom>
          </p:spPr>
        </p:pic>
        <p:sp>
          <p:nvSpPr>
            <p:cNvPr id="8" name="Rectangle 7"/>
            <p:cNvSpPr/>
            <p:nvPr userDrawn="1"/>
          </p:nvSpPr>
          <p:spPr>
            <a:xfrm>
              <a:off x="8980371" y="0"/>
              <a:ext cx="3211629" cy="5587200"/>
            </a:xfrm>
            <a:prstGeom prst="rect">
              <a:avLst/>
            </a:prstGeom>
            <a:solidFill>
              <a:srgbClr val="E9F1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6" name="Espace réservé du texte 5"/>
          <p:cNvSpPr>
            <a:spLocks noGrp="1"/>
          </p:cNvSpPr>
          <p:nvPr userDrawn="1">
            <p:ph type="body" sz="quarter" idx="12"/>
          </p:nvPr>
        </p:nvSpPr>
        <p:spPr>
          <a:xfrm>
            <a:off x="1636295" y="2069432"/>
            <a:ext cx="9717505" cy="3561431"/>
          </a:xfrm>
        </p:spPr>
        <p:txBody>
          <a:bodyPr>
            <a:normAutofit/>
          </a:bodyPr>
          <a:lstStyle>
            <a:lvl1pPr>
              <a:defRPr sz="1600">
                <a:latin typeface="Helvetica LT Std Cond" panose="020B0506020202030204" pitchFamily="34" charset="0"/>
              </a:defRPr>
            </a:lvl1pPr>
          </a:lstStyle>
          <a:p>
            <a:pPr lvl="0"/>
            <a:r>
              <a:rPr lang="fr-FR" dirty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043968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DF65B-118C-4C97-867E-789DEA48B7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1547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DF65B-118C-4C97-867E-789DEA48B7D5}" type="slidenum">
              <a:rPr lang="fr-FR" smtClean="0"/>
              <a:t>‹N°›</a:t>
            </a:fld>
            <a:endParaRPr lang="fr-FR"/>
          </a:p>
        </p:txBody>
      </p:sp>
      <p:grpSp>
        <p:nvGrpSpPr>
          <p:cNvPr id="11" name="Groupe 10"/>
          <p:cNvGrpSpPr/>
          <p:nvPr userDrawn="1"/>
        </p:nvGrpSpPr>
        <p:grpSpPr>
          <a:xfrm>
            <a:off x="0" y="0"/>
            <a:ext cx="12192000" cy="5587200"/>
            <a:chOff x="0" y="0"/>
            <a:chExt cx="12192000" cy="5587200"/>
          </a:xfrm>
        </p:grpSpPr>
        <p:pic>
          <p:nvPicPr>
            <p:cNvPr id="10" name="Image 9"/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37221" cy="5587200"/>
            </a:xfrm>
            <a:prstGeom prst="rect">
              <a:avLst/>
            </a:prstGeom>
          </p:spPr>
        </p:pic>
        <p:sp>
          <p:nvSpPr>
            <p:cNvPr id="8" name="Rectangle 7"/>
            <p:cNvSpPr/>
            <p:nvPr userDrawn="1"/>
          </p:nvSpPr>
          <p:spPr>
            <a:xfrm>
              <a:off x="8980371" y="0"/>
              <a:ext cx="3211629" cy="5587200"/>
            </a:xfrm>
            <a:prstGeom prst="rect">
              <a:avLst/>
            </a:prstGeom>
            <a:solidFill>
              <a:srgbClr val="E9F1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2" name="Titre 1"/>
          <p:cNvSpPr>
            <a:spLocks noGrp="1"/>
          </p:cNvSpPr>
          <p:nvPr userDrawn="1"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>
            <a:lvl1pPr>
              <a:defRPr sz="4000">
                <a:latin typeface="Helvetica LT Std Cond" panose="020B0506020202030204" pitchFamily="34" charset="0"/>
              </a:defRPr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 userDrawn="1">
            <p:ph type="body" idx="1"/>
          </p:nvPr>
        </p:nvSpPr>
        <p:spPr>
          <a:xfrm>
            <a:off x="831850" y="4589463"/>
            <a:ext cx="10515600" cy="997581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rgbClr val="4E7A43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dirty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2781898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400" b="1">
                <a:latin typeface="Helvetica LT Std Cond" panose="020B0506020202030204" pitchFamily="34" charset="0"/>
              </a:defRPr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50" b="1">
                <a:solidFill>
                  <a:srgbClr val="395685"/>
                </a:solidFill>
                <a:latin typeface="Helvetica LT Std Cond" panose="020B0506020202030204" pitchFamily="34" charset="0"/>
              </a:defRPr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050" b="1">
                <a:solidFill>
                  <a:srgbClr val="395685"/>
                </a:solidFill>
                <a:latin typeface="Helvetica LT Std Cond" panose="020B0506020202030204" pitchFamily="34" charset="0"/>
              </a:defRPr>
            </a:lvl1pPr>
          </a:lstStyle>
          <a:p>
            <a:fld id="{ED3DF65B-118C-4C97-867E-789DEA48B7D5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53191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544884" y="0"/>
            <a:ext cx="7861417" cy="1514476"/>
          </a:xfrm>
        </p:spPr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DF65B-118C-4C97-867E-789DEA48B7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303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DF65B-118C-4C97-867E-789DEA48B7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93585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DF65B-118C-4C97-867E-789DEA48B7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787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re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AC93FAE2-BDDB-1041-95DD-68EE3AABE8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xmlns="" id="{B6A80A02-0438-E146-AE65-2B3DFA142A1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C9891D-98FA-1240-AA9D-B78040A445E6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xmlns="" id="{0C465DFD-E16B-724D-9F4E-2E4C7963A56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87413" y="1452564"/>
            <a:ext cx="10677525" cy="4455178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</p:spTree>
    <p:extLst>
      <p:ext uri="{BB962C8B-B14F-4D97-AF65-F5344CB8AC3E}">
        <p14:creationId xmlns:p14="http://schemas.microsoft.com/office/powerpoint/2010/main" val="14539271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6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5.jpg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e 12"/>
          <p:cNvGrpSpPr/>
          <p:nvPr userDrawn="1"/>
        </p:nvGrpSpPr>
        <p:grpSpPr>
          <a:xfrm>
            <a:off x="0" y="-3104"/>
            <a:ext cx="12192000" cy="1548000"/>
            <a:chOff x="0" y="-3104"/>
            <a:chExt cx="12192000" cy="1548000"/>
          </a:xfrm>
        </p:grpSpPr>
        <p:sp>
          <p:nvSpPr>
            <p:cNvPr id="8" name="Rectangle 7"/>
            <p:cNvSpPr/>
            <p:nvPr userDrawn="1"/>
          </p:nvSpPr>
          <p:spPr>
            <a:xfrm>
              <a:off x="8980371" y="-3104"/>
              <a:ext cx="3211629" cy="1548000"/>
            </a:xfrm>
            <a:prstGeom prst="rect">
              <a:avLst/>
            </a:prstGeom>
            <a:solidFill>
              <a:srgbClr val="E9F1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4" name="Image 3"/>
            <p:cNvPicPr>
              <a:picLocks noChangeAspect="1"/>
            </p:cNvPicPr>
            <p:nvPr userDrawn="1"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-3104"/>
              <a:ext cx="9141781" cy="1548000"/>
            </a:xfrm>
            <a:prstGeom prst="rect">
              <a:avLst/>
            </a:prstGeom>
          </p:spPr>
        </p:pic>
      </p:grp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Modifiez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 b="1">
                <a:solidFill>
                  <a:srgbClr val="395685"/>
                </a:solidFill>
                <a:latin typeface="Helvetica LT Std Cond" panose="020B0506020202030204" pitchFamily="34" charset="0"/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 b="1">
                <a:solidFill>
                  <a:srgbClr val="395685"/>
                </a:solidFill>
                <a:latin typeface="Helvetica LT Std Cond" panose="020B0506020202030204" pitchFamily="34" charset="0"/>
              </a:defRPr>
            </a:lvl1pPr>
          </a:lstStyle>
          <a:p>
            <a:fld id="{ED3DF65B-118C-4C97-867E-789DEA48B7D5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2" name="Espace réservé du titre 1"/>
          <p:cNvSpPr>
            <a:spLocks noGrp="1"/>
          </p:cNvSpPr>
          <p:nvPr userDrawn="1">
            <p:ph type="title"/>
          </p:nvPr>
        </p:nvSpPr>
        <p:spPr>
          <a:xfrm>
            <a:off x="3474720" y="1"/>
            <a:ext cx="7879080" cy="15225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pic>
        <p:nvPicPr>
          <p:cNvPr id="9" name="Image 8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9496" y="6176963"/>
            <a:ext cx="1183574" cy="674635"/>
          </a:xfrm>
          <a:prstGeom prst="rect">
            <a:avLst/>
          </a:prstGeom>
          <a:ln>
            <a:noFill/>
          </a:ln>
        </p:spPr>
      </p:pic>
      <p:pic>
        <p:nvPicPr>
          <p:cNvPr id="15" name="Image 14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061" y="6153654"/>
            <a:ext cx="937622" cy="652278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298" y="6258534"/>
            <a:ext cx="1245843" cy="544512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3070" y="6256946"/>
            <a:ext cx="965200" cy="546100"/>
          </a:xfrm>
          <a:prstGeom prst="rect">
            <a:avLst/>
          </a:prstGeom>
        </p:spPr>
      </p:pic>
      <p:sp>
        <p:nvSpPr>
          <p:cNvPr id="16" name="ZoneTexte 15"/>
          <p:cNvSpPr txBox="1"/>
          <p:nvPr userDrawn="1"/>
        </p:nvSpPr>
        <p:spPr>
          <a:xfrm>
            <a:off x="314061" y="5939955"/>
            <a:ext cx="32228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/>
              <a:t>Cap Protéines est piloté par </a:t>
            </a:r>
          </a:p>
        </p:txBody>
      </p:sp>
      <p:sp>
        <p:nvSpPr>
          <p:cNvPr id="17" name="ZoneTexte 16"/>
          <p:cNvSpPr txBox="1"/>
          <p:nvPr userDrawn="1"/>
        </p:nvSpPr>
        <p:spPr>
          <a:xfrm>
            <a:off x="9837908" y="5755289"/>
            <a:ext cx="3222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/>
              <a:t>Financeur</a:t>
            </a:r>
            <a:r>
              <a:rPr lang="fr-FR" sz="1200" baseline="0" dirty="0"/>
              <a:t> du volet élevage</a:t>
            </a:r>
          </a:p>
          <a:p>
            <a:r>
              <a:rPr lang="fr-FR" sz="1200" baseline="0" dirty="0"/>
              <a:t>de </a:t>
            </a:r>
            <a:r>
              <a:rPr lang="fr-FR" sz="1200" dirty="0"/>
              <a:t>Cap Protéines :</a:t>
            </a:r>
          </a:p>
        </p:txBody>
      </p:sp>
      <p:pic>
        <p:nvPicPr>
          <p:cNvPr id="14" name="Image 13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5249" y="1"/>
            <a:ext cx="3096751" cy="1544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1667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61" r:id="rId9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b="1" kern="1200">
          <a:solidFill>
            <a:srgbClr val="395685"/>
          </a:solidFill>
          <a:latin typeface="Helvetica LT Std Cond" panose="020B050602020203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b="1" kern="1200">
          <a:solidFill>
            <a:srgbClr val="4E7A43"/>
          </a:solidFill>
          <a:latin typeface="Helvetica LT Std" panose="020B0504020202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kern="1200">
          <a:solidFill>
            <a:srgbClr val="395685"/>
          </a:solidFill>
          <a:latin typeface="Helvetica LT Std" panose="020B0504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b="0" kern="1200">
          <a:solidFill>
            <a:srgbClr val="395685"/>
          </a:solidFill>
          <a:latin typeface="Helvetica LT Std" panose="020B05040202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b="0" kern="1200">
          <a:solidFill>
            <a:srgbClr val="395685"/>
          </a:solidFill>
          <a:latin typeface="Helvetica LT Std" panose="020B05040202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b="0" kern="1200">
          <a:solidFill>
            <a:srgbClr val="395685"/>
          </a:solidFill>
          <a:latin typeface="Helvetica LT Std" panose="020B05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jp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3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emf"/><Relationship Id="rId3" Type="http://schemas.openxmlformats.org/officeDocument/2006/relationships/image" Target="../media/image24.png"/><Relationship Id="rId7" Type="http://schemas.openxmlformats.org/officeDocument/2006/relationships/image" Target="../media/image28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7.emf"/><Relationship Id="rId5" Type="http://schemas.openxmlformats.org/officeDocument/2006/relationships/image" Target="../media/image26.emf"/><Relationship Id="rId4" Type="http://schemas.openxmlformats.org/officeDocument/2006/relationships/image" Target="../media/image25.e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28.emf"/><Relationship Id="rId7" Type="http://schemas.openxmlformats.org/officeDocument/2006/relationships/image" Target="../media/image3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2.jpe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7" Type="http://schemas.openxmlformats.org/officeDocument/2006/relationships/image" Target="../media/image3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image" Target="../media/image29.emf"/><Relationship Id="rId7" Type="http://schemas.openxmlformats.org/officeDocument/2006/relationships/image" Target="../media/image4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4.jpe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image" Target="../media/image45.png"/><Relationship Id="rId7" Type="http://schemas.openxmlformats.org/officeDocument/2006/relationships/image" Target="../media/image49.emf"/><Relationship Id="rId12" Type="http://schemas.microsoft.com/office/2007/relationships/diagramDrawing" Target="../diagrams/drawing2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8.jpeg"/><Relationship Id="rId11" Type="http://schemas.openxmlformats.org/officeDocument/2006/relationships/diagramColors" Target="../diagrams/colors2.xml"/><Relationship Id="rId5" Type="http://schemas.openxmlformats.org/officeDocument/2006/relationships/image" Target="../media/image47.png"/><Relationship Id="rId10" Type="http://schemas.openxmlformats.org/officeDocument/2006/relationships/diagramQuickStyle" Target="../diagrams/quickStyle2.xml"/><Relationship Id="rId4" Type="http://schemas.openxmlformats.org/officeDocument/2006/relationships/image" Target="../media/image46.jpeg"/><Relationship Id="rId9" Type="http://schemas.openxmlformats.org/officeDocument/2006/relationships/diagramLayout" Target="../diagrams/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emf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jpeg"/><Relationship Id="rId13" Type="http://schemas.openxmlformats.org/officeDocument/2006/relationships/image" Target="../media/image62.jpeg"/><Relationship Id="rId3" Type="http://schemas.openxmlformats.org/officeDocument/2006/relationships/image" Target="../media/image55.jpeg"/><Relationship Id="rId7" Type="http://schemas.openxmlformats.org/officeDocument/2006/relationships/image" Target="../media/image58.jpeg"/><Relationship Id="rId12" Type="http://schemas.microsoft.com/office/2007/relationships/hdphoto" Target="../media/hdphoto3.wdp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3.xml"/><Relationship Id="rId6" Type="http://schemas.microsoft.com/office/2007/relationships/hdphoto" Target="../media/hdphoto1.wdp"/><Relationship Id="rId11" Type="http://schemas.openxmlformats.org/officeDocument/2006/relationships/image" Target="../media/image61.png"/><Relationship Id="rId5" Type="http://schemas.openxmlformats.org/officeDocument/2006/relationships/image" Target="../media/image57.png"/><Relationship Id="rId10" Type="http://schemas.openxmlformats.org/officeDocument/2006/relationships/image" Target="../media/image60.png"/><Relationship Id="rId4" Type="http://schemas.openxmlformats.org/officeDocument/2006/relationships/image" Target="../media/image56.png"/><Relationship Id="rId9" Type="http://schemas.microsoft.com/office/2007/relationships/hdphoto" Target="../media/hdphoto2.wdp"/><Relationship Id="rId14" Type="http://schemas.microsoft.com/office/2007/relationships/hdphoto" Target="../media/hdphoto4.wdp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7" Type="http://schemas.microsoft.com/office/2007/relationships/hdphoto" Target="../media/hdphoto5.wdp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7.png"/><Relationship Id="rId5" Type="http://schemas.openxmlformats.org/officeDocument/2006/relationships/image" Target="../media/image66.jpeg"/><Relationship Id="rId4" Type="http://schemas.openxmlformats.org/officeDocument/2006/relationships/image" Target="../media/image6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emf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2.emf"/><Relationship Id="rId5" Type="http://schemas.openxmlformats.org/officeDocument/2006/relationships/image" Target="../media/image71.emf"/><Relationship Id="rId4" Type="http://schemas.openxmlformats.org/officeDocument/2006/relationships/image" Target="../media/image70.emf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7" Type="http://schemas.openxmlformats.org/officeDocument/2006/relationships/image" Target="../media/image78.png"/><Relationship Id="rId2" Type="http://schemas.openxmlformats.org/officeDocument/2006/relationships/hyperlink" Target="https://www.gnis-pedagogie.org/index.php?lg=fr&amp;numpage=138&amp;spec=mediatheque&amp;typeMedia=photos&amp;tag=f%C3%A9verole&amp;numfamille=11&amp;numgamme=0&amp;numrub=31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7.png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svg"/><Relationship Id="rId7" Type="http://schemas.openxmlformats.org/officeDocument/2006/relationships/image" Target="../media/image87.pn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6.png"/><Relationship Id="rId5" Type="http://schemas.openxmlformats.org/officeDocument/2006/relationships/image" Target="../media/image87.svg"/><Relationship Id="rId4" Type="http://schemas.openxmlformats.org/officeDocument/2006/relationships/image" Target="../media/image8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svg"/><Relationship Id="rId7" Type="http://schemas.openxmlformats.org/officeDocument/2006/relationships/image" Target="../media/image89.jpe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8.jpeg"/><Relationship Id="rId5" Type="http://schemas.openxmlformats.org/officeDocument/2006/relationships/image" Target="../media/image87.svg"/><Relationship Id="rId4" Type="http://schemas.openxmlformats.org/officeDocument/2006/relationships/image" Target="../media/image8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sv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0.png"/><Relationship Id="rId5" Type="http://schemas.openxmlformats.org/officeDocument/2006/relationships/image" Target="../media/image87.svg"/><Relationship Id="rId4" Type="http://schemas.openxmlformats.org/officeDocument/2006/relationships/image" Target="../media/image8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7.svg"/><Relationship Id="rId5" Type="http://schemas.openxmlformats.org/officeDocument/2006/relationships/image" Target="../media/image85.png"/><Relationship Id="rId4" Type="http://schemas.openxmlformats.org/officeDocument/2006/relationships/image" Target="../media/image85.sv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 err="1"/>
              <a:t>Capr’Inov</a:t>
            </a:r>
            <a:r>
              <a:rPr lang="fr-FR" dirty="0"/>
              <a:t>, jeudi 25 novembre 2021</a:t>
            </a:r>
          </a:p>
        </p:txBody>
      </p:sp>
      <p:sp>
        <p:nvSpPr>
          <p:cNvPr id="6" name="Sous-titre 5"/>
          <p:cNvSpPr>
            <a:spLocks noGrp="1"/>
          </p:cNvSpPr>
          <p:nvPr>
            <p:ph type="subTitle" idx="1"/>
          </p:nvPr>
        </p:nvSpPr>
        <p:spPr>
          <a:xfrm>
            <a:off x="106680" y="3805268"/>
            <a:ext cx="11742419" cy="1223415"/>
          </a:xfrm>
        </p:spPr>
        <p:txBody>
          <a:bodyPr>
            <a:normAutofit/>
          </a:bodyPr>
          <a:lstStyle/>
          <a:p>
            <a:r>
              <a:rPr lang="fr-FR" sz="3600" dirty="0"/>
              <a:t>Améliorer la souveraineté de l'autonomie protéique de la France</a:t>
            </a:r>
          </a:p>
          <a:p>
            <a:r>
              <a:rPr lang="fr-FR" sz="3600" dirty="0"/>
              <a:t>Améliorer l’autonomie protéique dans les élevages caprins</a:t>
            </a:r>
          </a:p>
        </p:txBody>
      </p:sp>
      <p:sp>
        <p:nvSpPr>
          <p:cNvPr id="5" name="Titre 4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fr-FR" sz="8000" dirty="0"/>
              <a:t> Cap Protéines</a:t>
            </a: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0410" y="0"/>
            <a:ext cx="3831590" cy="1911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3722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9744891" y="4972594"/>
            <a:ext cx="2516778" cy="21336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Cap Protéines</a:t>
            </a:r>
            <a:br>
              <a:rPr lang="fr-FR" dirty="0"/>
            </a:br>
            <a:r>
              <a:rPr lang="fr-FR" sz="1800" dirty="0"/>
              <a:t>Innovons pour notre souveraineté protéique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050" b="1" i="0" u="none" strike="noStrike" kern="1200" cap="none" spc="0" normalizeH="0" baseline="0" noProof="0" dirty="0">
              <a:ln>
                <a:noFill/>
              </a:ln>
              <a:solidFill>
                <a:srgbClr val="395685"/>
              </a:solidFill>
              <a:effectLst/>
              <a:uLnTx/>
              <a:uFillTx/>
              <a:latin typeface="Helvetica LT Std Cond" panose="020B0506020202030204" pitchFamily="34" charset="0"/>
              <a:ea typeface="+mn-ea"/>
              <a:cs typeface="+mn-cs"/>
            </a:endParaRPr>
          </a:p>
        </p:txBody>
      </p:sp>
      <p:graphicFrame>
        <p:nvGraphicFramePr>
          <p:cNvPr id="6" name="Diagramme 5"/>
          <p:cNvGraphicFramePr/>
          <p:nvPr>
            <p:extLst>
              <p:ext uri="{D42A27DB-BD31-4B8C-83A1-F6EECF244321}">
                <p14:modId xmlns:p14="http://schemas.microsoft.com/office/powerpoint/2010/main" val="19107860"/>
              </p:ext>
            </p:extLst>
          </p:nvPr>
        </p:nvGraphicFramePr>
        <p:xfrm>
          <a:off x="1138518" y="1963272"/>
          <a:ext cx="10390094" cy="41750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3370775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/>
              <a:t>Cap Protéines</a:t>
            </a:r>
            <a:br>
              <a:rPr lang="fr-FR" dirty="0"/>
            </a:br>
            <a:r>
              <a:rPr lang="fr-FR" sz="1800" dirty="0"/>
              <a:t>Innovons pour notre souveraineté protéique</a:t>
            </a:r>
            <a:endParaRPr lang="fr-FR" sz="1800" b="1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06BB5E-6CA2-4A75-B7B9-32881BEBFFCD}" type="slidenum">
              <a:rPr lang="fr-FR" smtClean="0">
                <a:solidFill>
                  <a:prstClr val="white"/>
                </a:solidFill>
              </a:rPr>
              <a:pPr/>
              <a:t>3</a:t>
            </a:fld>
            <a:endParaRPr lang="fr-FR" dirty="0">
              <a:solidFill>
                <a:prstClr val="white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type="body" sz="quarter" idx="11"/>
          </p:nvPr>
        </p:nvSpPr>
        <p:spPr>
          <a:xfrm>
            <a:off x="694944" y="2125135"/>
            <a:ext cx="10543031" cy="4135436"/>
          </a:xfrm>
        </p:spPr>
        <p:txBody>
          <a:bodyPr>
            <a:normAutofit/>
          </a:bodyPr>
          <a:lstStyle/>
          <a:p>
            <a:pPr marL="342900" lvl="0" indent="-342900">
              <a:buClr>
                <a:prstClr val="black"/>
              </a:buClr>
              <a:buFont typeface="Arial" panose="020B0604020202020204" pitchFamily="34" charset="0"/>
              <a:buChar char="•"/>
            </a:pPr>
            <a:r>
              <a:rPr lang="fr-FR" sz="3200" dirty="0"/>
              <a:t>Pourquoi s’intéresser à la souveraineté protéique ?</a:t>
            </a:r>
          </a:p>
          <a:p>
            <a:pPr marL="800100" lvl="1" indent="-342900">
              <a:buClr>
                <a:prstClr val="black"/>
              </a:buClr>
            </a:pPr>
            <a:endParaRPr lang="fr-FR" sz="2400" dirty="0"/>
          </a:p>
          <a:p>
            <a:pPr marL="800100" lvl="1" indent="-342900">
              <a:buClr>
                <a:prstClr val="black"/>
              </a:buClr>
            </a:pPr>
            <a:r>
              <a:rPr lang="fr-FR" sz="2400" dirty="0"/>
              <a:t>Dépendance au marché </a:t>
            </a:r>
          </a:p>
          <a:p>
            <a:pPr marL="457200" lvl="1" indent="0">
              <a:buClr>
                <a:prstClr val="black"/>
              </a:buClr>
              <a:buNone/>
            </a:pPr>
            <a:endParaRPr lang="fr-FR" sz="2400" dirty="0"/>
          </a:p>
          <a:p>
            <a:pPr marL="800100" lvl="1" indent="-342900"/>
            <a:r>
              <a:rPr lang="fr-FR" sz="2400" dirty="0"/>
              <a:t>Un soja sud-américain, </a:t>
            </a:r>
          </a:p>
          <a:p>
            <a:pPr marL="457200" lvl="1" indent="0">
              <a:buNone/>
            </a:pPr>
            <a:r>
              <a:rPr lang="fr-FR" sz="2400" dirty="0"/>
              <a:t>     objet de controverses :</a:t>
            </a:r>
          </a:p>
          <a:p>
            <a:pPr marL="457200" lvl="1" indent="0">
              <a:buNone/>
            </a:pPr>
            <a:r>
              <a:rPr lang="fr-FR" sz="2400" dirty="0"/>
              <a:t>	déforestation, OGM, </a:t>
            </a:r>
          </a:p>
          <a:p>
            <a:pPr marL="457200" lvl="1" indent="0">
              <a:buNone/>
            </a:pPr>
            <a:r>
              <a:rPr lang="fr-FR" sz="2400" dirty="0"/>
              <a:t>	monoculture, glyphosate…</a:t>
            </a:r>
          </a:p>
          <a:p>
            <a:pPr marL="800100" lvl="1" indent="-342900"/>
            <a:endParaRPr lang="fr-FR" sz="2400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74983" y="4164676"/>
            <a:ext cx="3432059" cy="1925301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61210" y="3773978"/>
            <a:ext cx="2795073" cy="1861563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9675222" y="5635541"/>
            <a:ext cx="2516778" cy="21336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68146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Cap Protéines</a:t>
            </a:r>
            <a:br>
              <a:rPr lang="fr-FR" dirty="0"/>
            </a:br>
            <a:r>
              <a:rPr lang="fr-FR" sz="1800" dirty="0"/>
              <a:t>Innovons pour notre souveraineté protéique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74724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sz="3200" dirty="0">
                <a:solidFill>
                  <a:schemeClr val="tx1"/>
                </a:solidFill>
              </a:rPr>
              <a:t>Le Plan de Relance Protéines</a:t>
            </a:r>
            <a:endParaRPr lang="fr-FR" sz="3200" dirty="0"/>
          </a:p>
          <a:p>
            <a:endParaRPr lang="fr-FR" dirty="0"/>
          </a:p>
          <a:p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DF65B-118C-4C97-867E-789DEA48B7D5}" type="slidenum">
              <a:rPr lang="fr-FR" smtClean="0"/>
              <a:t>4</a:t>
            </a:fld>
            <a:endParaRPr lang="fr-FR"/>
          </a:p>
        </p:txBody>
      </p:sp>
      <p:grpSp>
        <p:nvGrpSpPr>
          <p:cNvPr id="11" name="Groupe 10"/>
          <p:cNvGrpSpPr/>
          <p:nvPr/>
        </p:nvGrpSpPr>
        <p:grpSpPr>
          <a:xfrm>
            <a:off x="2391488" y="5433020"/>
            <a:ext cx="8122024" cy="923330"/>
            <a:chOff x="2391488" y="5433020"/>
            <a:chExt cx="8122024" cy="923330"/>
          </a:xfrm>
        </p:grpSpPr>
        <p:sp>
          <p:nvSpPr>
            <p:cNvPr id="9" name="ZoneTexte 8"/>
            <p:cNvSpPr txBox="1"/>
            <p:nvPr/>
          </p:nvSpPr>
          <p:spPr>
            <a:xfrm>
              <a:off x="2391488" y="5433020"/>
              <a:ext cx="8122024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dirty="0"/>
                <a:t>                       En 10 ans, objectif de doublement des surfaces en oléo-protéagineux et légumineuses fourragères (8 % de la SAU - 2 millions d’hectares)</a:t>
              </a:r>
            </a:p>
            <a:p>
              <a:endParaRPr lang="fr-FR" dirty="0"/>
            </a:p>
          </p:txBody>
        </p:sp>
        <p:sp>
          <p:nvSpPr>
            <p:cNvPr id="10" name="Flèche droite 9"/>
            <p:cNvSpPr/>
            <p:nvPr/>
          </p:nvSpPr>
          <p:spPr>
            <a:xfrm>
              <a:off x="2483224" y="5433020"/>
              <a:ext cx="1111624" cy="30480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13" name="Groupe 12"/>
          <p:cNvGrpSpPr/>
          <p:nvPr/>
        </p:nvGrpSpPr>
        <p:grpSpPr>
          <a:xfrm>
            <a:off x="1371600" y="3030071"/>
            <a:ext cx="1918447" cy="2224119"/>
            <a:chOff x="1371600" y="3030071"/>
            <a:chExt cx="1918447" cy="2224119"/>
          </a:xfrm>
        </p:grpSpPr>
        <p:pic>
          <p:nvPicPr>
            <p:cNvPr id="6" name="Imag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47417" y="3030071"/>
              <a:ext cx="1488142" cy="1488142"/>
            </a:xfrm>
            <a:prstGeom prst="rect">
              <a:avLst/>
            </a:prstGeom>
          </p:spPr>
        </p:pic>
        <p:sp>
          <p:nvSpPr>
            <p:cNvPr id="12" name="ZoneTexte 11"/>
            <p:cNvSpPr txBox="1"/>
            <p:nvPr/>
          </p:nvSpPr>
          <p:spPr>
            <a:xfrm>
              <a:off x="1371600" y="4607859"/>
              <a:ext cx="191844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dirty="0"/>
                <a:t>Réduire la dépendance</a:t>
              </a:r>
            </a:p>
          </p:txBody>
        </p:sp>
      </p:grpSp>
      <p:grpSp>
        <p:nvGrpSpPr>
          <p:cNvPr id="16" name="Groupe 15"/>
          <p:cNvGrpSpPr/>
          <p:nvPr/>
        </p:nvGrpSpPr>
        <p:grpSpPr>
          <a:xfrm>
            <a:off x="4262717" y="2508776"/>
            <a:ext cx="2559119" cy="2861955"/>
            <a:chOff x="4262717" y="2508776"/>
            <a:chExt cx="2559119" cy="2861955"/>
          </a:xfrm>
        </p:grpSpPr>
        <p:pic>
          <p:nvPicPr>
            <p:cNvPr id="7" name="Image 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62717" y="2508776"/>
              <a:ext cx="2559119" cy="2559119"/>
            </a:xfrm>
            <a:prstGeom prst="rect">
              <a:avLst/>
            </a:prstGeom>
          </p:spPr>
        </p:pic>
        <p:sp>
          <p:nvSpPr>
            <p:cNvPr id="14" name="ZoneTexte 13"/>
            <p:cNvSpPr txBox="1"/>
            <p:nvPr/>
          </p:nvSpPr>
          <p:spPr>
            <a:xfrm>
              <a:off x="4509247" y="4724400"/>
              <a:ext cx="231258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dirty="0"/>
                <a:t>Autonomie des élevages</a:t>
              </a:r>
            </a:p>
          </p:txBody>
        </p:sp>
      </p:grpSp>
      <p:grpSp>
        <p:nvGrpSpPr>
          <p:cNvPr id="17" name="Groupe 16"/>
          <p:cNvGrpSpPr/>
          <p:nvPr/>
        </p:nvGrpSpPr>
        <p:grpSpPr>
          <a:xfrm>
            <a:off x="7888941" y="2635624"/>
            <a:ext cx="2377068" cy="2600875"/>
            <a:chOff x="7888941" y="2635624"/>
            <a:chExt cx="2377068" cy="2600875"/>
          </a:xfrm>
        </p:grpSpPr>
        <p:pic>
          <p:nvPicPr>
            <p:cNvPr id="8" name="Image 7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34466" y="2635624"/>
              <a:ext cx="2231543" cy="2231543"/>
            </a:xfrm>
            <a:prstGeom prst="rect">
              <a:avLst/>
            </a:prstGeom>
          </p:spPr>
        </p:pic>
        <p:sp>
          <p:nvSpPr>
            <p:cNvPr id="15" name="ZoneTexte 14"/>
            <p:cNvSpPr txBox="1"/>
            <p:nvPr/>
          </p:nvSpPr>
          <p:spPr>
            <a:xfrm>
              <a:off x="7888941" y="4867167"/>
              <a:ext cx="224117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dirty="0"/>
                <a:t>Légumes secs</a:t>
              </a:r>
            </a:p>
          </p:txBody>
        </p:sp>
      </p:grpSp>
      <p:sp>
        <p:nvSpPr>
          <p:cNvPr id="18" name="ZoneTexte 17"/>
          <p:cNvSpPr txBox="1"/>
          <p:nvPr/>
        </p:nvSpPr>
        <p:spPr>
          <a:xfrm>
            <a:off x="9643846" y="5802352"/>
            <a:ext cx="2516778" cy="21336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47379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6"/>
          <p:cNvSpPr txBox="1"/>
          <p:nvPr/>
        </p:nvSpPr>
        <p:spPr>
          <a:xfrm>
            <a:off x="9761157" y="3387521"/>
            <a:ext cx="2368732" cy="369331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Cap Protéines</a:t>
            </a:r>
            <a:br>
              <a:rPr lang="fr-FR" dirty="0"/>
            </a:br>
            <a:r>
              <a:rPr lang="fr-FR" sz="1800" dirty="0"/>
              <a:t>Innovons pour notre souveraineté protéique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747246"/>
          </a:xfrm>
        </p:spPr>
        <p:txBody>
          <a:bodyPr>
            <a:normAutofit/>
          </a:bodyPr>
          <a:lstStyle/>
          <a:p>
            <a:endParaRPr lang="fr-FR" dirty="0"/>
          </a:p>
          <a:p>
            <a:endParaRPr lang="fr-FR" dirty="0"/>
          </a:p>
        </p:txBody>
      </p:sp>
      <p:pic>
        <p:nvPicPr>
          <p:cNvPr id="18" name="Imag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350" y="1891873"/>
            <a:ext cx="6028456" cy="2907123"/>
          </a:xfrm>
          <a:prstGeom prst="rect">
            <a:avLst/>
          </a:prstGeom>
        </p:spPr>
      </p:pic>
      <p:sp>
        <p:nvSpPr>
          <p:cNvPr id="19" name="ZoneTexte 18"/>
          <p:cNvSpPr txBox="1"/>
          <p:nvPr/>
        </p:nvSpPr>
        <p:spPr>
          <a:xfrm>
            <a:off x="6537959" y="2191759"/>
            <a:ext cx="540347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/>
              <a:t>Le programme de recherche développement innovation transfert du plan protéines français</a:t>
            </a:r>
          </a:p>
        </p:txBody>
      </p:sp>
      <p:grpSp>
        <p:nvGrpSpPr>
          <p:cNvPr id="34" name="Groupe 33"/>
          <p:cNvGrpSpPr/>
          <p:nvPr/>
        </p:nvGrpSpPr>
        <p:grpSpPr>
          <a:xfrm>
            <a:off x="6912050" y="4446113"/>
            <a:ext cx="6801766" cy="705766"/>
            <a:chOff x="9496759" y="5258553"/>
            <a:chExt cx="6801766" cy="705766"/>
          </a:xfrm>
          <a:solidFill>
            <a:schemeClr val="bg1"/>
          </a:solidFill>
        </p:grpSpPr>
        <p:pic>
          <p:nvPicPr>
            <p:cNvPr id="24" name="Image 2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496759" y="5258553"/>
              <a:ext cx="705766" cy="705766"/>
            </a:xfrm>
            <a:prstGeom prst="rect">
              <a:avLst/>
            </a:prstGeom>
            <a:grpFill/>
          </p:spPr>
        </p:pic>
        <p:sp>
          <p:nvSpPr>
            <p:cNvPr id="25" name="Rectangle 24"/>
            <p:cNvSpPr/>
            <p:nvPr/>
          </p:nvSpPr>
          <p:spPr>
            <a:xfrm>
              <a:off x="10202525" y="5594987"/>
              <a:ext cx="6096000" cy="369332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r>
                <a:rPr lang="fr-FR" dirty="0"/>
                <a:t>Financé par</a:t>
              </a:r>
            </a:p>
          </p:txBody>
        </p:sp>
      </p:grpSp>
      <p:grpSp>
        <p:nvGrpSpPr>
          <p:cNvPr id="33" name="Groupe 32"/>
          <p:cNvGrpSpPr/>
          <p:nvPr/>
        </p:nvGrpSpPr>
        <p:grpSpPr>
          <a:xfrm>
            <a:off x="2456420" y="4126003"/>
            <a:ext cx="8699260" cy="1759165"/>
            <a:chOff x="3491753" y="5364247"/>
            <a:chExt cx="8629188" cy="1687175"/>
          </a:xfrm>
        </p:grpSpPr>
        <p:sp>
          <p:nvSpPr>
            <p:cNvPr id="28" name="ZoneTexte 27"/>
            <p:cNvSpPr txBox="1"/>
            <p:nvPr/>
          </p:nvSpPr>
          <p:spPr>
            <a:xfrm>
              <a:off x="3491753" y="5364247"/>
              <a:ext cx="244288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fr-FR" dirty="0"/>
            </a:p>
          </p:txBody>
        </p:sp>
        <p:pic>
          <p:nvPicPr>
            <p:cNvPr id="31" name="Image 30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30313" y="6427075"/>
              <a:ext cx="1490628" cy="624347"/>
            </a:xfrm>
            <a:prstGeom prst="rect">
              <a:avLst/>
            </a:prstGeom>
          </p:spPr>
        </p:pic>
      </p:grpSp>
      <p:pic>
        <p:nvPicPr>
          <p:cNvPr id="6" name="Imag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2903" y="4190986"/>
            <a:ext cx="1238088" cy="700497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5105" y="4072447"/>
            <a:ext cx="861289" cy="861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4818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Cap Protéines</a:t>
            </a:r>
            <a:br>
              <a:rPr lang="fr-FR" dirty="0"/>
            </a:br>
            <a:r>
              <a:rPr lang="fr-FR" sz="1800" dirty="0"/>
              <a:t>Innovons pour notre souveraineté protéique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747246"/>
          </a:xfrm>
        </p:spPr>
        <p:txBody>
          <a:bodyPr>
            <a:normAutofit/>
          </a:bodyPr>
          <a:lstStyle/>
          <a:p>
            <a:endParaRPr lang="fr-FR" dirty="0"/>
          </a:p>
          <a:p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7" name="Espace réservé du contenu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2872" y="1762938"/>
            <a:ext cx="6073337" cy="4958537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xmlns="" id="{ACD61E06-889F-4E45-A5CA-BAE559D5B76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8183"/>
          <a:stretch/>
        </p:blipFill>
        <p:spPr>
          <a:xfrm>
            <a:off x="1099907" y="2572871"/>
            <a:ext cx="3839601" cy="1485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2842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Cap Protéines</a:t>
            </a:r>
            <a:br>
              <a:rPr lang="fr-FR" dirty="0"/>
            </a:br>
            <a:r>
              <a:rPr lang="fr-FR" sz="1800" dirty="0"/>
              <a:t>Innovons pour notre souveraineté protéique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698257" y="1471496"/>
            <a:ext cx="10515600" cy="1046506"/>
          </a:xfrm>
        </p:spPr>
        <p:txBody>
          <a:bodyPr>
            <a:normAutofit/>
          </a:bodyPr>
          <a:lstStyle/>
          <a:p>
            <a:endParaRPr lang="fr-FR" dirty="0"/>
          </a:p>
          <a:p>
            <a:pPr marL="0" indent="0">
              <a:buNone/>
            </a:pPr>
            <a:r>
              <a:rPr lang="fr-FR" sz="4200" b="0" dirty="0">
                <a:solidFill>
                  <a:schemeClr val="tx1"/>
                </a:solidFill>
                <a:latin typeface="+mn-lt"/>
              </a:rPr>
              <a:t>5 projets dans 1 programme </a:t>
            </a: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grpSp>
        <p:nvGrpSpPr>
          <p:cNvPr id="7" name="Groupe 6"/>
          <p:cNvGrpSpPr/>
          <p:nvPr/>
        </p:nvGrpSpPr>
        <p:grpSpPr>
          <a:xfrm>
            <a:off x="1029768" y="2185991"/>
            <a:ext cx="10516896" cy="4352921"/>
            <a:chOff x="837744" y="1252539"/>
            <a:chExt cx="10516896" cy="4352921"/>
          </a:xfrm>
        </p:grpSpPr>
        <p:pic>
          <p:nvPicPr>
            <p:cNvPr id="6" name="Image 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37744" y="1252539"/>
              <a:ext cx="10516511" cy="4352921"/>
            </a:xfrm>
            <a:prstGeom prst="rect">
              <a:avLst/>
            </a:prstGeom>
          </p:spPr>
        </p:pic>
        <p:sp>
          <p:nvSpPr>
            <p:cNvPr id="29" name="Espace réservé du texte 3">
              <a:extLst>
                <a:ext uri="{FF2B5EF4-FFF2-40B4-BE49-F238E27FC236}">
                  <a16:creationId xmlns:a16="http://schemas.microsoft.com/office/drawing/2014/main" xmlns="" id="{3D9786E4-5DF5-4532-9538-72F2F88FB1A4}"/>
                </a:ext>
              </a:extLst>
            </p:cNvPr>
            <p:cNvSpPr txBox="1">
              <a:spLocks/>
            </p:cNvSpPr>
            <p:nvPr/>
          </p:nvSpPr>
          <p:spPr>
            <a:xfrm>
              <a:off x="2020221" y="1989746"/>
              <a:ext cx="2378301" cy="1357891"/>
            </a:xfrm>
            <a:prstGeom prst="rect">
              <a:avLst/>
            </a:prstGeom>
          </p:spPr>
          <p:txBody>
            <a:bodyPr vert="horz" lIns="0" tIns="0" rIns="0" bIns="0" rtlCol="0">
              <a:no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b="1" i="0" kern="1200">
                  <a:solidFill>
                    <a:schemeClr val="tx2"/>
                  </a:solidFill>
                  <a:latin typeface="Helvetica" pitchFamily="2" charset="0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fr-F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FAA61A">
                      <a:lumMod val="75000"/>
                    </a:srgbClr>
                  </a:solidFill>
                  <a:effectLst/>
                  <a:uLnTx/>
                  <a:uFillTx/>
                  <a:latin typeface="Helvetica" pitchFamily="2" charset="0"/>
                  <a:ea typeface="+mn-ea"/>
                  <a:cs typeface="+mn-cs"/>
                </a:rPr>
                <a:t>Evaluer et diffuser </a:t>
              </a:r>
              <a:r>
                <a:rPr kumimoji="0" lang="fr-FR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AA61A">
                      <a:lumMod val="75000"/>
                    </a:srgbClr>
                  </a:solidFill>
                  <a:effectLst/>
                  <a:uLnTx/>
                  <a:uFillTx/>
                  <a:latin typeface="Helvetica" pitchFamily="2" charset="0"/>
                  <a:ea typeface="+mn-ea"/>
                  <a:cs typeface="+mn-cs"/>
                </a:rPr>
                <a:t>de nouvelles variétés de légumineuses et d’oléagineux à haute teneur en protéines</a:t>
              </a:r>
              <a:endParaRPr kumimoji="0" lang="fr-FR" sz="1800" b="1" i="0" u="none" strike="noStrike" kern="1200" cap="none" spc="0" normalizeH="0" baseline="0" noProof="0" dirty="0">
                <a:ln>
                  <a:noFill/>
                </a:ln>
                <a:solidFill>
                  <a:srgbClr val="FAA61A">
                    <a:lumMod val="75000"/>
                  </a:srgbClr>
                </a:solidFill>
                <a:effectLst/>
                <a:uLnTx/>
                <a:uFillTx/>
                <a:latin typeface="Helvetica" pitchFamily="2" charset="0"/>
                <a:ea typeface="+mn-ea"/>
                <a:cs typeface="+mn-cs"/>
              </a:endParaRPr>
            </a:p>
          </p:txBody>
        </p:sp>
        <p:grpSp>
          <p:nvGrpSpPr>
            <p:cNvPr id="30" name="Groupe 29">
              <a:extLst>
                <a:ext uri="{FF2B5EF4-FFF2-40B4-BE49-F238E27FC236}">
                  <a16:creationId xmlns:a16="http://schemas.microsoft.com/office/drawing/2014/main" xmlns="" id="{6D3A355D-F4A6-844D-A79E-7082F0A91B44}"/>
                </a:ext>
              </a:extLst>
            </p:cNvPr>
            <p:cNvGrpSpPr/>
            <p:nvPr/>
          </p:nvGrpSpPr>
          <p:grpSpPr>
            <a:xfrm>
              <a:off x="956661" y="2001621"/>
              <a:ext cx="966006" cy="966006"/>
              <a:chOff x="404410" y="1563438"/>
              <a:chExt cx="966006" cy="966006"/>
            </a:xfrm>
          </p:grpSpPr>
          <p:sp>
            <p:nvSpPr>
              <p:cNvPr id="31" name="Rectangle à coins arrondis 30">
                <a:extLst>
                  <a:ext uri="{FF2B5EF4-FFF2-40B4-BE49-F238E27FC236}">
                    <a16:creationId xmlns:a16="http://schemas.microsoft.com/office/drawing/2014/main" xmlns="" id="{A6749B15-A772-CF4A-B4B2-7FE0C66CDE0D}"/>
                  </a:ext>
                </a:extLst>
              </p:cNvPr>
              <p:cNvSpPr/>
              <p:nvPr/>
            </p:nvSpPr>
            <p:spPr>
              <a:xfrm>
                <a:off x="404410" y="1563438"/>
                <a:ext cx="966006" cy="966006"/>
              </a:xfrm>
              <a:prstGeom prst="roundRect">
                <a:avLst/>
              </a:prstGeom>
              <a:solidFill>
                <a:srgbClr val="FAA61A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FR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pic>
            <p:nvPicPr>
              <p:cNvPr id="32" name="Image 31">
                <a:extLst>
                  <a:ext uri="{FF2B5EF4-FFF2-40B4-BE49-F238E27FC236}">
                    <a16:creationId xmlns:a16="http://schemas.microsoft.com/office/drawing/2014/main" xmlns="" id="{30734096-1EEF-9541-A369-95A14E02975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 rot="20640168">
                <a:off x="456880" y="1792037"/>
                <a:ext cx="911120" cy="508807"/>
              </a:xfrm>
              <a:prstGeom prst="rect">
                <a:avLst/>
              </a:prstGeom>
            </p:spPr>
          </p:pic>
        </p:grpSp>
        <p:sp>
          <p:nvSpPr>
            <p:cNvPr id="33" name="Espace réservé du texte 3">
              <a:extLst>
                <a:ext uri="{FF2B5EF4-FFF2-40B4-BE49-F238E27FC236}">
                  <a16:creationId xmlns:a16="http://schemas.microsoft.com/office/drawing/2014/main" xmlns="" id="{2678321E-9B07-F74E-B7E7-7879EEED5944}"/>
                </a:ext>
              </a:extLst>
            </p:cNvPr>
            <p:cNvSpPr txBox="1">
              <a:spLocks/>
            </p:cNvSpPr>
            <p:nvPr/>
          </p:nvSpPr>
          <p:spPr>
            <a:xfrm>
              <a:off x="5617893" y="1975154"/>
              <a:ext cx="2378301" cy="1334141"/>
            </a:xfrm>
            <a:prstGeom prst="rect">
              <a:avLst/>
            </a:prstGeom>
          </p:spPr>
          <p:txBody>
            <a:bodyPr vert="horz" lIns="0" tIns="0" rIns="0" bIns="0" rtlCol="0">
              <a:no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b="1" i="0" kern="1200">
                  <a:solidFill>
                    <a:schemeClr val="tx2"/>
                  </a:solidFill>
                  <a:latin typeface="Helvetica" pitchFamily="2" charset="0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fr-F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9BBA3C">
                      <a:lumMod val="75000"/>
                    </a:srgbClr>
                  </a:solidFill>
                  <a:effectLst/>
                  <a:uLnTx/>
                  <a:uFillTx/>
                  <a:latin typeface="Helvetica" pitchFamily="2" charset="0"/>
                  <a:ea typeface="+mn-ea"/>
                  <a:cs typeface="+mn-cs"/>
                </a:rPr>
                <a:t>Accroître </a:t>
              </a:r>
              <a:r>
                <a:rPr kumimoji="0" lang="fr-FR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9BBA3C">
                      <a:lumMod val="75000"/>
                    </a:srgbClr>
                  </a:solidFill>
                  <a:effectLst/>
                  <a:uLnTx/>
                  <a:uFillTx/>
                  <a:latin typeface="Helvetica" pitchFamily="2" charset="0"/>
                  <a:ea typeface="+mn-ea"/>
                  <a:cs typeface="+mn-cs"/>
                </a:rPr>
                <a:t>la compétitivité et la durabilité des productions </a:t>
              </a:r>
              <a:r>
                <a:rPr kumimoji="0" lang="fr-FR" sz="18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9BBA3C">
                      <a:lumMod val="75000"/>
                    </a:srgbClr>
                  </a:solidFill>
                  <a:effectLst/>
                  <a:uLnTx/>
                  <a:uFillTx/>
                  <a:latin typeface="Helvetica" pitchFamily="2" charset="0"/>
                  <a:ea typeface="+mn-ea"/>
                  <a:cs typeface="+mn-cs"/>
                </a:rPr>
                <a:t>oléoprotéagineuses</a:t>
              </a:r>
              <a:endParaRPr kumimoji="0" lang="fr-FR" sz="1800" b="1" i="0" u="none" strike="noStrike" kern="1200" cap="none" spc="0" normalizeH="0" baseline="0" noProof="0" dirty="0">
                <a:ln>
                  <a:noFill/>
                </a:ln>
                <a:solidFill>
                  <a:srgbClr val="9BBA3C">
                    <a:lumMod val="75000"/>
                  </a:srgbClr>
                </a:solidFill>
                <a:effectLst/>
                <a:uLnTx/>
                <a:uFillTx/>
                <a:latin typeface="Helvetica" pitchFamily="2" charset="0"/>
                <a:ea typeface="+mn-ea"/>
                <a:cs typeface="+mn-cs"/>
              </a:endParaRPr>
            </a:p>
          </p:txBody>
        </p:sp>
        <p:grpSp>
          <p:nvGrpSpPr>
            <p:cNvPr id="34" name="Groupe 33">
              <a:extLst>
                <a:ext uri="{FF2B5EF4-FFF2-40B4-BE49-F238E27FC236}">
                  <a16:creationId xmlns:a16="http://schemas.microsoft.com/office/drawing/2014/main" xmlns="" id="{3A23EB0A-4C2E-0947-8131-3DD02A236155}"/>
                </a:ext>
              </a:extLst>
            </p:cNvPr>
            <p:cNvGrpSpPr/>
            <p:nvPr/>
          </p:nvGrpSpPr>
          <p:grpSpPr>
            <a:xfrm>
              <a:off x="4545012" y="1939529"/>
              <a:ext cx="966006" cy="1094467"/>
              <a:chOff x="4741458" y="1499207"/>
              <a:chExt cx="966006" cy="1094467"/>
            </a:xfrm>
          </p:grpSpPr>
          <p:sp>
            <p:nvSpPr>
              <p:cNvPr id="35" name="Rectangle à coins arrondis 34">
                <a:extLst>
                  <a:ext uri="{FF2B5EF4-FFF2-40B4-BE49-F238E27FC236}">
                    <a16:creationId xmlns:a16="http://schemas.microsoft.com/office/drawing/2014/main" xmlns="" id="{3F47B05D-0860-BD4B-B56E-C0BC18F6107E}"/>
                  </a:ext>
                </a:extLst>
              </p:cNvPr>
              <p:cNvSpPr/>
              <p:nvPr/>
            </p:nvSpPr>
            <p:spPr>
              <a:xfrm>
                <a:off x="4741458" y="1563438"/>
                <a:ext cx="966006" cy="966006"/>
              </a:xfrm>
              <a:prstGeom prst="roundRect">
                <a:avLst/>
              </a:prstGeom>
              <a:solidFill>
                <a:srgbClr val="9BBA3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FR" sz="1800" b="0" i="0" u="none" strike="noStrike" kern="0" cap="none" spc="0" normalizeH="0" baseline="0" noProof="0">
                  <a:ln>
                    <a:noFill/>
                  </a:ln>
                  <a:solidFill>
                    <a:srgbClr val="586C95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pic>
            <p:nvPicPr>
              <p:cNvPr id="36" name="Image 35">
                <a:extLst>
                  <a:ext uri="{FF2B5EF4-FFF2-40B4-BE49-F238E27FC236}">
                    <a16:creationId xmlns:a16="http://schemas.microsoft.com/office/drawing/2014/main" xmlns="" id="{8AD84A2B-4EDC-B24F-9453-9B5BAEFFB40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 rot="20538483">
                <a:off x="4893703" y="1499207"/>
                <a:ext cx="697921" cy="1094467"/>
              </a:xfrm>
              <a:prstGeom prst="rect">
                <a:avLst/>
              </a:prstGeom>
            </p:spPr>
          </p:pic>
        </p:grpSp>
        <p:sp>
          <p:nvSpPr>
            <p:cNvPr id="37" name="Espace réservé du texte 3">
              <a:extLst>
                <a:ext uri="{FF2B5EF4-FFF2-40B4-BE49-F238E27FC236}">
                  <a16:creationId xmlns:a16="http://schemas.microsoft.com/office/drawing/2014/main" xmlns="" id="{EC75A075-7ECD-5640-A184-DD9738688916}"/>
                </a:ext>
              </a:extLst>
            </p:cNvPr>
            <p:cNvSpPr txBox="1">
              <a:spLocks/>
            </p:cNvSpPr>
            <p:nvPr/>
          </p:nvSpPr>
          <p:spPr>
            <a:xfrm>
              <a:off x="7764033" y="3942192"/>
              <a:ext cx="2214114" cy="1118014"/>
            </a:xfrm>
            <a:prstGeom prst="rect">
              <a:avLst/>
            </a:prstGeom>
          </p:spPr>
          <p:txBody>
            <a:bodyPr vert="horz" lIns="0" tIns="0" rIns="0" bIns="0" rtlCol="0">
              <a:no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b="1" i="0" kern="1200">
                  <a:solidFill>
                    <a:schemeClr val="tx2"/>
                  </a:solidFill>
                  <a:latin typeface="Helvetica" pitchFamily="2" charset="0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fr-F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E9826D">
                      <a:lumMod val="50000"/>
                    </a:srgbClr>
                  </a:solidFill>
                  <a:effectLst/>
                  <a:uLnTx/>
                  <a:uFillTx/>
                  <a:latin typeface="Helvetica" pitchFamily="2" charset="0"/>
                  <a:ea typeface="+mn-ea"/>
                  <a:cs typeface="+mn-cs"/>
                </a:rPr>
                <a:t>Partager</a:t>
              </a:r>
              <a:r>
                <a:rPr kumimoji="0" lang="fr-FR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E9826D">
                      <a:lumMod val="50000"/>
                    </a:srgbClr>
                  </a:solidFill>
                  <a:effectLst/>
                  <a:uLnTx/>
                  <a:uFillTx/>
                  <a:latin typeface="Helvetica" pitchFamily="2" charset="0"/>
                  <a:ea typeface="+mn-ea"/>
                  <a:cs typeface="+mn-cs"/>
                </a:rPr>
                <a:t> les informations du producteur au consommateur</a:t>
              </a:r>
            </a:p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endParaRPr kumimoji="0" lang="fr-FR" sz="1800" b="1" i="0" u="none" strike="noStrike" kern="1200" cap="none" spc="0" normalizeH="0" baseline="0" noProof="0" dirty="0">
                <a:ln>
                  <a:noFill/>
                </a:ln>
                <a:solidFill>
                  <a:srgbClr val="E9826D"/>
                </a:solidFill>
                <a:effectLst/>
                <a:uLnTx/>
                <a:uFillTx/>
                <a:latin typeface="Helvetica" pitchFamily="2" charset="0"/>
                <a:ea typeface="+mn-ea"/>
                <a:cs typeface="+mn-cs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xmlns="" id="{4A20D382-423D-3348-BD85-FBB7BBEBBCD0}"/>
                </a:ext>
              </a:extLst>
            </p:cNvPr>
            <p:cNvSpPr/>
            <p:nvPr/>
          </p:nvSpPr>
          <p:spPr>
            <a:xfrm>
              <a:off x="8976338" y="1950720"/>
              <a:ext cx="2378302" cy="1477328"/>
            </a:xfrm>
            <a:prstGeom prst="rect">
              <a:avLst/>
            </a:prstGeom>
          </p:spPr>
          <p:txBody>
            <a:bodyPr wrap="square" lIns="0" tIns="0" rIns="0" bIns="0">
              <a:noAutofit/>
            </a:bodyPr>
            <a:lstStyle/>
            <a:p>
              <a:r>
                <a:rPr lang="fr-FR" b="1" dirty="0">
                  <a:solidFill>
                    <a:srgbClr val="E57335">
                      <a:lumMod val="75000"/>
                    </a:srgbClr>
                  </a:solidFill>
                  <a:latin typeface="Helvetica" pitchFamily="2" charset="0"/>
                </a:rPr>
                <a:t>Répondre</a:t>
              </a:r>
              <a:r>
                <a:rPr lang="fr-FR" dirty="0">
                  <a:solidFill>
                    <a:srgbClr val="E57335">
                      <a:lumMod val="75000"/>
                    </a:srgbClr>
                  </a:solidFill>
                  <a:latin typeface="Helvetica" pitchFamily="2" charset="0"/>
                </a:rPr>
                <a:t> à la transition alimentaire par des produits locaux, durables et diversifiés</a:t>
              </a:r>
            </a:p>
          </p:txBody>
        </p:sp>
        <p:grpSp>
          <p:nvGrpSpPr>
            <p:cNvPr id="39" name="Groupe 38">
              <a:extLst>
                <a:ext uri="{FF2B5EF4-FFF2-40B4-BE49-F238E27FC236}">
                  <a16:creationId xmlns:a16="http://schemas.microsoft.com/office/drawing/2014/main" xmlns="" id="{41121518-8855-8E48-A20F-102772B9C079}"/>
                </a:ext>
              </a:extLst>
            </p:cNvPr>
            <p:cNvGrpSpPr/>
            <p:nvPr/>
          </p:nvGrpSpPr>
          <p:grpSpPr>
            <a:xfrm>
              <a:off x="7905084" y="1998220"/>
              <a:ext cx="966006" cy="966006"/>
              <a:chOff x="8114945" y="1563437"/>
              <a:chExt cx="966006" cy="966006"/>
            </a:xfrm>
          </p:grpSpPr>
          <p:sp>
            <p:nvSpPr>
              <p:cNvPr id="40" name="Rectangle à coins arrondis 39">
                <a:extLst>
                  <a:ext uri="{FF2B5EF4-FFF2-40B4-BE49-F238E27FC236}">
                    <a16:creationId xmlns:a16="http://schemas.microsoft.com/office/drawing/2014/main" xmlns="" id="{84147965-FD40-1248-90D7-04B927751F8D}"/>
                  </a:ext>
                </a:extLst>
              </p:cNvPr>
              <p:cNvSpPr/>
              <p:nvPr/>
            </p:nvSpPr>
            <p:spPr>
              <a:xfrm>
                <a:off x="8114945" y="1563437"/>
                <a:ext cx="966006" cy="966006"/>
              </a:xfrm>
              <a:prstGeom prst="roundRect">
                <a:avLst/>
              </a:prstGeom>
              <a:solidFill>
                <a:srgbClr val="E57335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FR" sz="1800" b="0" i="0" u="none" strike="noStrike" kern="0" cap="none" spc="0" normalizeH="0" baseline="0" noProof="0">
                  <a:ln>
                    <a:noFill/>
                  </a:ln>
                  <a:solidFill>
                    <a:srgbClr val="586C95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pic>
            <p:nvPicPr>
              <p:cNvPr id="41" name="Image 40">
                <a:extLst>
                  <a:ext uri="{FF2B5EF4-FFF2-40B4-BE49-F238E27FC236}">
                    <a16:creationId xmlns:a16="http://schemas.microsoft.com/office/drawing/2014/main" xmlns="" id="{CA0BD422-15A6-F148-AFA0-7463B5357AE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8138568" y="1665904"/>
                <a:ext cx="942383" cy="735058"/>
              </a:xfrm>
              <a:prstGeom prst="rect">
                <a:avLst/>
              </a:prstGeom>
            </p:spPr>
          </p:pic>
        </p:grp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xmlns="" id="{0C515AF8-207D-654D-BAEB-C736AE71F12C}"/>
                </a:ext>
              </a:extLst>
            </p:cNvPr>
            <p:cNvSpPr/>
            <p:nvPr/>
          </p:nvSpPr>
          <p:spPr>
            <a:xfrm>
              <a:off x="4211170" y="3912228"/>
              <a:ext cx="2059001" cy="1477328"/>
            </a:xfrm>
            <a:prstGeom prst="rect">
              <a:avLst/>
            </a:prstGeom>
          </p:spPr>
          <p:txBody>
            <a:bodyPr wrap="square" lIns="0" tIns="0" rIns="0" bIns="0">
              <a:noAutofit/>
            </a:bodyPr>
            <a:lstStyle/>
            <a:p>
              <a:r>
                <a:rPr lang="fr-FR" b="1" dirty="0">
                  <a:solidFill>
                    <a:srgbClr val="5D9242"/>
                  </a:solidFill>
                  <a:latin typeface="Helvetica" pitchFamily="2" charset="0"/>
                </a:rPr>
                <a:t>Développer</a:t>
              </a:r>
              <a:r>
                <a:rPr lang="fr-FR" dirty="0">
                  <a:solidFill>
                    <a:srgbClr val="5D9242"/>
                  </a:solidFill>
                  <a:latin typeface="Helvetica" pitchFamily="2" charset="0"/>
                </a:rPr>
                <a:t> l’autonomie protéique des élevages de ruminants</a:t>
              </a:r>
            </a:p>
          </p:txBody>
        </p:sp>
        <p:grpSp>
          <p:nvGrpSpPr>
            <p:cNvPr id="43" name="Groupe 42">
              <a:extLst>
                <a:ext uri="{FF2B5EF4-FFF2-40B4-BE49-F238E27FC236}">
                  <a16:creationId xmlns:a16="http://schemas.microsoft.com/office/drawing/2014/main" xmlns="" id="{564BA104-7408-154E-9528-B2026AE48711}"/>
                </a:ext>
              </a:extLst>
            </p:cNvPr>
            <p:cNvGrpSpPr/>
            <p:nvPr/>
          </p:nvGrpSpPr>
          <p:grpSpPr>
            <a:xfrm>
              <a:off x="3147610" y="3971601"/>
              <a:ext cx="966006" cy="966006"/>
              <a:chOff x="404410" y="3946155"/>
              <a:chExt cx="966006" cy="966006"/>
            </a:xfrm>
          </p:grpSpPr>
          <p:sp>
            <p:nvSpPr>
              <p:cNvPr id="44" name="Rectangle à coins arrondis 43">
                <a:extLst>
                  <a:ext uri="{FF2B5EF4-FFF2-40B4-BE49-F238E27FC236}">
                    <a16:creationId xmlns:a16="http://schemas.microsoft.com/office/drawing/2014/main" xmlns="" id="{F68D894D-8C5E-244D-9F0A-B4B423ADFA3D}"/>
                  </a:ext>
                </a:extLst>
              </p:cNvPr>
              <p:cNvSpPr/>
              <p:nvPr/>
            </p:nvSpPr>
            <p:spPr>
              <a:xfrm>
                <a:off x="404410" y="3946155"/>
                <a:ext cx="966006" cy="966006"/>
              </a:xfrm>
              <a:prstGeom prst="roundRect">
                <a:avLst/>
              </a:prstGeom>
              <a:solidFill>
                <a:srgbClr val="5D9142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FR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pic>
            <p:nvPicPr>
              <p:cNvPr id="45" name="Image 44">
                <a:extLst>
                  <a:ext uri="{FF2B5EF4-FFF2-40B4-BE49-F238E27FC236}">
                    <a16:creationId xmlns:a16="http://schemas.microsoft.com/office/drawing/2014/main" xmlns="" id="{71F8F198-BA29-1046-9A80-CE083F868B9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404410" y="4241223"/>
                <a:ext cx="966006" cy="522838"/>
              </a:xfrm>
              <a:prstGeom prst="rect">
                <a:avLst/>
              </a:prstGeom>
            </p:spPr>
          </p:pic>
        </p:grpSp>
        <p:grpSp>
          <p:nvGrpSpPr>
            <p:cNvPr id="46" name="Groupe 45">
              <a:extLst>
                <a:ext uri="{FF2B5EF4-FFF2-40B4-BE49-F238E27FC236}">
                  <a16:creationId xmlns:a16="http://schemas.microsoft.com/office/drawing/2014/main" xmlns="" id="{90969056-D725-5545-9011-FD08E0977B0E}"/>
                </a:ext>
              </a:extLst>
            </p:cNvPr>
            <p:cNvGrpSpPr/>
            <p:nvPr/>
          </p:nvGrpSpPr>
          <p:grpSpPr>
            <a:xfrm>
              <a:off x="6690785" y="3965942"/>
              <a:ext cx="966006" cy="966006"/>
              <a:chOff x="7057829" y="3924136"/>
              <a:chExt cx="966006" cy="966006"/>
            </a:xfrm>
          </p:grpSpPr>
          <p:sp>
            <p:nvSpPr>
              <p:cNvPr id="47" name="Rectangle à coins arrondis 46">
                <a:extLst>
                  <a:ext uri="{FF2B5EF4-FFF2-40B4-BE49-F238E27FC236}">
                    <a16:creationId xmlns:a16="http://schemas.microsoft.com/office/drawing/2014/main" xmlns="" id="{22783869-F04C-5341-8DF0-CEB836B2AD7B}"/>
                  </a:ext>
                </a:extLst>
              </p:cNvPr>
              <p:cNvSpPr/>
              <p:nvPr/>
            </p:nvSpPr>
            <p:spPr>
              <a:xfrm>
                <a:off x="7057829" y="3924136"/>
                <a:ext cx="966006" cy="966006"/>
              </a:xfrm>
              <a:prstGeom prst="roundRect">
                <a:avLst/>
              </a:prstGeom>
              <a:solidFill>
                <a:srgbClr val="E9826D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FR" sz="1800" b="0" i="0" u="none" strike="noStrike" kern="0" cap="none" spc="0" normalizeH="0" baseline="0" noProof="0">
                  <a:ln>
                    <a:noFill/>
                  </a:ln>
                  <a:solidFill>
                    <a:srgbClr val="E9826D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pic>
            <p:nvPicPr>
              <p:cNvPr id="48" name="Image 47">
                <a:extLst>
                  <a:ext uri="{FF2B5EF4-FFF2-40B4-BE49-F238E27FC236}">
                    <a16:creationId xmlns:a16="http://schemas.microsoft.com/office/drawing/2014/main" xmlns="" id="{186AF022-878E-A14D-8E0D-97C8F834D2B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7211878" y="4057972"/>
                <a:ext cx="648254" cy="711670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32921603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Cap Protéines</a:t>
            </a:r>
            <a:br>
              <a:rPr lang="fr-FR" dirty="0"/>
            </a:br>
            <a:r>
              <a:rPr lang="fr-FR" sz="1800" dirty="0"/>
              <a:t>Innovons pour notre souveraineté protéique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747246"/>
          </a:xfrm>
        </p:spPr>
        <p:txBody>
          <a:bodyPr>
            <a:normAutofit/>
          </a:bodyPr>
          <a:lstStyle/>
          <a:p>
            <a:endParaRPr lang="fr-FR" dirty="0"/>
          </a:p>
          <a:p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grpSp>
        <p:nvGrpSpPr>
          <p:cNvPr id="7" name="Groupe 6"/>
          <p:cNvGrpSpPr/>
          <p:nvPr/>
        </p:nvGrpSpPr>
        <p:grpSpPr>
          <a:xfrm>
            <a:off x="598374" y="1841071"/>
            <a:ext cx="3122561" cy="1477328"/>
            <a:chOff x="3339634" y="4845680"/>
            <a:chExt cx="3122561" cy="1477328"/>
          </a:xfrm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xmlns="" id="{0C515AF8-207D-654D-BAEB-C736AE71F12C}"/>
                </a:ext>
              </a:extLst>
            </p:cNvPr>
            <p:cNvSpPr/>
            <p:nvPr/>
          </p:nvSpPr>
          <p:spPr>
            <a:xfrm>
              <a:off x="4403194" y="4845680"/>
              <a:ext cx="2059001" cy="1477328"/>
            </a:xfrm>
            <a:prstGeom prst="rect">
              <a:avLst/>
            </a:prstGeom>
          </p:spPr>
          <p:txBody>
            <a:bodyPr wrap="square" lIns="0" tIns="0" rIns="0" bIns="0">
              <a:noAutofit/>
            </a:bodyPr>
            <a:lstStyle/>
            <a:p>
              <a:r>
                <a:rPr lang="fr-FR" b="1" dirty="0">
                  <a:solidFill>
                    <a:srgbClr val="5D9242"/>
                  </a:solidFill>
                  <a:latin typeface="Helvetica" pitchFamily="2" charset="0"/>
                </a:rPr>
                <a:t>Développer</a:t>
              </a:r>
              <a:r>
                <a:rPr lang="fr-FR" dirty="0">
                  <a:solidFill>
                    <a:srgbClr val="5D9242"/>
                  </a:solidFill>
                  <a:latin typeface="Helvetica" pitchFamily="2" charset="0"/>
                </a:rPr>
                <a:t> l’autonomie protéique des élevages de ruminants</a:t>
              </a:r>
            </a:p>
          </p:txBody>
        </p:sp>
        <p:sp>
          <p:nvSpPr>
            <p:cNvPr id="26" name="Rectangle à coins arrondis 25">
              <a:extLst>
                <a:ext uri="{FF2B5EF4-FFF2-40B4-BE49-F238E27FC236}">
                  <a16:creationId xmlns:a16="http://schemas.microsoft.com/office/drawing/2014/main" xmlns="" id="{F68D894D-8C5E-244D-9F0A-B4B423ADFA3D}"/>
                </a:ext>
              </a:extLst>
            </p:cNvPr>
            <p:cNvSpPr/>
            <p:nvPr/>
          </p:nvSpPr>
          <p:spPr>
            <a:xfrm>
              <a:off x="3339634" y="4905053"/>
              <a:ext cx="966006" cy="966006"/>
            </a:xfrm>
            <a:prstGeom prst="roundRect">
              <a:avLst/>
            </a:prstGeom>
            <a:solidFill>
              <a:srgbClr val="5D914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27" name="Image 26">
              <a:extLst>
                <a:ext uri="{FF2B5EF4-FFF2-40B4-BE49-F238E27FC236}">
                  <a16:creationId xmlns:a16="http://schemas.microsoft.com/office/drawing/2014/main" xmlns="" id="{71F8F198-BA29-1046-9A80-CE083F868B9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339634" y="5200121"/>
              <a:ext cx="966006" cy="522838"/>
            </a:xfrm>
            <a:prstGeom prst="rect">
              <a:avLst/>
            </a:prstGeom>
          </p:spPr>
        </p:pic>
      </p:grpSp>
      <p:sp>
        <p:nvSpPr>
          <p:cNvPr id="29" name="Espace réservé du contenu 2">
            <a:extLst>
              <a:ext uri="{FF2B5EF4-FFF2-40B4-BE49-F238E27FC236}">
                <a16:creationId xmlns:a16="http://schemas.microsoft.com/office/drawing/2014/main" xmlns="" id="{F64B74D2-0CFC-450A-A8B7-E20BD27B895D}"/>
              </a:ext>
            </a:extLst>
          </p:cNvPr>
          <p:cNvSpPr txBox="1">
            <a:spLocks/>
          </p:cNvSpPr>
          <p:nvPr/>
        </p:nvSpPr>
        <p:spPr>
          <a:xfrm>
            <a:off x="3029801" y="1841071"/>
            <a:ext cx="9015134" cy="442368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1" i="0" kern="1200">
                <a:solidFill>
                  <a:schemeClr val="tx2"/>
                </a:solidFill>
                <a:latin typeface="Helvetica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2000" b="0" dirty="0">
                <a:solidFill>
                  <a:schemeClr val="tx1"/>
                </a:solidFill>
                <a:latin typeface="+mn-lt"/>
              </a:rPr>
              <a:t>Accroître la production de protéines en élevage et améliorer l’efficience de l’élevage</a:t>
            </a:r>
          </a:p>
          <a:p>
            <a:endParaRPr lang="fr-FR" sz="2800" dirty="0">
              <a:solidFill>
                <a:srgbClr val="7F7042"/>
              </a:solidFill>
            </a:endParaRPr>
          </a:p>
          <a:p>
            <a:endParaRPr lang="fr-FR" sz="2800" dirty="0">
              <a:solidFill>
                <a:srgbClr val="7F7042"/>
              </a:solidFill>
            </a:endParaRPr>
          </a:p>
          <a:p>
            <a:endParaRPr lang="fr-FR" sz="2800" dirty="0">
              <a:solidFill>
                <a:srgbClr val="7F7042"/>
              </a:solidFill>
            </a:endParaRPr>
          </a:p>
        </p:txBody>
      </p:sp>
      <p:pic>
        <p:nvPicPr>
          <p:cNvPr id="30" name="Image 29">
            <a:extLst>
              <a:ext uri="{FF2B5EF4-FFF2-40B4-BE49-F238E27FC236}">
                <a16:creationId xmlns:a16="http://schemas.microsoft.com/office/drawing/2014/main" xmlns="" id="{3B6549DA-1097-464D-9896-400148C5FDE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8339"/>
          <a:stretch/>
        </p:blipFill>
        <p:spPr>
          <a:xfrm>
            <a:off x="6953159" y="2321887"/>
            <a:ext cx="4989903" cy="974671"/>
          </a:xfrm>
          <a:prstGeom prst="rect">
            <a:avLst/>
          </a:prstGeom>
        </p:spPr>
      </p:pic>
      <p:pic>
        <p:nvPicPr>
          <p:cNvPr id="31" name="Image 30">
            <a:extLst>
              <a:ext uri="{FF2B5EF4-FFF2-40B4-BE49-F238E27FC236}">
                <a16:creationId xmlns:a16="http://schemas.microsoft.com/office/drawing/2014/main" xmlns="" id="{F8A9CBDA-4676-4178-8D12-3B276813465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08123" y="4503179"/>
            <a:ext cx="5443904" cy="1084908"/>
          </a:xfrm>
          <a:prstGeom prst="rect">
            <a:avLst/>
          </a:prstGeom>
        </p:spPr>
      </p:pic>
      <p:pic>
        <p:nvPicPr>
          <p:cNvPr id="32" name="70DCE492-D9CF-4AE8-9DE1-9DDA7260310D">
            <a:extLst>
              <a:ext uri="{FF2B5EF4-FFF2-40B4-BE49-F238E27FC236}">
                <a16:creationId xmlns:a16="http://schemas.microsoft.com/office/drawing/2014/main" xmlns="" id="{D2951B4B-1456-4C05-8D02-728AB776B2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56845" y="2201963"/>
            <a:ext cx="1538230" cy="1229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6E1F8263-66FD-4830-87B0-FAC390D65B9E">
            <a:extLst>
              <a:ext uri="{FF2B5EF4-FFF2-40B4-BE49-F238E27FC236}">
                <a16:creationId xmlns:a16="http://schemas.microsoft.com/office/drawing/2014/main" xmlns="" id="{DC0444DF-AF08-407E-B404-78F6F649DB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81103" y="2291598"/>
            <a:ext cx="2089238" cy="104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141FA486-F700-4E56-AAED-CCBAB3FAA9A3">
            <a:extLst>
              <a:ext uri="{FF2B5EF4-FFF2-40B4-BE49-F238E27FC236}">
                <a16:creationId xmlns:a16="http://schemas.microsoft.com/office/drawing/2014/main" xmlns="" id="{1C719C55-D090-4537-B6F1-9201B1D8EE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4747" y="4503179"/>
            <a:ext cx="2089238" cy="14284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ZoneTexte 12"/>
          <p:cNvSpPr txBox="1"/>
          <p:nvPr/>
        </p:nvSpPr>
        <p:spPr>
          <a:xfrm>
            <a:off x="3089370" y="3839795"/>
            <a:ext cx="77275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Valoriser en élevage les tourteaux et graines d’</a:t>
            </a:r>
            <a:r>
              <a:rPr lang="fr-FR" dirty="0" err="1"/>
              <a:t>oléoprotéagineux</a:t>
            </a:r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01401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Cap Protéines</a:t>
            </a:r>
            <a:br>
              <a:rPr lang="fr-FR" dirty="0"/>
            </a:br>
            <a:r>
              <a:rPr lang="fr-FR" sz="1800" dirty="0"/>
              <a:t>Innovons pour notre souveraineté protéique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747246"/>
          </a:xfrm>
        </p:spPr>
        <p:txBody>
          <a:bodyPr>
            <a:normAutofit/>
          </a:bodyPr>
          <a:lstStyle/>
          <a:p>
            <a:endParaRPr lang="fr-FR" dirty="0"/>
          </a:p>
          <a:p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5962261" y="1844442"/>
            <a:ext cx="657584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>
                <a:latin typeface="Helvetica" panose="020B0604020202020204" pitchFamily="34" charset="0"/>
                <a:cs typeface="Helvetica" panose="020B0604020202020204" pitchFamily="34" charset="0"/>
              </a:rPr>
              <a:t>Plus de protéines produit en élevage </a:t>
            </a:r>
          </a:p>
          <a:p>
            <a:r>
              <a:rPr lang="fr-FR" dirty="0">
                <a:latin typeface="Helvetica" panose="020B0604020202020204" pitchFamily="34" charset="0"/>
                <a:cs typeface="Helvetica" panose="020B0604020202020204" pitchFamily="34" charset="0"/>
              </a:rPr>
              <a:t>et une meilleure valorisation des graines et tourteaux locales</a:t>
            </a:r>
            <a:endParaRPr lang="fr-FR" dirty="0"/>
          </a:p>
        </p:txBody>
      </p:sp>
      <p:sp>
        <p:nvSpPr>
          <p:cNvPr id="54" name="Flèche droite 53"/>
          <p:cNvSpPr/>
          <p:nvPr/>
        </p:nvSpPr>
        <p:spPr>
          <a:xfrm>
            <a:off x="3720935" y="2015208"/>
            <a:ext cx="1111624" cy="304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7" name="Groupe 6"/>
          <p:cNvGrpSpPr/>
          <p:nvPr/>
        </p:nvGrpSpPr>
        <p:grpSpPr>
          <a:xfrm>
            <a:off x="598374" y="1841071"/>
            <a:ext cx="3122561" cy="1477328"/>
            <a:chOff x="3339634" y="4845680"/>
            <a:chExt cx="3122561" cy="1477328"/>
          </a:xfrm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xmlns="" id="{0C515AF8-207D-654D-BAEB-C736AE71F12C}"/>
                </a:ext>
              </a:extLst>
            </p:cNvPr>
            <p:cNvSpPr/>
            <p:nvPr/>
          </p:nvSpPr>
          <p:spPr>
            <a:xfrm>
              <a:off x="4403194" y="4845680"/>
              <a:ext cx="2059001" cy="1477328"/>
            </a:xfrm>
            <a:prstGeom prst="rect">
              <a:avLst/>
            </a:prstGeom>
          </p:spPr>
          <p:txBody>
            <a:bodyPr wrap="square" lIns="0" tIns="0" rIns="0" bIns="0">
              <a:noAutofit/>
            </a:bodyPr>
            <a:lstStyle/>
            <a:p>
              <a:r>
                <a:rPr lang="fr-FR" b="1" dirty="0">
                  <a:solidFill>
                    <a:srgbClr val="5D9242"/>
                  </a:solidFill>
                  <a:latin typeface="Helvetica" pitchFamily="2" charset="0"/>
                </a:rPr>
                <a:t>Développer</a:t>
              </a:r>
              <a:r>
                <a:rPr lang="fr-FR" dirty="0">
                  <a:solidFill>
                    <a:srgbClr val="5D9242"/>
                  </a:solidFill>
                  <a:latin typeface="Helvetica" pitchFamily="2" charset="0"/>
                </a:rPr>
                <a:t> l’autonomie protéique des élevages de ruminants</a:t>
              </a:r>
            </a:p>
          </p:txBody>
        </p:sp>
        <p:sp>
          <p:nvSpPr>
            <p:cNvPr id="26" name="Rectangle à coins arrondis 25">
              <a:extLst>
                <a:ext uri="{FF2B5EF4-FFF2-40B4-BE49-F238E27FC236}">
                  <a16:creationId xmlns:a16="http://schemas.microsoft.com/office/drawing/2014/main" xmlns="" id="{F68D894D-8C5E-244D-9F0A-B4B423ADFA3D}"/>
                </a:ext>
              </a:extLst>
            </p:cNvPr>
            <p:cNvSpPr/>
            <p:nvPr/>
          </p:nvSpPr>
          <p:spPr>
            <a:xfrm>
              <a:off x="3339634" y="4905053"/>
              <a:ext cx="966006" cy="966006"/>
            </a:xfrm>
            <a:prstGeom prst="roundRect">
              <a:avLst/>
            </a:prstGeom>
            <a:solidFill>
              <a:srgbClr val="5D914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27" name="Image 26">
              <a:extLst>
                <a:ext uri="{FF2B5EF4-FFF2-40B4-BE49-F238E27FC236}">
                  <a16:creationId xmlns:a16="http://schemas.microsoft.com/office/drawing/2014/main" xmlns="" id="{71F8F198-BA29-1046-9A80-CE083F868B9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339634" y="5200121"/>
              <a:ext cx="966006" cy="522838"/>
            </a:xfrm>
            <a:prstGeom prst="rect">
              <a:avLst/>
            </a:prstGeom>
          </p:spPr>
        </p:pic>
      </p:grp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930" r="4045"/>
          <a:stretch/>
        </p:blipFill>
        <p:spPr>
          <a:xfrm>
            <a:off x="317241" y="3371258"/>
            <a:ext cx="3545634" cy="2816352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288" r="4045"/>
          <a:stretch/>
        </p:blipFill>
        <p:spPr>
          <a:xfrm>
            <a:off x="3879767" y="3318399"/>
            <a:ext cx="3657600" cy="2557272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555"/>
          <a:stretch/>
        </p:blipFill>
        <p:spPr>
          <a:xfrm>
            <a:off x="8153400" y="3053550"/>
            <a:ext cx="3233493" cy="2648712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3229" y="1770996"/>
            <a:ext cx="849032" cy="849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25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Cap Protéines</a:t>
            </a:r>
            <a:br>
              <a:rPr lang="fr-FR" dirty="0"/>
            </a:br>
            <a:r>
              <a:rPr lang="fr-FR" sz="1800" dirty="0"/>
              <a:t>Innovons pour notre souveraineté protéique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747246"/>
          </a:xfrm>
        </p:spPr>
        <p:txBody>
          <a:bodyPr>
            <a:normAutofit/>
          </a:bodyPr>
          <a:lstStyle/>
          <a:p>
            <a:endParaRPr lang="fr-FR" dirty="0"/>
          </a:p>
          <a:p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4" name="Flèche droite 53"/>
          <p:cNvSpPr/>
          <p:nvPr/>
        </p:nvSpPr>
        <p:spPr>
          <a:xfrm>
            <a:off x="3775799" y="2206738"/>
            <a:ext cx="1111624" cy="304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12" name="Groupe 11"/>
          <p:cNvGrpSpPr/>
          <p:nvPr/>
        </p:nvGrpSpPr>
        <p:grpSpPr>
          <a:xfrm>
            <a:off x="617374" y="1845717"/>
            <a:ext cx="3287362" cy="1118014"/>
            <a:chOff x="6882809" y="4875644"/>
            <a:chExt cx="3287362" cy="1118014"/>
          </a:xfrm>
        </p:grpSpPr>
        <p:sp>
          <p:nvSpPr>
            <p:cNvPr id="13" name="Espace réservé du texte 3">
              <a:extLst>
                <a:ext uri="{FF2B5EF4-FFF2-40B4-BE49-F238E27FC236}">
                  <a16:creationId xmlns:a16="http://schemas.microsoft.com/office/drawing/2014/main" xmlns="" id="{EC75A075-7ECD-5640-A184-DD9738688916}"/>
                </a:ext>
              </a:extLst>
            </p:cNvPr>
            <p:cNvSpPr txBox="1">
              <a:spLocks/>
            </p:cNvSpPr>
            <p:nvPr/>
          </p:nvSpPr>
          <p:spPr>
            <a:xfrm>
              <a:off x="7956057" y="4875644"/>
              <a:ext cx="2214114" cy="1118014"/>
            </a:xfrm>
            <a:prstGeom prst="rect">
              <a:avLst/>
            </a:prstGeom>
          </p:spPr>
          <p:txBody>
            <a:bodyPr vert="horz" lIns="0" tIns="0" rIns="0" bIns="0" rtlCol="0">
              <a:no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b="1" i="0" kern="1200">
                  <a:solidFill>
                    <a:schemeClr val="tx2"/>
                  </a:solidFill>
                  <a:latin typeface="Helvetica" pitchFamily="2" charset="0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fr-F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E9826D">
                      <a:lumMod val="50000"/>
                    </a:srgbClr>
                  </a:solidFill>
                  <a:effectLst/>
                  <a:uLnTx/>
                  <a:uFillTx/>
                  <a:latin typeface="Helvetica" pitchFamily="2" charset="0"/>
                  <a:ea typeface="+mn-ea"/>
                  <a:cs typeface="+mn-cs"/>
                </a:rPr>
                <a:t>Partager</a:t>
              </a:r>
              <a:r>
                <a:rPr kumimoji="0" lang="fr-FR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E9826D">
                      <a:lumMod val="50000"/>
                    </a:srgbClr>
                  </a:solidFill>
                  <a:effectLst/>
                  <a:uLnTx/>
                  <a:uFillTx/>
                  <a:latin typeface="Helvetica" pitchFamily="2" charset="0"/>
                  <a:ea typeface="+mn-ea"/>
                  <a:cs typeface="+mn-cs"/>
                </a:rPr>
                <a:t> les informations du producteur au consommateur</a:t>
              </a:r>
            </a:p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endParaRPr kumimoji="0" lang="fr-FR" sz="1800" b="1" i="0" u="none" strike="noStrike" kern="1200" cap="none" spc="0" normalizeH="0" baseline="0" noProof="0" dirty="0">
                <a:ln>
                  <a:noFill/>
                </a:ln>
                <a:solidFill>
                  <a:srgbClr val="E9826D"/>
                </a:solidFill>
                <a:effectLst/>
                <a:uLnTx/>
                <a:uFillTx/>
                <a:latin typeface="Helvetica" pitchFamily="2" charset="0"/>
                <a:ea typeface="+mn-ea"/>
                <a:cs typeface="+mn-cs"/>
              </a:endParaRPr>
            </a:p>
          </p:txBody>
        </p:sp>
        <p:sp>
          <p:nvSpPr>
            <p:cNvPr id="14" name="Rectangle à coins arrondis 13">
              <a:extLst>
                <a:ext uri="{FF2B5EF4-FFF2-40B4-BE49-F238E27FC236}">
                  <a16:creationId xmlns:a16="http://schemas.microsoft.com/office/drawing/2014/main" xmlns="" id="{22783869-F04C-5341-8DF0-CEB836B2AD7B}"/>
                </a:ext>
              </a:extLst>
            </p:cNvPr>
            <p:cNvSpPr/>
            <p:nvPr/>
          </p:nvSpPr>
          <p:spPr>
            <a:xfrm>
              <a:off x="6882809" y="4899394"/>
              <a:ext cx="966006" cy="966006"/>
            </a:xfrm>
            <a:prstGeom prst="roundRect">
              <a:avLst/>
            </a:prstGeom>
            <a:solidFill>
              <a:srgbClr val="E9826D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>
                <a:ln>
                  <a:noFill/>
                </a:ln>
                <a:solidFill>
                  <a:srgbClr val="E9826D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15" name="Image 14">
              <a:extLst>
                <a:ext uri="{FF2B5EF4-FFF2-40B4-BE49-F238E27FC236}">
                  <a16:creationId xmlns:a16="http://schemas.microsoft.com/office/drawing/2014/main" xmlns="" id="{186AF022-878E-A14D-8E0D-97C8F834D2B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036858" y="5033230"/>
              <a:ext cx="648254" cy="711670"/>
            </a:xfrm>
            <a:prstGeom prst="rect">
              <a:avLst/>
            </a:prstGeom>
          </p:spPr>
        </p:pic>
      </p:grpSp>
      <p:sp>
        <p:nvSpPr>
          <p:cNvPr id="16" name="Rectangle 15"/>
          <p:cNvSpPr/>
          <p:nvPr/>
        </p:nvSpPr>
        <p:spPr>
          <a:xfrm>
            <a:off x="6842593" y="2140586"/>
            <a:ext cx="54411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>
                <a:latin typeface="Helvetica" panose="020B0604020202020204" pitchFamily="34" charset="0"/>
                <a:cs typeface="Helvetica" panose="020B0604020202020204" pitchFamily="34" charset="0"/>
              </a:rPr>
              <a:t>Des infos pour nourrir le changement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17373" y="3666206"/>
            <a:ext cx="622521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>
                <a:latin typeface="Helvetica" panose="020B0604020202020204" pitchFamily="34" charset="0"/>
                <a:cs typeface="Helvetica" panose="020B0604020202020204" pitchFamily="34" charset="0"/>
              </a:rPr>
              <a:t>www.</a:t>
            </a:r>
            <a:r>
              <a:rPr lang="fr-FR" sz="3200" dirty="0">
                <a:latin typeface="Helvetica" panose="020B0604020202020204" pitchFamily="34" charset="0"/>
                <a:cs typeface="Helvetica" panose="020B0604020202020204" pitchFamily="34" charset="0"/>
              </a:rPr>
              <a:t>cap-proteines-elevage.fr</a:t>
            </a:r>
            <a:r>
              <a:rPr lang="fr-FR" sz="2400" dirty="0">
                <a:latin typeface="Helvetica" panose="020B0604020202020204" pitchFamily="34" charset="0"/>
                <a:cs typeface="Helvetica" panose="020B0604020202020204" pitchFamily="34" charset="0"/>
              </a:rPr>
              <a:t>  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0159" y="2799514"/>
            <a:ext cx="929160" cy="92916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0159" y="3859504"/>
            <a:ext cx="917303" cy="917303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9064" y="4869038"/>
            <a:ext cx="996481" cy="996481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8448353" y="4133489"/>
            <a:ext cx="25921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twitter.com/</a:t>
            </a:r>
            <a:r>
              <a:rPr lang="fr-FR" dirty="0" err="1"/>
              <a:t>CapProteines</a:t>
            </a:r>
            <a:endParaRPr lang="fr-FR" dirty="0"/>
          </a:p>
        </p:txBody>
      </p:sp>
      <p:sp>
        <p:nvSpPr>
          <p:cNvPr id="18" name="Rectangle 17"/>
          <p:cNvSpPr/>
          <p:nvPr/>
        </p:nvSpPr>
        <p:spPr>
          <a:xfrm>
            <a:off x="8537477" y="5105846"/>
            <a:ext cx="28894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facebook.com/</a:t>
            </a:r>
            <a:r>
              <a:rPr lang="fr-FR" dirty="0" err="1"/>
              <a:t>CapProteines</a:t>
            </a:r>
            <a:endParaRPr lang="fr-FR" dirty="0"/>
          </a:p>
        </p:txBody>
      </p:sp>
      <p:sp>
        <p:nvSpPr>
          <p:cNvPr id="19" name="Rectangle 18"/>
          <p:cNvSpPr/>
          <p:nvPr/>
        </p:nvSpPr>
        <p:spPr>
          <a:xfrm>
            <a:off x="8448353" y="302175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/>
              <a:t>linkedin.com › cap-protéines</a:t>
            </a:r>
          </a:p>
        </p:txBody>
      </p:sp>
      <p:pic>
        <p:nvPicPr>
          <p:cNvPr id="20" name="Image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9924" y="1546647"/>
            <a:ext cx="1337219" cy="1337219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8363" y="4353935"/>
            <a:ext cx="3948780" cy="1984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747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17" grpId="0"/>
      <p:bldP spid="11" grpId="0"/>
      <p:bldP spid="18" grpId="0"/>
      <p:bldP spid="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Cap Protéines</a:t>
            </a:r>
            <a:br>
              <a:rPr lang="fr-FR" dirty="0"/>
            </a:br>
            <a:r>
              <a:rPr lang="fr-FR" sz="1800" dirty="0"/>
              <a:t>Innovons pour notre souveraineté protéique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17" name="Rectangle 16"/>
          <p:cNvSpPr/>
          <p:nvPr/>
        </p:nvSpPr>
        <p:spPr>
          <a:xfrm>
            <a:off x="552060" y="4975749"/>
            <a:ext cx="54411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>
                <a:latin typeface="Helvetica" panose="020B0604020202020204" pitchFamily="34" charset="0"/>
                <a:cs typeface="Helvetica" panose="020B0604020202020204" pitchFamily="34" charset="0"/>
              </a:rPr>
              <a:t>cap-proteines-elevage.fr  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4640" y="3362231"/>
            <a:ext cx="929160" cy="92916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6865" y="3681604"/>
            <a:ext cx="917303" cy="917303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6094" y="4261064"/>
            <a:ext cx="996481" cy="996481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5331531" y="4686793"/>
            <a:ext cx="25921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twitter.com/</a:t>
            </a:r>
            <a:r>
              <a:rPr lang="fr-FR" dirty="0" err="1"/>
              <a:t>CapProteines</a:t>
            </a:r>
            <a:endParaRPr lang="fr-FR" dirty="0"/>
          </a:p>
        </p:txBody>
      </p:sp>
      <p:sp>
        <p:nvSpPr>
          <p:cNvPr id="18" name="Rectangle 17"/>
          <p:cNvSpPr/>
          <p:nvPr/>
        </p:nvSpPr>
        <p:spPr>
          <a:xfrm>
            <a:off x="7409323" y="5272888"/>
            <a:ext cx="28894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facebook.com/</a:t>
            </a:r>
            <a:r>
              <a:rPr lang="fr-FR" dirty="0" err="1"/>
              <a:t>CapProteines</a:t>
            </a:r>
            <a:endParaRPr lang="fr-FR" dirty="0"/>
          </a:p>
        </p:txBody>
      </p:sp>
      <p:sp>
        <p:nvSpPr>
          <p:cNvPr id="19" name="Rectangle 18"/>
          <p:cNvSpPr/>
          <p:nvPr/>
        </p:nvSpPr>
        <p:spPr>
          <a:xfrm>
            <a:off x="9372548" y="4261064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/>
              <a:t>linkedin.com › cap-protéines</a:t>
            </a: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356" y="1701040"/>
            <a:ext cx="5821358" cy="2807254"/>
          </a:xfrm>
          <a:prstGeom prst="rect">
            <a:avLst/>
          </a:prstGeom>
        </p:spPr>
      </p:pic>
      <p:sp>
        <p:nvSpPr>
          <p:cNvPr id="21" name="ZoneTexte 20"/>
          <p:cNvSpPr txBox="1"/>
          <p:nvPr/>
        </p:nvSpPr>
        <p:spPr>
          <a:xfrm>
            <a:off x="4653268" y="6149201"/>
            <a:ext cx="3433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u="sng" dirty="0">
                <a:solidFill>
                  <a:srgbClr val="002060"/>
                </a:solidFill>
              </a:rPr>
              <a:t>Damien.Hardy@Idele.fr</a:t>
            </a:r>
          </a:p>
        </p:txBody>
      </p:sp>
    </p:spTree>
    <p:extLst>
      <p:ext uri="{BB962C8B-B14F-4D97-AF65-F5344CB8AC3E}">
        <p14:creationId xmlns:p14="http://schemas.microsoft.com/office/powerpoint/2010/main" val="24712669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ctrTitle"/>
          </p:nvPr>
        </p:nvSpPr>
        <p:spPr>
          <a:xfrm>
            <a:off x="780047" y="2824238"/>
            <a:ext cx="10631905" cy="1209524"/>
          </a:xfrm>
        </p:spPr>
        <p:txBody>
          <a:bodyPr>
            <a:normAutofit/>
          </a:bodyPr>
          <a:lstStyle/>
          <a:p>
            <a:r>
              <a:rPr lang="fr-FR" dirty="0"/>
              <a:t>L’autonomie protéique en élevage caprin</a:t>
            </a:r>
          </a:p>
        </p:txBody>
      </p:sp>
    </p:spTree>
    <p:extLst>
      <p:ext uri="{BB962C8B-B14F-4D97-AF65-F5344CB8AC3E}">
        <p14:creationId xmlns:p14="http://schemas.microsoft.com/office/powerpoint/2010/main" val="996537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00AFF50A-EE5F-4FF9-B124-C6597AA161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87944" y="1"/>
            <a:ext cx="6278880" cy="1522540"/>
          </a:xfrm>
        </p:spPr>
        <p:txBody>
          <a:bodyPr>
            <a:normAutofit/>
          </a:bodyPr>
          <a:lstStyle/>
          <a:p>
            <a:r>
              <a:rPr lang="fr-FR" b="1" dirty="0"/>
              <a:t>Autonomie protéique des élevages </a:t>
            </a:r>
            <a:br>
              <a:rPr lang="fr-FR" b="1" dirty="0"/>
            </a:br>
            <a:r>
              <a:rPr lang="fr-FR" b="1" dirty="0"/>
              <a:t>à la croisée de multiples enjeux</a:t>
            </a:r>
            <a:endParaRPr lang="fr-FR" dirty="0"/>
          </a:p>
        </p:txBody>
      </p:sp>
      <p:pic>
        <p:nvPicPr>
          <p:cNvPr id="6" name="Picture 2" descr="C:\Users\bluetb36d\AppData\Local\Microsoft\Windows\INetCache\IE\NUHFBN2N\Euro_banknotes,_Europa_series[1].png">
            <a:extLst>
              <a:ext uri="{FF2B5EF4-FFF2-40B4-BE49-F238E27FC236}">
                <a16:creationId xmlns:a16="http://schemas.microsoft.com/office/drawing/2014/main" xmlns="" id="{F84A9363-B09A-4559-96D7-3B8190ACF1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90926" y="1317655"/>
            <a:ext cx="1125412" cy="1268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bluetb36d\AppData\Local\Microsoft\Windows\INetCache\IE\20ZNGO33\question_mark[1].jpg">
            <a:extLst>
              <a:ext uri="{FF2B5EF4-FFF2-40B4-BE49-F238E27FC236}">
                <a16:creationId xmlns:a16="http://schemas.microsoft.com/office/drawing/2014/main" xmlns="" id="{F2740865-4992-4444-950F-0D75921324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84190" y="3809675"/>
            <a:ext cx="1484784" cy="1484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 descr="OMZA Autonomie">
            <a:extLst>
              <a:ext uri="{FF2B5EF4-FFF2-40B4-BE49-F238E27FC236}">
                <a16:creationId xmlns:a16="http://schemas.microsoft.com/office/drawing/2014/main" xmlns="" id="{FDC0D6EA-8362-4C19-86A7-5F8611B6ED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05668" y="2485447"/>
            <a:ext cx="1671702" cy="1671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Victoire de la pétition : Vers des établissements plus respectueux de l' environnement!">
            <a:extLst>
              <a:ext uri="{FF2B5EF4-FFF2-40B4-BE49-F238E27FC236}">
                <a16:creationId xmlns:a16="http://schemas.microsoft.com/office/drawing/2014/main" xmlns="" id="{4FFB094F-B911-4D4B-AAD5-E3BCEDBF25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45816" y="4354353"/>
            <a:ext cx="1656384" cy="993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xmlns="" id="{A421E425-1C97-4174-B818-0940A0E1173B}"/>
              </a:ext>
            </a:extLst>
          </p:cNvPr>
          <p:cNvSpPr txBox="1"/>
          <p:nvPr/>
        </p:nvSpPr>
        <p:spPr>
          <a:xfrm>
            <a:off x="3784190" y="2586244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Economie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xmlns="" id="{C31208C1-77AC-404E-B464-0A6F3C29A029}"/>
              </a:ext>
            </a:extLst>
          </p:cNvPr>
          <p:cNvSpPr txBox="1"/>
          <p:nvPr/>
        </p:nvSpPr>
        <p:spPr>
          <a:xfrm>
            <a:off x="6402126" y="4150967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Autonomie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xmlns="" id="{9AF501C1-561A-477D-A754-E1A8CE087CF7}"/>
              </a:ext>
            </a:extLst>
          </p:cNvPr>
          <p:cNvSpPr txBox="1"/>
          <p:nvPr/>
        </p:nvSpPr>
        <p:spPr>
          <a:xfrm>
            <a:off x="1234001" y="5453382"/>
            <a:ext cx="18876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Environnement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xmlns="" id="{7FC5D2B5-A2C9-4D1B-9142-537427C1A136}"/>
              </a:ext>
            </a:extLst>
          </p:cNvPr>
          <p:cNvSpPr txBox="1"/>
          <p:nvPr/>
        </p:nvSpPr>
        <p:spPr>
          <a:xfrm>
            <a:off x="5985086" y="4781820"/>
            <a:ext cx="265120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Cahiers des charges,</a:t>
            </a:r>
          </a:p>
          <a:p>
            <a:pPr algn="ctr"/>
            <a:r>
              <a:rPr lang="fr-FR" dirty="0"/>
              <a:t>Image,</a:t>
            </a:r>
          </a:p>
          <a:p>
            <a:pPr algn="ctr"/>
            <a:r>
              <a:rPr lang="fr-FR" dirty="0"/>
              <a:t>Demandes sociétales</a:t>
            </a:r>
          </a:p>
          <a:p>
            <a:pPr algn="ctr"/>
            <a:r>
              <a:rPr lang="fr-FR" dirty="0"/>
              <a:t>Envie personnelle…</a:t>
            </a:r>
          </a:p>
        </p:txBody>
      </p:sp>
      <p:sp>
        <p:nvSpPr>
          <p:cNvPr id="14" name="Flèche en arc 21">
            <a:extLst>
              <a:ext uri="{FF2B5EF4-FFF2-40B4-BE49-F238E27FC236}">
                <a16:creationId xmlns:a16="http://schemas.microsoft.com/office/drawing/2014/main" xmlns="" id="{BC34409E-F69A-4FDC-A640-4153CF69AAEB}"/>
              </a:ext>
            </a:extLst>
          </p:cNvPr>
          <p:cNvSpPr/>
          <p:nvPr/>
        </p:nvSpPr>
        <p:spPr>
          <a:xfrm>
            <a:off x="3331527" y="2907372"/>
            <a:ext cx="2376264" cy="2387087"/>
          </a:xfrm>
          <a:prstGeom prst="circular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15" name="Flèche en arc 31">
            <a:extLst>
              <a:ext uri="{FF2B5EF4-FFF2-40B4-BE49-F238E27FC236}">
                <a16:creationId xmlns:a16="http://schemas.microsoft.com/office/drawing/2014/main" xmlns="" id="{7C1BF375-344E-4442-95C3-F536A5FCC658}"/>
              </a:ext>
            </a:extLst>
          </p:cNvPr>
          <p:cNvSpPr/>
          <p:nvPr/>
        </p:nvSpPr>
        <p:spPr>
          <a:xfrm rot="10800000">
            <a:off x="3341018" y="3867659"/>
            <a:ext cx="2376264" cy="2387087"/>
          </a:xfrm>
          <a:prstGeom prst="circular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pic>
        <p:nvPicPr>
          <p:cNvPr id="18" name="Image 17">
            <a:extLst>
              <a:ext uri="{FF2B5EF4-FFF2-40B4-BE49-F238E27FC236}">
                <a16:creationId xmlns:a16="http://schemas.microsoft.com/office/drawing/2014/main" xmlns="" id="{1B3C4902-97A5-496E-A668-36CD60DA6EC2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53257" y="1851524"/>
            <a:ext cx="2400975" cy="1373081"/>
          </a:xfrm>
          <a:prstGeom prst="rect">
            <a:avLst/>
          </a:prstGeom>
        </p:spPr>
      </p:pic>
      <p:sp>
        <p:nvSpPr>
          <p:cNvPr id="19" name="ZoneTexte 18">
            <a:extLst>
              <a:ext uri="{FF2B5EF4-FFF2-40B4-BE49-F238E27FC236}">
                <a16:creationId xmlns:a16="http://schemas.microsoft.com/office/drawing/2014/main" xmlns="" id="{8571959B-F286-49D3-AC60-DD83B6E68486}"/>
              </a:ext>
            </a:extLst>
          </p:cNvPr>
          <p:cNvSpPr txBox="1"/>
          <p:nvPr/>
        </p:nvSpPr>
        <p:spPr>
          <a:xfrm>
            <a:off x="1073583" y="3369497"/>
            <a:ext cx="16561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Changement climatique</a:t>
            </a:r>
          </a:p>
        </p:txBody>
      </p:sp>
      <p:graphicFrame>
        <p:nvGraphicFramePr>
          <p:cNvPr id="21" name="Diagramme 20">
            <a:extLst>
              <a:ext uri="{FF2B5EF4-FFF2-40B4-BE49-F238E27FC236}">
                <a16:creationId xmlns:a16="http://schemas.microsoft.com/office/drawing/2014/main" xmlns="" id="{5473CE80-4592-4118-A059-9A9B1C71538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7916066"/>
              </p:ext>
            </p:extLst>
          </p:nvPr>
        </p:nvGraphicFramePr>
        <p:xfrm>
          <a:off x="7075664" y="2067672"/>
          <a:ext cx="5316514" cy="40664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19666282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09654" y="14259"/>
            <a:ext cx="7572691" cy="1522540"/>
          </a:xfrm>
        </p:spPr>
        <p:txBody>
          <a:bodyPr>
            <a:normAutofit/>
          </a:bodyPr>
          <a:lstStyle/>
          <a:p>
            <a:pPr algn="ctr"/>
            <a:r>
              <a:rPr lang="fr-FR" b="1" dirty="0"/>
              <a:t>L’autonomie à l’échelle </a:t>
            </a:r>
            <a:br>
              <a:rPr lang="fr-FR" b="1" dirty="0"/>
            </a:br>
            <a:r>
              <a:rPr lang="fr-FR" b="1" dirty="0"/>
              <a:t>de l’exploitation: </a:t>
            </a:r>
            <a:br>
              <a:rPr lang="fr-FR" b="1" dirty="0"/>
            </a:br>
            <a:r>
              <a:rPr lang="fr-FR" b="1" dirty="0"/>
              <a:t>un enjeu</a:t>
            </a:r>
            <a:r>
              <a:rPr lang="fr-FR" dirty="0"/>
              <a:t> pour la filière</a:t>
            </a:r>
            <a:endParaRPr lang="fr-FR" b="1" dirty="0"/>
          </a:p>
        </p:txBody>
      </p:sp>
      <p:graphicFrame>
        <p:nvGraphicFramePr>
          <p:cNvPr id="10" name="Graphique 9"/>
          <p:cNvGraphicFramePr>
            <a:graphicFrameLocks/>
          </p:cNvGraphicFramePr>
          <p:nvPr/>
        </p:nvGraphicFramePr>
        <p:xfrm>
          <a:off x="1704418" y="1652217"/>
          <a:ext cx="8339328" cy="46030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3" name="ZoneTexte 12"/>
          <p:cNvSpPr txBox="1"/>
          <p:nvPr/>
        </p:nvSpPr>
        <p:spPr>
          <a:xfrm>
            <a:off x="2148254" y="1536799"/>
            <a:ext cx="36527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>
                <a:solidFill>
                  <a:prstClr val="black"/>
                </a:solidFill>
              </a:rPr>
              <a:t>% autonomie à l’échelle de l’exploitation</a:t>
            </a: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1863" y="6013330"/>
            <a:ext cx="2261812" cy="560881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3202307" y="6370716"/>
            <a:ext cx="481221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i="1" dirty="0">
                <a:solidFill>
                  <a:prstClr val="black"/>
                </a:solidFill>
              </a:rPr>
              <a:t>Source : </a:t>
            </a:r>
            <a:r>
              <a:rPr lang="fr-FR" sz="1600" i="1" dirty="0" err="1">
                <a:solidFill>
                  <a:prstClr val="black"/>
                </a:solidFill>
              </a:rPr>
              <a:t>Inosys</a:t>
            </a:r>
            <a:r>
              <a:rPr lang="fr-FR" sz="1600" i="1" dirty="0">
                <a:solidFill>
                  <a:prstClr val="black"/>
                </a:solidFill>
              </a:rPr>
              <a:t>-Réseaux d’Elevage, données 2018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xmlns="" id="{62D3ADF5-0540-475F-A35E-18A483CC80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21087" y="1823800"/>
            <a:ext cx="1854295" cy="4254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0578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A7B72507-3B16-48B8-85F1-36CB651034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50183" y="-78013"/>
            <a:ext cx="5744656" cy="1522540"/>
          </a:xfrm>
        </p:spPr>
        <p:txBody>
          <a:bodyPr>
            <a:normAutofit/>
          </a:bodyPr>
          <a:lstStyle/>
          <a:p>
            <a:r>
              <a:rPr lang="fr-FR" dirty="0"/>
              <a:t>Autonomie protéique : des pistes d’amélioration dans tous les systèmes caprins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xmlns="" id="{E69F745A-C91E-47E6-894D-6B6D7A70202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4970" y="1754544"/>
            <a:ext cx="11030806" cy="3889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4481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92C7F02C-6090-44AA-BBC5-7AB847A50A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87651" y="0"/>
            <a:ext cx="6380440" cy="1522540"/>
          </a:xfrm>
        </p:spPr>
        <p:txBody>
          <a:bodyPr/>
          <a:lstStyle/>
          <a:p>
            <a:r>
              <a:rPr lang="fr-FR" dirty="0"/>
              <a:t>Quels leviers possibles pour plus d’autonomie protéiques des élevages de ruminants ?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08CDD9BE-19F2-430E-A9DF-0DBB17D5D7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2348" y="1763776"/>
            <a:ext cx="11211046" cy="4351338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fr-FR" sz="2800" dirty="0"/>
              <a:t>Optimiser son système alimentaire</a:t>
            </a:r>
          </a:p>
          <a:p>
            <a:pPr marL="0" indent="0" algn="ctr">
              <a:buNone/>
            </a:pPr>
            <a:endParaRPr lang="fr-FR" sz="2800" dirty="0"/>
          </a:p>
          <a:p>
            <a:pPr marL="0" indent="0" algn="ctr">
              <a:buNone/>
            </a:pPr>
            <a:r>
              <a:rPr lang="fr-FR" sz="2800" dirty="0"/>
              <a:t>Faire confiance à la valeur de ses fourrages…</a:t>
            </a:r>
          </a:p>
          <a:p>
            <a:pPr marL="0" indent="0" algn="ctr">
              <a:buNone/>
            </a:pPr>
            <a:endParaRPr lang="fr-FR" sz="2800" dirty="0"/>
          </a:p>
          <a:p>
            <a:pPr marL="0" indent="0" algn="ctr">
              <a:buNone/>
            </a:pPr>
            <a:r>
              <a:rPr lang="fr-FR" sz="2800" dirty="0"/>
              <a:t>… à condition d’avoir de bon fourrages…</a:t>
            </a:r>
          </a:p>
          <a:p>
            <a:pPr marL="0" indent="0" algn="ctr">
              <a:buNone/>
            </a:pPr>
            <a:endParaRPr lang="fr-FR" sz="2800" dirty="0"/>
          </a:p>
          <a:p>
            <a:pPr marL="0" indent="0" algn="ctr">
              <a:buNone/>
            </a:pPr>
            <a:r>
              <a:rPr lang="fr-FR" sz="2800" dirty="0"/>
              <a:t>Produire des protéines…</a:t>
            </a:r>
          </a:p>
          <a:p>
            <a:pPr marL="0" indent="0" algn="ctr">
              <a:buNone/>
            </a:pPr>
            <a:endParaRPr lang="fr-FR" sz="2800" dirty="0"/>
          </a:p>
          <a:p>
            <a:pPr marL="0" indent="0" algn="ctr">
              <a:buNone/>
            </a:pPr>
            <a:r>
              <a:rPr lang="fr-FR" sz="2800" dirty="0"/>
              <a:t>…ou acheter local !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9CE4752C-E014-42E7-B702-E693D876EB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9536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EAD53378-EFA7-4593-93FC-30B85B71F5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74720" y="1"/>
            <a:ext cx="5267346" cy="1522540"/>
          </a:xfrm>
        </p:spPr>
        <p:txBody>
          <a:bodyPr/>
          <a:lstStyle/>
          <a:p>
            <a:pPr algn="ctr"/>
            <a:r>
              <a:rPr lang="fr-FR" dirty="0"/>
              <a:t>Optimiser son système alimentaire:</a:t>
            </a:r>
            <a:br>
              <a:rPr lang="fr-FR" dirty="0"/>
            </a:br>
            <a:r>
              <a:rPr lang="fr-FR" dirty="0"/>
              <a:t>Halte au gaspillage !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BA2BC33C-616A-4126-B078-2C0C4AA2D8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xmlns="" id="{C45042E5-5A28-44B4-BB69-A19A00DC25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361" y="1608216"/>
            <a:ext cx="6828823" cy="4099247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xmlns="" id="{20C4D62F-5969-4872-922A-335E47615D2C}"/>
              </a:ext>
            </a:extLst>
          </p:cNvPr>
          <p:cNvSpPr txBox="1"/>
          <p:nvPr/>
        </p:nvSpPr>
        <p:spPr>
          <a:xfrm>
            <a:off x="1526317" y="5694616"/>
            <a:ext cx="52813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i="1" dirty="0">
                <a:solidFill>
                  <a:prstClr val="black"/>
                </a:solidFill>
              </a:rPr>
              <a:t>Source : </a:t>
            </a:r>
            <a:r>
              <a:rPr lang="fr-FR" sz="1200" i="1" dirty="0" err="1">
                <a:solidFill>
                  <a:prstClr val="black"/>
                </a:solidFill>
              </a:rPr>
              <a:t>Capalim</a:t>
            </a:r>
            <a:r>
              <a:rPr lang="fr-FR" sz="1200" i="1" dirty="0">
                <a:solidFill>
                  <a:prstClr val="black"/>
                </a:solidFill>
              </a:rPr>
              <a:t>, FCEL, 3800 rations dans 700 élevages, 2017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xmlns="" id="{21571991-B4D9-42B1-B332-FE2575D3EDC0}"/>
              </a:ext>
            </a:extLst>
          </p:cNvPr>
          <p:cNvSpPr txBox="1"/>
          <p:nvPr/>
        </p:nvSpPr>
        <p:spPr>
          <a:xfrm>
            <a:off x="3092250" y="5477908"/>
            <a:ext cx="210274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b="1" i="1" dirty="0">
                <a:solidFill>
                  <a:prstClr val="black"/>
                </a:solidFill>
              </a:rPr>
              <a:t>Taux de couverture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xmlns="" id="{721EF748-B958-438A-84D2-209FEB008466}"/>
              </a:ext>
            </a:extLst>
          </p:cNvPr>
          <p:cNvSpPr txBox="1"/>
          <p:nvPr/>
        </p:nvSpPr>
        <p:spPr>
          <a:xfrm rot="16200000">
            <a:off x="-707848" y="3808243"/>
            <a:ext cx="210274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b="1" i="1" dirty="0">
                <a:solidFill>
                  <a:prstClr val="black"/>
                </a:solidFill>
              </a:rPr>
              <a:t>Nombre de rations constatées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xmlns="" id="{7EAED8C5-330C-4AA8-B1A2-D872FAE77237}"/>
              </a:ext>
            </a:extLst>
          </p:cNvPr>
          <p:cNvSpPr txBox="1"/>
          <p:nvPr/>
        </p:nvSpPr>
        <p:spPr>
          <a:xfrm>
            <a:off x="7339484" y="2369785"/>
            <a:ext cx="48525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2400" dirty="0"/>
              <a:t>Une majorité de ration pratiquées en excès apparent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2400" dirty="0"/>
              <a:t>Ajuster pour faire des économies et gagner en autonomie…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17464176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108A35CA-868F-4E7B-B06E-07DC7DD65F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521712" y="6286011"/>
            <a:ext cx="2743200" cy="365125"/>
          </a:xfrm>
        </p:spPr>
        <p:txBody>
          <a:bodyPr/>
          <a:lstStyle/>
          <a:p>
            <a:fld id="{ED3DF65B-118C-4C97-867E-789DEA48B7D5}" type="slidenum">
              <a:rPr lang="fr-FR" smtClean="0"/>
              <a:t>18</a:t>
            </a:fld>
            <a:endParaRPr lang="fr-FR"/>
          </a:p>
        </p:txBody>
      </p:sp>
      <p:sp>
        <p:nvSpPr>
          <p:cNvPr id="6" name="Rectangle à coins arrondis 26">
            <a:extLst>
              <a:ext uri="{FF2B5EF4-FFF2-40B4-BE49-F238E27FC236}">
                <a16:creationId xmlns:a16="http://schemas.microsoft.com/office/drawing/2014/main" xmlns="" id="{8AFD14DB-843E-4C58-AE51-AD049A775352}"/>
              </a:ext>
            </a:extLst>
          </p:cNvPr>
          <p:cNvSpPr/>
          <p:nvPr/>
        </p:nvSpPr>
        <p:spPr>
          <a:xfrm>
            <a:off x="6629222" y="2108759"/>
            <a:ext cx="3346936" cy="3808569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à coins arrondis 19">
            <a:extLst>
              <a:ext uri="{FF2B5EF4-FFF2-40B4-BE49-F238E27FC236}">
                <a16:creationId xmlns:a16="http://schemas.microsoft.com/office/drawing/2014/main" xmlns="" id="{1710FC04-A7DD-49E3-8578-FE9B67E9DD37}"/>
              </a:ext>
            </a:extLst>
          </p:cNvPr>
          <p:cNvSpPr/>
          <p:nvPr/>
        </p:nvSpPr>
        <p:spPr>
          <a:xfrm>
            <a:off x="1633634" y="2183045"/>
            <a:ext cx="3276364" cy="369336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xmlns="" id="{ADBD5912-B7CF-409C-BBA1-FE60CD558A71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1846" y="2538292"/>
            <a:ext cx="1224135" cy="148208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xmlns="" id="{92485121-7CFF-49DD-9A75-19ACCDAE8516}"/>
              </a:ext>
            </a:extLst>
          </p:cNvPr>
          <p:cNvSpPr txBox="1"/>
          <p:nvPr/>
        </p:nvSpPr>
        <p:spPr>
          <a:xfrm>
            <a:off x="1365020" y="1677246"/>
            <a:ext cx="43536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/>
              <a:t>Connaître les besoins de ses animaux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xmlns="" id="{5049107F-EF83-4CBD-A31A-364F175400B4}"/>
              </a:ext>
            </a:extLst>
          </p:cNvPr>
          <p:cNvSpPr txBox="1"/>
          <p:nvPr/>
        </p:nvSpPr>
        <p:spPr>
          <a:xfrm>
            <a:off x="6211399" y="1640664"/>
            <a:ext cx="43536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/>
              <a:t>Connaître la valeur de ses aliments</a:t>
            </a:r>
          </a:p>
        </p:txBody>
      </p:sp>
      <p:sp>
        <p:nvSpPr>
          <p:cNvPr id="11" name="Double flèche horizontale 5">
            <a:extLst>
              <a:ext uri="{FF2B5EF4-FFF2-40B4-BE49-F238E27FC236}">
                <a16:creationId xmlns:a16="http://schemas.microsoft.com/office/drawing/2014/main" xmlns="" id="{E6369E80-A118-4123-9053-7B3269CFFBA1}"/>
              </a:ext>
            </a:extLst>
          </p:cNvPr>
          <p:cNvSpPr/>
          <p:nvPr/>
        </p:nvSpPr>
        <p:spPr>
          <a:xfrm>
            <a:off x="5015357" y="3725155"/>
            <a:ext cx="1425902" cy="792088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2" name="Image 11">
            <a:extLst>
              <a:ext uri="{FF2B5EF4-FFF2-40B4-BE49-F238E27FC236}">
                <a16:creationId xmlns:a16="http://schemas.microsoft.com/office/drawing/2014/main" xmlns="" id="{6ACC8359-EA6D-4A9C-A45A-E6AB877EAF7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5683" y="2205416"/>
            <a:ext cx="1319187" cy="9498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xmlns="" id="{3FD48F84-C550-4C03-B37C-349738E032E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49250" y="4590536"/>
            <a:ext cx="1707700" cy="1132774"/>
          </a:xfrm>
          <a:prstGeom prst="rect">
            <a:avLst/>
          </a:prstGeom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xmlns="" id="{434344C3-65E8-417D-8EAD-536236773B52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37243" y="3145593"/>
            <a:ext cx="488035" cy="717411"/>
          </a:xfrm>
          <a:prstGeom prst="rect">
            <a:avLst/>
          </a:prstGeom>
        </p:spPr>
      </p:pic>
      <p:sp>
        <p:nvSpPr>
          <p:cNvPr id="15" name="Flèche courbée vers la gauche 7">
            <a:extLst>
              <a:ext uri="{FF2B5EF4-FFF2-40B4-BE49-F238E27FC236}">
                <a16:creationId xmlns:a16="http://schemas.microsoft.com/office/drawing/2014/main" xmlns="" id="{56B2A515-FBD7-4503-9D35-9386D5A58EDE}"/>
              </a:ext>
            </a:extLst>
          </p:cNvPr>
          <p:cNvSpPr/>
          <p:nvPr/>
        </p:nvSpPr>
        <p:spPr>
          <a:xfrm rot="10960938">
            <a:off x="7229949" y="3987380"/>
            <a:ext cx="359615" cy="504056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16" name="Flèche courbée vers la gauche 15">
            <a:extLst>
              <a:ext uri="{FF2B5EF4-FFF2-40B4-BE49-F238E27FC236}">
                <a16:creationId xmlns:a16="http://schemas.microsoft.com/office/drawing/2014/main" xmlns="" id="{C0EE04D9-64A7-43D6-801E-CA321CC9F133}"/>
              </a:ext>
            </a:extLst>
          </p:cNvPr>
          <p:cNvSpPr/>
          <p:nvPr/>
        </p:nvSpPr>
        <p:spPr>
          <a:xfrm>
            <a:off x="8797335" y="3995518"/>
            <a:ext cx="359615" cy="504056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xmlns="" id="{08979B92-DD8A-454A-AACA-48D3920A0B0C}"/>
              </a:ext>
            </a:extLst>
          </p:cNvPr>
          <p:cNvSpPr txBox="1"/>
          <p:nvPr/>
        </p:nvSpPr>
        <p:spPr>
          <a:xfrm>
            <a:off x="5253581" y="3920853"/>
            <a:ext cx="1095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AJUSTER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xmlns="" id="{4F407EF9-42FB-4B37-9A94-C55116FFBEE4}"/>
              </a:ext>
            </a:extLst>
          </p:cNvPr>
          <p:cNvSpPr txBox="1"/>
          <p:nvPr/>
        </p:nvSpPr>
        <p:spPr>
          <a:xfrm>
            <a:off x="7601162" y="4045400"/>
            <a:ext cx="16561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Substituer</a:t>
            </a:r>
          </a:p>
        </p:txBody>
      </p:sp>
      <p:pic>
        <p:nvPicPr>
          <p:cNvPr id="19" name="Image 18">
            <a:extLst>
              <a:ext uri="{FF2B5EF4-FFF2-40B4-BE49-F238E27FC236}">
                <a16:creationId xmlns:a16="http://schemas.microsoft.com/office/drawing/2014/main" xmlns="" id="{8DB2BAD5-3BEC-44D9-A8AF-E44E517733B0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1646" y="2507381"/>
            <a:ext cx="1296144" cy="15120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0" name="Picture 4" descr="Afficher l’image source">
            <a:extLst>
              <a:ext uri="{FF2B5EF4-FFF2-40B4-BE49-F238E27FC236}">
                <a16:creationId xmlns:a16="http://schemas.microsoft.com/office/drawing/2014/main" xmlns="" id="{594E948F-F24D-444F-85C0-4546CB9130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screen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34581" y="4394691"/>
            <a:ext cx="1942236" cy="11388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5">
            <a:extLst>
              <a:ext uri="{FF2B5EF4-FFF2-40B4-BE49-F238E27FC236}">
                <a16:creationId xmlns:a16="http://schemas.microsoft.com/office/drawing/2014/main" xmlns="" id="{2C452592-26EC-4F87-A727-6C4A7CB2AF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95660" y="4817981"/>
            <a:ext cx="1547899" cy="7920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Image 21">
            <a:extLst>
              <a:ext uri="{FF2B5EF4-FFF2-40B4-BE49-F238E27FC236}">
                <a16:creationId xmlns:a16="http://schemas.microsoft.com/office/drawing/2014/main" xmlns="" id="{EE74ABDA-5D7B-4969-9BBC-621C8148C126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100000" l="0" r="1000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68141" y="3194900"/>
            <a:ext cx="488035" cy="717411"/>
          </a:xfrm>
          <a:prstGeom prst="rect">
            <a:avLst/>
          </a:prstGeom>
        </p:spPr>
      </p:pic>
      <p:pic>
        <p:nvPicPr>
          <p:cNvPr id="23" name="Image 22">
            <a:extLst>
              <a:ext uri="{FF2B5EF4-FFF2-40B4-BE49-F238E27FC236}">
                <a16:creationId xmlns:a16="http://schemas.microsoft.com/office/drawing/2014/main" xmlns="" id="{C7801690-0ED9-48DE-BC21-3D1AA6548BE1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100000" l="0" r="1000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21991" y="3235541"/>
            <a:ext cx="488035" cy="717411"/>
          </a:xfrm>
          <a:prstGeom prst="rect">
            <a:avLst/>
          </a:prstGeom>
        </p:spPr>
      </p:pic>
      <p:pic>
        <p:nvPicPr>
          <p:cNvPr id="24" name="Image 23">
            <a:extLst>
              <a:ext uri="{FF2B5EF4-FFF2-40B4-BE49-F238E27FC236}">
                <a16:creationId xmlns:a16="http://schemas.microsoft.com/office/drawing/2014/main" xmlns="" id="{D5D3551A-BDB8-4486-91AB-A8C6DB21D999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100000" l="0" r="1000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16746" y="3294874"/>
            <a:ext cx="488035" cy="717411"/>
          </a:xfrm>
          <a:prstGeom prst="rect">
            <a:avLst/>
          </a:prstGeom>
        </p:spPr>
      </p:pic>
      <p:pic>
        <p:nvPicPr>
          <p:cNvPr id="25" name="Image 24">
            <a:extLst>
              <a:ext uri="{FF2B5EF4-FFF2-40B4-BE49-F238E27FC236}">
                <a16:creationId xmlns:a16="http://schemas.microsoft.com/office/drawing/2014/main" xmlns="" id="{4063EFB3-46F1-48E6-B9B7-A2C088F628D9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100000" l="0" r="1000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66393" y="3287543"/>
            <a:ext cx="488035" cy="717411"/>
          </a:xfrm>
          <a:prstGeom prst="rect">
            <a:avLst/>
          </a:prstGeom>
        </p:spPr>
      </p:pic>
      <p:pic>
        <p:nvPicPr>
          <p:cNvPr id="26" name="Image 25">
            <a:extLst>
              <a:ext uri="{FF2B5EF4-FFF2-40B4-BE49-F238E27FC236}">
                <a16:creationId xmlns:a16="http://schemas.microsoft.com/office/drawing/2014/main" xmlns="" id="{858A84C2-85AB-483F-9733-6793ACF8C42E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100000" l="0" r="1000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38201" y="3211032"/>
            <a:ext cx="488035" cy="717411"/>
          </a:xfrm>
          <a:prstGeom prst="rect">
            <a:avLst/>
          </a:prstGeom>
        </p:spPr>
      </p:pic>
      <p:pic>
        <p:nvPicPr>
          <p:cNvPr id="27" name="Image 26">
            <a:extLst>
              <a:ext uri="{FF2B5EF4-FFF2-40B4-BE49-F238E27FC236}">
                <a16:creationId xmlns:a16="http://schemas.microsoft.com/office/drawing/2014/main" xmlns="" id="{70929F22-39D7-4F6B-828E-47F18DBAEAB8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100000" l="0" r="1000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25708" y="3211031"/>
            <a:ext cx="488035" cy="717411"/>
          </a:xfrm>
          <a:prstGeom prst="rect">
            <a:avLst/>
          </a:prstGeom>
        </p:spPr>
      </p:pic>
      <p:pic>
        <p:nvPicPr>
          <p:cNvPr id="28" name="Image 27">
            <a:extLst>
              <a:ext uri="{FF2B5EF4-FFF2-40B4-BE49-F238E27FC236}">
                <a16:creationId xmlns:a16="http://schemas.microsoft.com/office/drawing/2014/main" xmlns="" id="{68396E5D-AB22-411F-8408-C62A82F0791D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100000" l="0" r="1000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44207" y="3211032"/>
            <a:ext cx="488035" cy="717411"/>
          </a:xfrm>
          <a:prstGeom prst="rect">
            <a:avLst/>
          </a:prstGeom>
        </p:spPr>
      </p:pic>
      <p:pic>
        <p:nvPicPr>
          <p:cNvPr id="29" name="Picture 6" descr="C:\Users\bluetb36d\AppData\Local\Microsoft\Windows\INetCache\IE\W3VU4C4W\Aurora_electronic_calculator_DT210_02[1].jpg">
            <a:extLst>
              <a:ext uri="{FF2B5EF4-FFF2-40B4-BE49-F238E27FC236}">
                <a16:creationId xmlns:a16="http://schemas.microsoft.com/office/drawing/2014/main" xmlns="" id="{62B31865-96F1-4916-B7AA-9AC76C79F4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81050" y="2656993"/>
            <a:ext cx="1260140" cy="840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Titre 1">
            <a:extLst>
              <a:ext uri="{FF2B5EF4-FFF2-40B4-BE49-F238E27FC236}">
                <a16:creationId xmlns:a16="http://schemas.microsoft.com/office/drawing/2014/main" xmlns="" id="{ABBB59E8-9572-453E-A228-1BD22FD2FF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65714" y="-20955"/>
            <a:ext cx="5681643" cy="1522413"/>
          </a:xfrm>
        </p:spPr>
        <p:txBody>
          <a:bodyPr/>
          <a:lstStyle/>
          <a:p>
            <a:pPr algn="ctr"/>
            <a:r>
              <a:rPr lang="fr-FR" dirty="0"/>
              <a:t>Optimiser son système alimentaire:</a:t>
            </a:r>
            <a:br>
              <a:rPr lang="fr-FR" dirty="0"/>
            </a:br>
            <a:r>
              <a:rPr lang="fr-FR" dirty="0"/>
              <a:t>Halte au gaspillage !</a:t>
            </a:r>
          </a:p>
        </p:txBody>
      </p:sp>
    </p:spTree>
    <p:extLst>
      <p:ext uri="{BB962C8B-B14F-4D97-AF65-F5344CB8AC3E}">
        <p14:creationId xmlns:p14="http://schemas.microsoft.com/office/powerpoint/2010/main" val="8439530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DDB3E383-BBD5-42EB-82B1-EC6EC382F6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74720" y="1"/>
            <a:ext cx="5176470" cy="1522540"/>
          </a:xfrm>
        </p:spPr>
        <p:txBody>
          <a:bodyPr/>
          <a:lstStyle/>
          <a:p>
            <a:pPr algn="ctr"/>
            <a:r>
              <a:rPr lang="fr-FR" dirty="0"/>
              <a:t>Faire confiance à la valeur de ses fourrages…</a:t>
            </a:r>
          </a:p>
        </p:txBody>
      </p:sp>
      <p:graphicFrame>
        <p:nvGraphicFramePr>
          <p:cNvPr id="7" name="Tableau 6">
            <a:extLst>
              <a:ext uri="{FF2B5EF4-FFF2-40B4-BE49-F238E27FC236}">
                <a16:creationId xmlns:a16="http://schemas.microsoft.com/office/drawing/2014/main" xmlns="" id="{8823E3C2-BBD4-49B5-8D8F-B71A8FD1185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378195"/>
              </p:ext>
            </p:extLst>
          </p:nvPr>
        </p:nvGraphicFramePr>
        <p:xfrm>
          <a:off x="98173" y="1628053"/>
          <a:ext cx="3811368" cy="288447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65227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15909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92907">
                <a:tc>
                  <a:txBody>
                    <a:bodyPr/>
                    <a:lstStyle/>
                    <a:p>
                      <a:r>
                        <a:rPr lang="fr-FR" sz="1600" b="1" dirty="0"/>
                        <a:t>Aliment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/>
                        <a:t>Quantité brute kg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81168">
                <a:tc>
                  <a:txBody>
                    <a:bodyPr/>
                    <a:lstStyle/>
                    <a:p>
                      <a:r>
                        <a:rPr lang="fr-FR" sz="1600" b="1" dirty="0"/>
                        <a:t>Foin luzerne bon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/>
                        <a:t>0,9kg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58085">
                <a:tc>
                  <a:txBody>
                    <a:bodyPr/>
                    <a:lstStyle/>
                    <a:p>
                      <a:r>
                        <a:rPr lang="fr-FR" sz="1600" b="1" dirty="0"/>
                        <a:t>Enrubannage</a:t>
                      </a:r>
                      <a:r>
                        <a:rPr lang="fr-FR" sz="1600" b="1" baseline="0" dirty="0"/>
                        <a:t> de RGI bon</a:t>
                      </a:r>
                      <a:endParaRPr lang="fr-FR" sz="1600" b="1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/>
                        <a:t>1,2kg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58085">
                <a:tc>
                  <a:txBody>
                    <a:bodyPr/>
                    <a:lstStyle/>
                    <a:p>
                      <a:r>
                        <a:rPr lang="fr-FR" sz="1600" b="1" dirty="0"/>
                        <a:t>Luzerne</a:t>
                      </a:r>
                      <a:r>
                        <a:rPr lang="fr-FR" sz="1600" b="1" baseline="0" dirty="0"/>
                        <a:t> </a:t>
                      </a:r>
                      <a:r>
                        <a:rPr lang="fr-FR" sz="1600" b="1" baseline="0" dirty="0" err="1"/>
                        <a:t>Deshy</a:t>
                      </a:r>
                      <a:endParaRPr lang="fr-FR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/>
                        <a:t>0,3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58085">
                <a:tc>
                  <a:txBody>
                    <a:bodyPr/>
                    <a:lstStyle/>
                    <a:p>
                      <a:r>
                        <a:rPr lang="fr-FR" sz="1600" b="1" dirty="0"/>
                        <a:t>Céréales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/>
                        <a:t>0,4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58085">
                <a:tc>
                  <a:txBody>
                    <a:bodyPr/>
                    <a:lstStyle/>
                    <a:p>
                      <a:r>
                        <a:rPr lang="fr-FR" sz="1600" b="1" dirty="0"/>
                        <a:t>Chèvre Laitière</a:t>
                      </a:r>
                      <a:r>
                        <a:rPr lang="fr-FR" sz="1600" b="1" baseline="0" dirty="0"/>
                        <a:t> 25% MAT</a:t>
                      </a:r>
                      <a:endParaRPr lang="fr-FR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/>
                        <a:t>0,9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91842">
                <a:tc>
                  <a:txBody>
                    <a:bodyPr/>
                    <a:lstStyle/>
                    <a:p>
                      <a:r>
                        <a:rPr lang="fr-FR" sz="1600" b="1" dirty="0"/>
                        <a:t>Correcteur</a:t>
                      </a:r>
                      <a:r>
                        <a:rPr lang="fr-FR" sz="1600" b="1" baseline="0" dirty="0"/>
                        <a:t> </a:t>
                      </a:r>
                      <a:r>
                        <a:rPr lang="fr-FR" sz="1600" b="1" dirty="0"/>
                        <a:t>Azoté 38 % MAT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/>
                        <a:t>0,2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graphicFrame>
        <p:nvGraphicFramePr>
          <p:cNvPr id="8" name="Tableau 7">
            <a:extLst>
              <a:ext uri="{FF2B5EF4-FFF2-40B4-BE49-F238E27FC236}">
                <a16:creationId xmlns:a16="http://schemas.microsoft.com/office/drawing/2014/main" xmlns="" id="{5757F272-80AB-4146-8174-331DE6E4862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2582748"/>
              </p:ext>
            </p:extLst>
          </p:nvPr>
        </p:nvGraphicFramePr>
        <p:xfrm>
          <a:off x="8096040" y="2544620"/>
          <a:ext cx="3827498" cy="279443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6240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20341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35850">
                <a:tc>
                  <a:txBody>
                    <a:bodyPr/>
                    <a:lstStyle/>
                    <a:p>
                      <a:r>
                        <a:rPr lang="fr-FR" sz="1600" b="1" dirty="0"/>
                        <a:t>Aliment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/>
                        <a:t>Quantité brute kg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37774">
                <a:tc>
                  <a:txBody>
                    <a:bodyPr/>
                    <a:lstStyle/>
                    <a:p>
                      <a:r>
                        <a:rPr lang="fr-FR" sz="1600" b="1" dirty="0"/>
                        <a:t>Foin luzerne bon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/>
                        <a:t>1,5</a:t>
                      </a:r>
                      <a:r>
                        <a:rPr lang="fr-FR" sz="1600" b="1" baseline="0" dirty="0"/>
                        <a:t> </a:t>
                      </a:r>
                      <a:r>
                        <a:rPr lang="fr-FR" sz="1600" b="1" dirty="0"/>
                        <a:t>kg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35850">
                <a:tc>
                  <a:txBody>
                    <a:bodyPr/>
                    <a:lstStyle/>
                    <a:p>
                      <a:r>
                        <a:rPr lang="fr-FR" sz="1600" b="1" dirty="0"/>
                        <a:t>Enrubannage</a:t>
                      </a:r>
                      <a:r>
                        <a:rPr lang="fr-FR" sz="1600" b="1" baseline="0" dirty="0"/>
                        <a:t> de RGI bon</a:t>
                      </a:r>
                      <a:endParaRPr lang="fr-FR" sz="1600" b="1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/>
                        <a:t>1,3kg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17320">
                <a:tc>
                  <a:txBody>
                    <a:bodyPr/>
                    <a:lstStyle/>
                    <a:p>
                      <a:r>
                        <a:rPr lang="fr-FR" sz="1600" b="1" dirty="0"/>
                        <a:t>Céréales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/>
                        <a:t>0,8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35850">
                <a:tc>
                  <a:txBody>
                    <a:bodyPr/>
                    <a:lstStyle/>
                    <a:p>
                      <a:r>
                        <a:rPr lang="fr-FR" sz="1600" b="1" dirty="0"/>
                        <a:t>Correcteur</a:t>
                      </a:r>
                      <a:r>
                        <a:rPr lang="fr-FR" sz="1600" b="1" baseline="0" dirty="0"/>
                        <a:t> </a:t>
                      </a:r>
                      <a:r>
                        <a:rPr lang="fr-FR" sz="1600" b="1" dirty="0"/>
                        <a:t>Azoté 38 % MAT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/>
                        <a:t>0,4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17320">
                <a:tc>
                  <a:txBody>
                    <a:bodyPr/>
                    <a:lstStyle/>
                    <a:p>
                      <a:r>
                        <a:rPr lang="fr-FR" sz="1600" b="1" dirty="0"/>
                        <a:t>Tournesol grain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/>
                        <a:t>0,1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17320">
                <a:tc>
                  <a:txBody>
                    <a:bodyPr/>
                    <a:lstStyle/>
                    <a:p>
                      <a:r>
                        <a:rPr lang="fr-FR" sz="1600" b="1" dirty="0"/>
                        <a:t>Minéral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/>
                        <a:t>0,02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sp>
        <p:nvSpPr>
          <p:cNvPr id="9" name="Flèche droite à entaille 6">
            <a:extLst>
              <a:ext uri="{FF2B5EF4-FFF2-40B4-BE49-F238E27FC236}">
                <a16:creationId xmlns:a16="http://schemas.microsoft.com/office/drawing/2014/main" xmlns="" id="{F657514F-F8C3-42C9-9BC2-3AC77688B091}"/>
              </a:ext>
            </a:extLst>
          </p:cNvPr>
          <p:cNvSpPr/>
          <p:nvPr/>
        </p:nvSpPr>
        <p:spPr>
          <a:xfrm rot="1173486">
            <a:off x="4061871" y="2090842"/>
            <a:ext cx="4123240" cy="284128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+ 10 % d’autonomie</a:t>
            </a:r>
          </a:p>
          <a:p>
            <a:pPr algn="ctr"/>
            <a:endParaRPr lang="fr-FR" dirty="0"/>
          </a:p>
          <a:p>
            <a:pPr algn="ctr"/>
            <a:r>
              <a:rPr lang="fr-FR" dirty="0"/>
              <a:t>Des économies à calculer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xmlns="" id="{C388CB28-1989-45EA-B41C-218E94285322}"/>
              </a:ext>
            </a:extLst>
          </p:cNvPr>
          <p:cNvSpPr txBox="1"/>
          <p:nvPr/>
        </p:nvSpPr>
        <p:spPr>
          <a:xfrm>
            <a:off x="2987364" y="5474966"/>
            <a:ext cx="6151181" cy="107721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/>
              <a:t>Mes besoin de plus de fourrages/céréales; surfaces/ stocks… </a:t>
            </a:r>
          </a:p>
          <a:p>
            <a:pPr algn="ctr"/>
            <a:r>
              <a:rPr lang="fr-FR" sz="1600" b="1" dirty="0"/>
              <a:t>sur l’exploitation ou localement</a:t>
            </a:r>
          </a:p>
          <a:p>
            <a:pPr algn="ctr"/>
            <a:r>
              <a:rPr lang="fr-FR" sz="1600" b="1" dirty="0"/>
              <a:t>Des impacts sur l’organisation du travail…</a:t>
            </a:r>
          </a:p>
          <a:p>
            <a:pPr algn="ctr"/>
            <a:r>
              <a:rPr lang="fr-FR" sz="1600" b="1" dirty="0"/>
              <a:t>A raisonner au cas par cas</a:t>
            </a:r>
          </a:p>
        </p:txBody>
      </p:sp>
      <p:sp>
        <p:nvSpPr>
          <p:cNvPr id="13" name="Organigramme : Procédé 12">
            <a:extLst>
              <a:ext uri="{FF2B5EF4-FFF2-40B4-BE49-F238E27FC236}">
                <a16:creationId xmlns:a16="http://schemas.microsoft.com/office/drawing/2014/main" xmlns="" id="{A73E4B32-E055-4DD3-8266-D893D9425E7B}"/>
              </a:ext>
            </a:extLst>
          </p:cNvPr>
          <p:cNvSpPr/>
          <p:nvPr/>
        </p:nvSpPr>
        <p:spPr>
          <a:xfrm>
            <a:off x="5364414" y="1713660"/>
            <a:ext cx="1468876" cy="311285"/>
          </a:xfrm>
          <a:prstGeom prst="flowChartProcess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Autoproduit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xmlns="" id="{9D504BB6-E626-47D0-A4A6-3471B16C1B13}"/>
              </a:ext>
            </a:extLst>
          </p:cNvPr>
          <p:cNvSpPr txBox="1"/>
          <p:nvPr/>
        </p:nvSpPr>
        <p:spPr>
          <a:xfrm>
            <a:off x="117549" y="4785735"/>
            <a:ext cx="35505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Autonomie massique : 60%</a:t>
            </a:r>
          </a:p>
          <a:p>
            <a:pPr algn="ctr"/>
            <a:r>
              <a:rPr lang="fr-FR" dirty="0"/>
              <a:t>Autonomie protéique : 50%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xmlns="" id="{200CF4A5-A92B-4141-A144-248A68CDB895}"/>
              </a:ext>
            </a:extLst>
          </p:cNvPr>
          <p:cNvSpPr txBox="1"/>
          <p:nvPr/>
        </p:nvSpPr>
        <p:spPr>
          <a:xfrm>
            <a:off x="8372943" y="1810195"/>
            <a:ext cx="35505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Autonomie massique : 70%</a:t>
            </a:r>
          </a:p>
          <a:p>
            <a:pPr algn="ctr"/>
            <a:r>
              <a:rPr lang="fr-FR" dirty="0"/>
              <a:t>Autonomie protéique : 60%</a:t>
            </a:r>
          </a:p>
        </p:txBody>
      </p:sp>
    </p:spTree>
    <p:extLst>
      <p:ext uri="{BB962C8B-B14F-4D97-AF65-F5344CB8AC3E}">
        <p14:creationId xmlns:p14="http://schemas.microsoft.com/office/powerpoint/2010/main" val="67626960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A918B434-36EA-42FF-B3EA-4D85D509BA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74720" y="1"/>
            <a:ext cx="5387178" cy="1522540"/>
          </a:xfrm>
        </p:spPr>
        <p:txBody>
          <a:bodyPr/>
          <a:lstStyle/>
          <a:p>
            <a:r>
              <a:rPr lang="fr-FR" dirty="0"/>
              <a:t>… à condition d’avoir de bon fourrages (exemple luzerne)</a:t>
            </a:r>
          </a:p>
        </p:txBody>
      </p:sp>
      <p:pic>
        <p:nvPicPr>
          <p:cNvPr id="15" name="Picture 3">
            <a:extLst>
              <a:ext uri="{FF2B5EF4-FFF2-40B4-BE49-F238E27FC236}">
                <a16:creationId xmlns:a16="http://schemas.microsoft.com/office/drawing/2014/main" xmlns="" id="{2407E2CC-5B3B-4DF5-B862-942C5DA1DE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0416" y="1707125"/>
            <a:ext cx="2477241" cy="13565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xmlns="" id="{B071367D-F804-4910-AF65-B663FFF974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552" y="3610209"/>
            <a:ext cx="2085092" cy="2094974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xmlns="" id="{83E50EC2-2F31-4E33-8B76-3DA1FBE6D8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394" y="1614363"/>
            <a:ext cx="2036958" cy="1998159"/>
          </a:xfrm>
          <a:prstGeom prst="rect">
            <a:avLst/>
          </a:prstGeom>
        </p:spPr>
      </p:pic>
      <p:pic>
        <p:nvPicPr>
          <p:cNvPr id="19" name="Picture 7">
            <a:extLst>
              <a:ext uri="{FF2B5EF4-FFF2-40B4-BE49-F238E27FC236}">
                <a16:creationId xmlns:a16="http://schemas.microsoft.com/office/drawing/2014/main" xmlns="" id="{1D4E4062-E533-4823-AA5D-68800F4A70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3751" y="1707125"/>
            <a:ext cx="2477242" cy="13565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ZoneTexte 16">
            <a:extLst>
              <a:ext uri="{FF2B5EF4-FFF2-40B4-BE49-F238E27FC236}">
                <a16:creationId xmlns:a16="http://schemas.microsoft.com/office/drawing/2014/main" xmlns="" id="{0EEDDF81-9A74-4A3B-8CA8-F40D96EC99CC}"/>
              </a:ext>
            </a:extLst>
          </p:cNvPr>
          <p:cNvSpPr txBox="1"/>
          <p:nvPr/>
        </p:nvSpPr>
        <p:spPr>
          <a:xfrm>
            <a:off x="2350416" y="3248294"/>
            <a:ext cx="2477240" cy="156966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sz="1600" dirty="0"/>
              <a:t>2,5 kg distribués pour </a:t>
            </a:r>
          </a:p>
          <a:p>
            <a:pPr algn="ctr"/>
            <a:r>
              <a:rPr lang="fr-FR" sz="1600" dirty="0"/>
              <a:t>1,7kg ingérés</a:t>
            </a:r>
          </a:p>
          <a:p>
            <a:pPr algn="ctr"/>
            <a:r>
              <a:rPr lang="fr-FR" sz="1600" dirty="0"/>
              <a:t>+</a:t>
            </a:r>
          </a:p>
          <a:p>
            <a:pPr algn="ctr"/>
            <a:r>
              <a:rPr lang="fr-FR" sz="1600" dirty="0"/>
              <a:t>800g céréales</a:t>
            </a:r>
          </a:p>
          <a:p>
            <a:pPr algn="ctr"/>
            <a:r>
              <a:rPr lang="fr-FR" sz="1600" dirty="0"/>
              <a:t>+</a:t>
            </a:r>
          </a:p>
          <a:p>
            <a:pPr algn="ctr"/>
            <a:r>
              <a:rPr lang="fr-FR" sz="1600" dirty="0"/>
              <a:t>450g correcteur azoté</a:t>
            </a:r>
          </a:p>
        </p:txBody>
      </p:sp>
      <p:sp>
        <p:nvSpPr>
          <p:cNvPr id="23" name="ZoneTexte 22">
            <a:extLst>
              <a:ext uri="{FF2B5EF4-FFF2-40B4-BE49-F238E27FC236}">
                <a16:creationId xmlns:a16="http://schemas.microsoft.com/office/drawing/2014/main" xmlns="" id="{E29B6E49-51AC-49FC-A65D-5394F203F51F}"/>
              </a:ext>
            </a:extLst>
          </p:cNvPr>
          <p:cNvSpPr txBox="1"/>
          <p:nvPr/>
        </p:nvSpPr>
        <p:spPr>
          <a:xfrm>
            <a:off x="9283751" y="3248294"/>
            <a:ext cx="2477242" cy="156966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sz="1600" dirty="0"/>
              <a:t>2,5 kg distribués pour </a:t>
            </a:r>
          </a:p>
          <a:p>
            <a:pPr algn="ctr"/>
            <a:r>
              <a:rPr lang="fr-FR" sz="1600" dirty="0"/>
              <a:t>2,2kg ingérés</a:t>
            </a:r>
          </a:p>
          <a:p>
            <a:pPr algn="ctr"/>
            <a:r>
              <a:rPr lang="fr-FR" sz="1600" dirty="0"/>
              <a:t>+</a:t>
            </a:r>
          </a:p>
          <a:p>
            <a:pPr algn="ctr"/>
            <a:r>
              <a:rPr lang="fr-FR" sz="1600" dirty="0"/>
              <a:t>800g céréales</a:t>
            </a:r>
          </a:p>
          <a:p>
            <a:pPr algn="ctr"/>
            <a:r>
              <a:rPr lang="fr-FR" sz="1600" dirty="0"/>
              <a:t>+</a:t>
            </a:r>
          </a:p>
          <a:p>
            <a:pPr algn="ctr"/>
            <a:r>
              <a:rPr lang="fr-FR" sz="1600" dirty="0"/>
              <a:t>300g correcteur azoté</a:t>
            </a:r>
          </a:p>
        </p:txBody>
      </p:sp>
      <p:sp>
        <p:nvSpPr>
          <p:cNvPr id="21" name="Flèche : droite 20">
            <a:extLst>
              <a:ext uri="{FF2B5EF4-FFF2-40B4-BE49-F238E27FC236}">
                <a16:creationId xmlns:a16="http://schemas.microsoft.com/office/drawing/2014/main" xmlns="" id="{CC04BF84-BA64-4419-8983-DD99CBA25DC9}"/>
              </a:ext>
            </a:extLst>
          </p:cNvPr>
          <p:cNvSpPr/>
          <p:nvPr/>
        </p:nvSpPr>
        <p:spPr>
          <a:xfrm>
            <a:off x="4891688" y="1462434"/>
            <a:ext cx="4328030" cy="1785860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cap="small" dirty="0">
                <a:solidFill>
                  <a:schemeClr val="accent1">
                    <a:lumMod val="50000"/>
                  </a:schemeClr>
                </a:solidFill>
                <a:latin typeface="Century Gothic" pitchFamily="34" charset="0"/>
              </a:rPr>
              <a:t>4 facteurs clés </a:t>
            </a:r>
          </a:p>
          <a:p>
            <a:pPr algn="ctr"/>
            <a:r>
              <a:rPr lang="fr-FR" sz="1400" dirty="0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  <a:t>Stade Feuilles Conservation Adventice</a:t>
            </a:r>
          </a:p>
          <a:p>
            <a:pPr algn="ctr"/>
            <a:endParaRPr lang="fr-FR" sz="1400" dirty="0"/>
          </a:p>
        </p:txBody>
      </p:sp>
      <p:sp>
        <p:nvSpPr>
          <p:cNvPr id="24" name="ZoneTexte 23">
            <a:extLst>
              <a:ext uri="{FF2B5EF4-FFF2-40B4-BE49-F238E27FC236}">
                <a16:creationId xmlns:a16="http://schemas.microsoft.com/office/drawing/2014/main" xmlns="" id="{BFC8E0DB-CFD9-430F-A6D3-19478BADEABC}"/>
              </a:ext>
            </a:extLst>
          </p:cNvPr>
          <p:cNvSpPr txBox="1"/>
          <p:nvPr/>
        </p:nvSpPr>
        <p:spPr>
          <a:xfrm>
            <a:off x="5071741" y="3320797"/>
            <a:ext cx="358288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rgbClr val="C00000"/>
                </a:solidFill>
              </a:rPr>
              <a:t>+ 30% de foin ingéré</a:t>
            </a:r>
          </a:p>
          <a:p>
            <a:pPr algn="ctr"/>
            <a:endParaRPr lang="fr-FR" dirty="0">
              <a:solidFill>
                <a:srgbClr val="C00000"/>
              </a:solidFill>
            </a:endParaRPr>
          </a:p>
          <a:p>
            <a:pPr algn="ctr"/>
            <a:endParaRPr lang="fr-FR" dirty="0">
              <a:solidFill>
                <a:srgbClr val="C00000"/>
              </a:solidFill>
            </a:endParaRPr>
          </a:p>
          <a:p>
            <a:pPr algn="ctr"/>
            <a:r>
              <a:rPr lang="fr-FR" dirty="0">
                <a:solidFill>
                  <a:srgbClr val="C00000"/>
                </a:solidFill>
              </a:rPr>
              <a:t>- 30% de concentrés</a:t>
            </a:r>
          </a:p>
          <a:p>
            <a:pPr algn="ctr"/>
            <a:endParaRPr lang="fr-FR" dirty="0">
              <a:solidFill>
                <a:srgbClr val="C00000"/>
              </a:solidFill>
            </a:endParaRPr>
          </a:p>
          <a:p>
            <a:pPr algn="ctr"/>
            <a:endParaRPr lang="fr-FR" dirty="0">
              <a:solidFill>
                <a:srgbClr val="C00000"/>
              </a:solidFill>
            </a:endParaRPr>
          </a:p>
          <a:p>
            <a:pPr algn="ctr"/>
            <a:r>
              <a:rPr lang="fr-FR" dirty="0">
                <a:solidFill>
                  <a:srgbClr val="C00000"/>
                </a:solidFill>
              </a:rPr>
              <a:t>+ 30 % de lait</a:t>
            </a:r>
          </a:p>
        </p:txBody>
      </p:sp>
      <p:pic>
        <p:nvPicPr>
          <p:cNvPr id="25" name="Picture 2">
            <a:extLst>
              <a:ext uri="{FF2B5EF4-FFF2-40B4-BE49-F238E27FC236}">
                <a16:creationId xmlns:a16="http://schemas.microsoft.com/office/drawing/2014/main" xmlns="" id="{B433F7DB-9A4E-4885-8A04-B77357D558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471" b="92201" l="3533" r="94293"/>
                    </a14:imgEffect>
                    <a14:imgEffect>
                      <a14:artisticPencilGrayscale trans="45000" pencilSize="9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1529" y="4878061"/>
            <a:ext cx="348792" cy="358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2">
            <a:extLst>
              <a:ext uri="{FF2B5EF4-FFF2-40B4-BE49-F238E27FC236}">
                <a16:creationId xmlns:a16="http://schemas.microsoft.com/office/drawing/2014/main" xmlns="" id="{AC3AAC7B-4C47-43A7-85CA-DDEDEE6003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471" b="92201" l="3533" r="94293"/>
                    </a14:imgEffect>
                    <a14:imgEffect>
                      <a14:artisticPencilGrayscale trans="45000" pencilSize="9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8293" y="4872806"/>
            <a:ext cx="348792" cy="358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2">
            <a:extLst>
              <a:ext uri="{FF2B5EF4-FFF2-40B4-BE49-F238E27FC236}">
                <a16:creationId xmlns:a16="http://schemas.microsoft.com/office/drawing/2014/main" xmlns="" id="{0F51393E-43F1-4557-987E-BBD2C0C7F5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471" b="92201" l="3533" r="94293"/>
                    </a14:imgEffect>
                    <a14:imgEffect>
                      <a14:artisticPencilGrayscale trans="45000" pencilSize="9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5057" y="4896846"/>
            <a:ext cx="348792" cy="358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2">
            <a:extLst>
              <a:ext uri="{FF2B5EF4-FFF2-40B4-BE49-F238E27FC236}">
                <a16:creationId xmlns:a16="http://schemas.microsoft.com/office/drawing/2014/main" xmlns="" id="{14A77412-51E9-418E-ADBD-A6D7022C3E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471" b="92201" l="3533" r="94293"/>
                    </a14:imgEffect>
                    <a14:imgEffect>
                      <a14:artisticPencilGrayscale trans="45000" pencilSize="9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3751" y="4896846"/>
            <a:ext cx="348792" cy="358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2">
            <a:extLst>
              <a:ext uri="{FF2B5EF4-FFF2-40B4-BE49-F238E27FC236}">
                <a16:creationId xmlns:a16="http://schemas.microsoft.com/office/drawing/2014/main" xmlns="" id="{27DD3296-2E21-487B-9C10-152B4ACEC7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471" b="92201" l="3533" r="94293"/>
                    </a14:imgEffect>
                    <a14:imgEffect>
                      <a14:artisticPencilGrayscale trans="45000" pencilSize="9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0515" y="4891591"/>
            <a:ext cx="348792" cy="358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2">
            <a:extLst>
              <a:ext uri="{FF2B5EF4-FFF2-40B4-BE49-F238E27FC236}">
                <a16:creationId xmlns:a16="http://schemas.microsoft.com/office/drawing/2014/main" xmlns="" id="{810343D5-1FD7-4BD8-B9D9-37B0C82206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471" b="92201" l="3533" r="94293"/>
                    </a14:imgEffect>
                    <a14:imgEffect>
                      <a14:artisticPencilGrayscale trans="45000" pencilSize="9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57279" y="4915631"/>
            <a:ext cx="348792" cy="358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2">
            <a:extLst>
              <a:ext uri="{FF2B5EF4-FFF2-40B4-BE49-F238E27FC236}">
                <a16:creationId xmlns:a16="http://schemas.microsoft.com/office/drawing/2014/main" xmlns="" id="{6DF41256-C00E-499A-8333-74C17F1C68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471" b="92201" l="3533" r="94293"/>
                    </a14:imgEffect>
                    <a14:imgEffect>
                      <a14:artisticPencilGrayscale trans="45000" pencilSize="9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4043" y="4881764"/>
            <a:ext cx="348792" cy="358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5" name="ZoneTexte 34">
            <a:extLst>
              <a:ext uri="{FF2B5EF4-FFF2-40B4-BE49-F238E27FC236}">
                <a16:creationId xmlns:a16="http://schemas.microsoft.com/office/drawing/2014/main" xmlns="" id="{F46F6E0B-91F0-48EE-8A3C-F5FA02CAE5A6}"/>
              </a:ext>
            </a:extLst>
          </p:cNvPr>
          <p:cNvSpPr txBox="1"/>
          <p:nvPr/>
        </p:nvSpPr>
        <p:spPr>
          <a:xfrm>
            <a:off x="2717518" y="4907572"/>
            <a:ext cx="20850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accent1">
                    <a:lumMod val="50000"/>
                  </a:schemeClr>
                </a:solidFill>
              </a:rPr>
              <a:t>3,1L / chèvre</a:t>
            </a:r>
          </a:p>
        </p:txBody>
      </p:sp>
      <p:sp>
        <p:nvSpPr>
          <p:cNvPr id="36" name="ZoneTexte 35">
            <a:extLst>
              <a:ext uri="{FF2B5EF4-FFF2-40B4-BE49-F238E27FC236}">
                <a16:creationId xmlns:a16="http://schemas.microsoft.com/office/drawing/2014/main" xmlns="" id="{58ACA699-E0AB-474C-886B-9F12DEC83FD6}"/>
              </a:ext>
            </a:extLst>
          </p:cNvPr>
          <p:cNvSpPr txBox="1"/>
          <p:nvPr/>
        </p:nvSpPr>
        <p:spPr>
          <a:xfrm>
            <a:off x="9532521" y="4903779"/>
            <a:ext cx="19183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accent1">
                    <a:lumMod val="50000"/>
                  </a:schemeClr>
                </a:solidFill>
              </a:rPr>
              <a:t>4,0L / chèvre</a:t>
            </a:r>
          </a:p>
        </p:txBody>
      </p:sp>
      <p:sp>
        <p:nvSpPr>
          <p:cNvPr id="37" name="ZoneTexte 36">
            <a:extLst>
              <a:ext uri="{FF2B5EF4-FFF2-40B4-BE49-F238E27FC236}">
                <a16:creationId xmlns:a16="http://schemas.microsoft.com/office/drawing/2014/main" xmlns="" id="{5A03BBB2-EC20-49FD-8108-F879594282A0}"/>
              </a:ext>
            </a:extLst>
          </p:cNvPr>
          <p:cNvSpPr txBox="1"/>
          <p:nvPr/>
        </p:nvSpPr>
        <p:spPr>
          <a:xfrm>
            <a:off x="2625365" y="5886291"/>
            <a:ext cx="74195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/>
              <a:t>Plus d’autonomie, plus de produits et moins de charges…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xmlns="" id="{09E26EAC-5715-4C97-9FD5-6030494C476D}"/>
              </a:ext>
            </a:extLst>
          </p:cNvPr>
          <p:cNvSpPr txBox="1"/>
          <p:nvPr/>
        </p:nvSpPr>
        <p:spPr>
          <a:xfrm>
            <a:off x="5523275" y="5441202"/>
            <a:ext cx="33386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00B050"/>
                </a:solidFill>
              </a:rPr>
              <a:t>+170 € Marge brute/chèvre/an</a:t>
            </a:r>
          </a:p>
        </p:txBody>
      </p:sp>
    </p:spTree>
    <p:extLst>
      <p:ext uri="{BB962C8B-B14F-4D97-AF65-F5344CB8AC3E}">
        <p14:creationId xmlns:p14="http://schemas.microsoft.com/office/powerpoint/2010/main" val="248345432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A918B434-36EA-42FF-B3EA-4D85D509BA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74720" y="1"/>
            <a:ext cx="5387178" cy="1522540"/>
          </a:xfrm>
        </p:spPr>
        <p:txBody>
          <a:bodyPr/>
          <a:lstStyle/>
          <a:p>
            <a:r>
              <a:rPr lang="fr-FR" dirty="0"/>
              <a:t>… à condition d’avoir de bon fourrages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3C8B36A4-958D-470C-9A72-43227C54D0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4" name="Image 13">
            <a:extLst>
              <a:ext uri="{FF2B5EF4-FFF2-40B4-BE49-F238E27FC236}">
                <a16:creationId xmlns:a16="http://schemas.microsoft.com/office/drawing/2014/main" xmlns="" id="{C042E300-E1C5-4E87-AB3B-14FD1524BE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176" y="1741251"/>
            <a:ext cx="6253087" cy="4205186"/>
          </a:xfrm>
          <a:prstGeom prst="rect">
            <a:avLst/>
          </a:prstGeom>
        </p:spPr>
      </p:pic>
      <p:pic>
        <p:nvPicPr>
          <p:cNvPr id="16" name="Image 15">
            <a:extLst>
              <a:ext uri="{FF2B5EF4-FFF2-40B4-BE49-F238E27FC236}">
                <a16:creationId xmlns:a16="http://schemas.microsoft.com/office/drawing/2014/main" xmlns="" id="{2FDE452A-8385-483F-9A73-32F919F912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1263" y="1632775"/>
            <a:ext cx="1989184" cy="2983775"/>
          </a:xfrm>
          <a:prstGeom prst="rect">
            <a:avLst/>
          </a:prstGeom>
        </p:spPr>
      </p:pic>
      <p:pic>
        <p:nvPicPr>
          <p:cNvPr id="18" name="Image 17">
            <a:extLst>
              <a:ext uri="{FF2B5EF4-FFF2-40B4-BE49-F238E27FC236}">
                <a16:creationId xmlns:a16="http://schemas.microsoft.com/office/drawing/2014/main" xmlns="" id="{961EAB92-0D24-4B87-86EE-A5A40733A1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52718" y="2497895"/>
            <a:ext cx="2110451" cy="3158825"/>
          </a:xfrm>
          <a:prstGeom prst="rect">
            <a:avLst/>
          </a:prstGeom>
        </p:spPr>
      </p:pic>
      <p:pic>
        <p:nvPicPr>
          <p:cNvPr id="20" name="Image 19">
            <a:extLst>
              <a:ext uri="{FF2B5EF4-FFF2-40B4-BE49-F238E27FC236}">
                <a16:creationId xmlns:a16="http://schemas.microsoft.com/office/drawing/2014/main" xmlns="" id="{FCA42501-5978-47A8-982E-D428EB2881A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87608" y="1582990"/>
            <a:ext cx="1989184" cy="2970859"/>
          </a:xfrm>
          <a:prstGeom prst="rect">
            <a:avLst/>
          </a:prstGeom>
        </p:spPr>
      </p:pic>
      <p:pic>
        <p:nvPicPr>
          <p:cNvPr id="22" name="Image 21">
            <a:extLst>
              <a:ext uri="{FF2B5EF4-FFF2-40B4-BE49-F238E27FC236}">
                <a16:creationId xmlns:a16="http://schemas.microsoft.com/office/drawing/2014/main" xmlns="" id="{017F7722-D5EE-48B0-B9FF-0037A0299AC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05536" y="2800524"/>
            <a:ext cx="2092222" cy="3145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53017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D4141108-FA6C-4A56-AA6D-D74EB46FF4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74720" y="1"/>
            <a:ext cx="5474727" cy="1522540"/>
          </a:xfrm>
        </p:spPr>
        <p:txBody>
          <a:bodyPr/>
          <a:lstStyle/>
          <a:p>
            <a:r>
              <a:rPr lang="fr-FR" dirty="0"/>
              <a:t>Produire des protéines…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8F27D960-4029-4D2A-993D-1A82E9F860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Text Box 8">
            <a:extLst>
              <a:ext uri="{FF2B5EF4-FFF2-40B4-BE49-F238E27FC236}">
                <a16:creationId xmlns:a16="http://schemas.microsoft.com/office/drawing/2014/main" xmlns="" id="{FD0C9B7C-8178-4508-A86E-E671E1CD92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5907" y="2597035"/>
            <a:ext cx="1656184" cy="3323987"/>
          </a:xfrm>
          <a:prstGeom prst="rect">
            <a:avLst/>
          </a:prstGeom>
          <a:solidFill>
            <a:srgbClr val="99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FR" sz="1400" b="1" u="sng" dirty="0">
                <a:latin typeface="Calibri" pitchFamily="34" charset="0"/>
              </a:rPr>
              <a:t>LEGUMINEUSES</a:t>
            </a:r>
          </a:p>
          <a:p>
            <a:endParaRPr lang="fr-FR" sz="1400" dirty="0">
              <a:latin typeface="Calibri" pitchFamily="34" charset="0"/>
            </a:endParaRPr>
          </a:p>
          <a:p>
            <a:pPr>
              <a:buFont typeface="Wingdings" pitchFamily="2" charset="2"/>
              <a:buChar char="ü"/>
            </a:pPr>
            <a:r>
              <a:rPr lang="fr-FR" sz="1400" dirty="0">
                <a:latin typeface="Calibri" pitchFamily="34" charset="0"/>
              </a:rPr>
              <a:t> Luzerne</a:t>
            </a:r>
          </a:p>
          <a:p>
            <a:pPr>
              <a:buFont typeface="Wingdings" pitchFamily="2" charset="2"/>
              <a:buChar char="ü"/>
            </a:pPr>
            <a:r>
              <a:rPr lang="fr-FR" sz="1400" dirty="0">
                <a:latin typeface="Calibri" pitchFamily="34" charset="0"/>
              </a:rPr>
              <a:t> Trèfle Blanc</a:t>
            </a:r>
          </a:p>
          <a:p>
            <a:pPr>
              <a:buFont typeface="Wingdings" pitchFamily="2" charset="2"/>
              <a:buChar char="ü"/>
            </a:pPr>
            <a:r>
              <a:rPr lang="fr-FR" sz="1400" dirty="0">
                <a:latin typeface="Calibri" pitchFamily="34" charset="0"/>
              </a:rPr>
              <a:t> Trèfle Violet</a:t>
            </a:r>
          </a:p>
          <a:p>
            <a:pPr>
              <a:buFont typeface="Wingdings" pitchFamily="2" charset="2"/>
              <a:buChar char="ü"/>
            </a:pPr>
            <a:r>
              <a:rPr lang="fr-FR" sz="1400" dirty="0">
                <a:latin typeface="Calibri" pitchFamily="34" charset="0"/>
              </a:rPr>
              <a:t> Trèfle Incarnat</a:t>
            </a:r>
          </a:p>
          <a:p>
            <a:pPr>
              <a:buFont typeface="Wingdings" pitchFamily="2" charset="2"/>
              <a:buChar char="ü"/>
            </a:pPr>
            <a:r>
              <a:rPr lang="fr-FR" sz="1400" dirty="0">
                <a:latin typeface="Calibri" pitchFamily="34" charset="0"/>
              </a:rPr>
              <a:t> Trèfle Hybride</a:t>
            </a:r>
          </a:p>
          <a:p>
            <a:pPr>
              <a:buFont typeface="Wingdings" pitchFamily="2" charset="2"/>
              <a:buChar char="ü"/>
            </a:pPr>
            <a:r>
              <a:rPr lang="fr-FR" sz="1400" dirty="0">
                <a:latin typeface="Calibri" pitchFamily="34" charset="0"/>
              </a:rPr>
              <a:t> T. d’Alexandrie</a:t>
            </a:r>
          </a:p>
          <a:p>
            <a:pPr>
              <a:buFont typeface="Wingdings" pitchFamily="2" charset="2"/>
              <a:buChar char="ü"/>
            </a:pPr>
            <a:r>
              <a:rPr lang="fr-FR" sz="1400" dirty="0">
                <a:latin typeface="Calibri" pitchFamily="34" charset="0"/>
              </a:rPr>
              <a:t> Trèfle de Perse</a:t>
            </a:r>
          </a:p>
          <a:p>
            <a:pPr>
              <a:buFont typeface="Wingdings" pitchFamily="2" charset="2"/>
              <a:buChar char="ü"/>
            </a:pPr>
            <a:r>
              <a:rPr lang="fr-FR" sz="1400" dirty="0">
                <a:latin typeface="Calibri" pitchFamily="34" charset="0"/>
              </a:rPr>
              <a:t> Vesces</a:t>
            </a:r>
          </a:p>
          <a:p>
            <a:pPr>
              <a:buFont typeface="Wingdings" pitchFamily="2" charset="2"/>
              <a:buChar char="ü"/>
            </a:pPr>
            <a:r>
              <a:rPr lang="fr-FR" sz="1400" dirty="0">
                <a:latin typeface="Calibri" pitchFamily="34" charset="0"/>
              </a:rPr>
              <a:t> Sainfoin</a:t>
            </a:r>
          </a:p>
          <a:p>
            <a:pPr>
              <a:buFont typeface="Wingdings" pitchFamily="2" charset="2"/>
              <a:buChar char="ü"/>
            </a:pPr>
            <a:r>
              <a:rPr lang="fr-FR" sz="1400" dirty="0">
                <a:latin typeface="Calibri" pitchFamily="34" charset="0"/>
              </a:rPr>
              <a:t> Lotier </a:t>
            </a:r>
          </a:p>
          <a:p>
            <a:pPr>
              <a:buFont typeface="Wingdings" pitchFamily="2" charset="2"/>
              <a:buChar char="ü"/>
            </a:pPr>
            <a:r>
              <a:rPr lang="fr-FR" sz="1400" dirty="0">
                <a:latin typeface="Calibri" pitchFamily="34" charset="0"/>
              </a:rPr>
              <a:t> Minette</a:t>
            </a:r>
          </a:p>
          <a:p>
            <a:pPr>
              <a:buFont typeface="Wingdings" pitchFamily="2" charset="2"/>
              <a:buChar char="ü"/>
            </a:pPr>
            <a:r>
              <a:rPr lang="fr-FR" sz="1400" dirty="0">
                <a:latin typeface="Calibri" pitchFamily="34" charset="0"/>
              </a:rPr>
              <a:t> Pois Fourrager</a:t>
            </a:r>
          </a:p>
          <a:p>
            <a:pPr>
              <a:buFont typeface="Wingdings" pitchFamily="2" charset="2"/>
              <a:buChar char="ü"/>
            </a:pPr>
            <a:r>
              <a:rPr lang="fr-FR" sz="1400" dirty="0">
                <a:latin typeface="Calibri" pitchFamily="34" charset="0"/>
                <a:cs typeface="Times New Roman" pitchFamily="18" charset="0"/>
              </a:rPr>
              <a:t> ...</a:t>
            </a:r>
          </a:p>
        </p:txBody>
      </p:sp>
      <p:sp>
        <p:nvSpPr>
          <p:cNvPr id="7" name="Text Box 12">
            <a:extLst>
              <a:ext uri="{FF2B5EF4-FFF2-40B4-BE49-F238E27FC236}">
                <a16:creationId xmlns:a16="http://schemas.microsoft.com/office/drawing/2014/main" xmlns="" id="{A208BEEF-8F22-473D-AA25-DD65E9CE1D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46157" y="2587163"/>
            <a:ext cx="1857375" cy="1815882"/>
          </a:xfrm>
          <a:prstGeom prst="rect">
            <a:avLst/>
          </a:prstGeom>
          <a:solidFill>
            <a:srgbClr val="99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kumimoji="1" lang="fr-FR" sz="1400" b="1" u="sng">
                <a:latin typeface="Calibri" pitchFamily="34" charset="0"/>
              </a:rPr>
              <a:t>GRAMINEES</a:t>
            </a:r>
          </a:p>
          <a:p>
            <a:endParaRPr kumimoji="1" lang="fr-FR" sz="1400">
              <a:latin typeface="Calibri" pitchFamily="34" charset="0"/>
            </a:endParaRPr>
          </a:p>
          <a:p>
            <a:pPr>
              <a:buFont typeface="Wingdings" pitchFamily="2" charset="2"/>
              <a:buChar char="ü"/>
            </a:pPr>
            <a:r>
              <a:rPr kumimoji="1" lang="fr-FR" sz="1400">
                <a:latin typeface="Calibri" pitchFamily="34" charset="0"/>
              </a:rPr>
              <a:t> Dactyle</a:t>
            </a:r>
          </a:p>
          <a:p>
            <a:pPr>
              <a:buFont typeface="Wingdings" pitchFamily="2" charset="2"/>
              <a:buChar char="ü"/>
            </a:pPr>
            <a:r>
              <a:rPr kumimoji="1" lang="fr-FR" sz="1400">
                <a:latin typeface="Calibri" pitchFamily="34" charset="0"/>
              </a:rPr>
              <a:t> RG Italie</a:t>
            </a:r>
          </a:p>
          <a:p>
            <a:pPr>
              <a:buFont typeface="Wingdings" pitchFamily="2" charset="2"/>
              <a:buChar char="ü"/>
            </a:pPr>
            <a:r>
              <a:rPr kumimoji="1" lang="fr-FR" sz="1400">
                <a:latin typeface="Calibri" pitchFamily="34" charset="0"/>
              </a:rPr>
              <a:t> RG anglais</a:t>
            </a:r>
          </a:p>
          <a:p>
            <a:pPr>
              <a:buFont typeface="Wingdings" pitchFamily="2" charset="2"/>
              <a:buChar char="ü"/>
            </a:pPr>
            <a:r>
              <a:rPr kumimoji="1" lang="fr-FR" sz="1400">
                <a:latin typeface="Calibri" pitchFamily="34" charset="0"/>
              </a:rPr>
              <a:t> Fétuques</a:t>
            </a:r>
          </a:p>
          <a:p>
            <a:pPr>
              <a:buFont typeface="Wingdings" pitchFamily="2" charset="2"/>
              <a:buChar char="ü"/>
            </a:pPr>
            <a:r>
              <a:rPr kumimoji="1" lang="fr-FR" sz="1400">
                <a:latin typeface="Calibri" pitchFamily="34" charset="0"/>
              </a:rPr>
              <a:t> Brome</a:t>
            </a:r>
          </a:p>
          <a:p>
            <a:pPr>
              <a:buFont typeface="Wingdings" pitchFamily="2" charset="2"/>
              <a:buChar char="ü"/>
            </a:pPr>
            <a:r>
              <a:rPr kumimoji="1" lang="fr-FR" sz="1400">
                <a:latin typeface="Calibri" pitchFamily="34" charset="0"/>
              </a:rPr>
              <a:t> ...</a:t>
            </a:r>
          </a:p>
        </p:txBody>
      </p:sp>
      <p:sp>
        <p:nvSpPr>
          <p:cNvPr id="8" name="ZoneTexte 23">
            <a:extLst>
              <a:ext uri="{FF2B5EF4-FFF2-40B4-BE49-F238E27FC236}">
                <a16:creationId xmlns:a16="http://schemas.microsoft.com/office/drawing/2014/main" xmlns="" id="{DCE19BF2-1D7B-44CF-81B5-24DC7323AA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5907" y="1687050"/>
            <a:ext cx="3857625" cy="646331"/>
          </a:xfrm>
          <a:prstGeom prst="rect">
            <a:avLst/>
          </a:prstGeom>
          <a:solidFill>
            <a:srgbClr val="0066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b="1" dirty="0">
                <a:solidFill>
                  <a:schemeClr val="bg1"/>
                </a:solidFill>
                <a:latin typeface="Calibri" pitchFamily="34" charset="0"/>
              </a:rPr>
              <a:t>Les cultures fourragères à vocation protéique</a:t>
            </a:r>
          </a:p>
        </p:txBody>
      </p:sp>
      <p:sp>
        <p:nvSpPr>
          <p:cNvPr id="9" name="Text Box 17">
            <a:extLst>
              <a:ext uri="{FF2B5EF4-FFF2-40B4-BE49-F238E27FC236}">
                <a16:creationId xmlns:a16="http://schemas.microsoft.com/office/drawing/2014/main" xmlns="" id="{43F9B5B2-6AC6-444B-B5FC-04A463E926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37798" y="4567370"/>
            <a:ext cx="1865734" cy="1384995"/>
          </a:xfrm>
          <a:prstGeom prst="rect">
            <a:avLst/>
          </a:prstGeom>
          <a:solidFill>
            <a:srgbClr val="99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kumimoji="1" lang="fr-FR" sz="1400" b="1" u="sng" dirty="0">
                <a:latin typeface="Calibri" pitchFamily="34" charset="0"/>
              </a:rPr>
              <a:t>CRUCIFERES</a:t>
            </a:r>
          </a:p>
          <a:p>
            <a:endParaRPr kumimoji="1" lang="fr-FR" sz="1400" dirty="0">
              <a:latin typeface="Calibri" pitchFamily="34" charset="0"/>
            </a:endParaRPr>
          </a:p>
          <a:p>
            <a:pPr>
              <a:buFont typeface="Wingdings" pitchFamily="2" charset="2"/>
              <a:buChar char="ü"/>
            </a:pPr>
            <a:r>
              <a:rPr kumimoji="1" lang="fr-FR" sz="1400" dirty="0">
                <a:latin typeface="Calibri" pitchFamily="34" charset="0"/>
              </a:rPr>
              <a:t> Choux</a:t>
            </a:r>
          </a:p>
          <a:p>
            <a:pPr>
              <a:buFont typeface="Wingdings" pitchFamily="2" charset="2"/>
              <a:buChar char="ü"/>
            </a:pPr>
            <a:r>
              <a:rPr kumimoji="1" lang="fr-FR" sz="1400" dirty="0">
                <a:latin typeface="Calibri" pitchFamily="34" charset="0"/>
              </a:rPr>
              <a:t> Colza</a:t>
            </a:r>
          </a:p>
          <a:p>
            <a:pPr>
              <a:buFont typeface="Wingdings" pitchFamily="2" charset="2"/>
              <a:buChar char="ü"/>
            </a:pPr>
            <a:r>
              <a:rPr kumimoji="1" lang="fr-FR" sz="1400" dirty="0">
                <a:latin typeface="Calibri" pitchFamily="34" charset="0"/>
              </a:rPr>
              <a:t> Navette</a:t>
            </a:r>
          </a:p>
          <a:p>
            <a:pPr>
              <a:buFont typeface="Wingdings" pitchFamily="2" charset="2"/>
              <a:buChar char="ü"/>
            </a:pPr>
            <a:r>
              <a:rPr kumimoji="1" lang="fr-FR" sz="1400" dirty="0">
                <a:latin typeface="Calibri" pitchFamily="34" charset="0"/>
              </a:rPr>
              <a:t> ...</a:t>
            </a:r>
          </a:p>
        </p:txBody>
      </p:sp>
      <p:sp>
        <p:nvSpPr>
          <p:cNvPr id="10" name="Text Box 8">
            <a:extLst>
              <a:ext uri="{FF2B5EF4-FFF2-40B4-BE49-F238E27FC236}">
                <a16:creationId xmlns:a16="http://schemas.microsoft.com/office/drawing/2014/main" xmlns="" id="{59D3AE84-B3D5-45D1-AE6E-2C289E7419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75031" y="2597382"/>
            <a:ext cx="1928813" cy="332398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fr-FR" sz="1400" b="1" u="sng" dirty="0">
                <a:latin typeface="Calibri" pitchFamily="34" charset="0"/>
              </a:rPr>
              <a:t>OLEAGINEUX</a:t>
            </a:r>
          </a:p>
          <a:p>
            <a:pPr eaLnBrk="0" hangingPunct="0">
              <a:defRPr/>
            </a:pPr>
            <a:endParaRPr lang="fr-FR" sz="1400" dirty="0">
              <a:latin typeface="Calibri" pitchFamily="34" charset="0"/>
            </a:endParaRPr>
          </a:p>
          <a:p>
            <a:pPr eaLnBrk="0" hangingPunct="0">
              <a:buFont typeface="Wingdings" pitchFamily="2" charset="2"/>
              <a:buChar char="ü"/>
              <a:defRPr/>
            </a:pPr>
            <a:r>
              <a:rPr lang="fr-FR" sz="1400" dirty="0">
                <a:latin typeface="Calibri" pitchFamily="34" charset="0"/>
              </a:rPr>
              <a:t> Soja</a:t>
            </a:r>
          </a:p>
          <a:p>
            <a:pPr eaLnBrk="0" hangingPunct="0">
              <a:buFont typeface="Wingdings" pitchFamily="2" charset="2"/>
              <a:buChar char="ü"/>
              <a:defRPr/>
            </a:pPr>
            <a:r>
              <a:rPr lang="fr-FR" sz="1400" dirty="0">
                <a:latin typeface="Calibri" pitchFamily="34" charset="0"/>
                <a:cs typeface="Times New Roman" pitchFamily="18" charset="0"/>
              </a:rPr>
              <a:t> Colza</a:t>
            </a:r>
          </a:p>
          <a:p>
            <a:pPr eaLnBrk="0" hangingPunct="0">
              <a:buFont typeface="Wingdings" pitchFamily="2" charset="2"/>
              <a:buChar char="ü"/>
              <a:defRPr/>
            </a:pPr>
            <a:r>
              <a:rPr lang="fr-FR" sz="1400" dirty="0">
                <a:latin typeface="Calibri" pitchFamily="34" charset="0"/>
                <a:cs typeface="Times New Roman" pitchFamily="18" charset="0"/>
              </a:rPr>
              <a:t> Tournesol</a:t>
            </a:r>
          </a:p>
          <a:p>
            <a:pPr eaLnBrk="0" hangingPunct="0">
              <a:buFont typeface="Wingdings" pitchFamily="2" charset="2"/>
              <a:buChar char="ü"/>
              <a:defRPr/>
            </a:pPr>
            <a:r>
              <a:rPr lang="fr-FR" sz="1400" dirty="0">
                <a:latin typeface="Calibri" pitchFamily="34" charset="0"/>
                <a:cs typeface="Times New Roman" pitchFamily="18" charset="0"/>
              </a:rPr>
              <a:t> Lin</a:t>
            </a:r>
          </a:p>
          <a:p>
            <a:pPr eaLnBrk="0" hangingPunct="0">
              <a:defRPr/>
            </a:pPr>
            <a:endParaRPr lang="fr-FR" sz="1400" dirty="0">
              <a:latin typeface="Calibri" pitchFamily="34" charset="0"/>
              <a:cs typeface="Times New Roman" pitchFamily="18" charset="0"/>
            </a:endParaRPr>
          </a:p>
          <a:p>
            <a:pPr eaLnBrk="0" hangingPunct="0">
              <a:defRPr/>
            </a:pPr>
            <a:endParaRPr lang="fr-FR" sz="1400" dirty="0">
              <a:latin typeface="Calibri" pitchFamily="34" charset="0"/>
              <a:cs typeface="Times New Roman" pitchFamily="18" charset="0"/>
            </a:endParaRPr>
          </a:p>
          <a:p>
            <a:pPr eaLnBrk="0" hangingPunct="0">
              <a:defRPr/>
            </a:pPr>
            <a:endParaRPr lang="fr-FR" sz="1400" dirty="0">
              <a:latin typeface="Calibri" pitchFamily="34" charset="0"/>
              <a:cs typeface="Times New Roman" pitchFamily="18" charset="0"/>
            </a:endParaRPr>
          </a:p>
          <a:p>
            <a:pPr eaLnBrk="0" hangingPunct="0">
              <a:defRPr/>
            </a:pPr>
            <a:endParaRPr lang="fr-FR" sz="1400" dirty="0">
              <a:latin typeface="Calibri" pitchFamily="34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  <a:defRPr/>
            </a:pPr>
            <a:endParaRPr lang="fr-FR" sz="1400" dirty="0">
              <a:latin typeface="Calibri" pitchFamily="34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  <a:defRPr/>
            </a:pPr>
            <a:endParaRPr lang="fr-FR" sz="1400" dirty="0">
              <a:latin typeface="Calibri" pitchFamily="34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  <a:defRPr/>
            </a:pPr>
            <a:endParaRPr lang="fr-FR" sz="1400" dirty="0">
              <a:latin typeface="Calibri" pitchFamily="34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  <a:defRPr/>
            </a:pPr>
            <a:endParaRPr lang="fr-FR" sz="1400" dirty="0">
              <a:latin typeface="Calibri" pitchFamily="34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  <a:defRPr/>
            </a:pPr>
            <a:endParaRPr lang="fr-FR" sz="1400" dirty="0"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11" name="Text Box 12">
            <a:extLst>
              <a:ext uri="{FF2B5EF4-FFF2-40B4-BE49-F238E27FC236}">
                <a16:creationId xmlns:a16="http://schemas.microsoft.com/office/drawing/2014/main" xmlns="" id="{3741F4B2-F17F-488A-B3CB-DAD2F22B97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75282" y="2587163"/>
            <a:ext cx="1857375" cy="332398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kumimoji="1" lang="fr-FR" sz="1400" b="1" u="sng" dirty="0">
                <a:latin typeface="Calibri" pitchFamily="34" charset="0"/>
              </a:rPr>
              <a:t>PROTEAGINEUX</a:t>
            </a:r>
          </a:p>
          <a:p>
            <a:pPr eaLnBrk="0" hangingPunct="0">
              <a:defRPr/>
            </a:pPr>
            <a:endParaRPr kumimoji="1" lang="fr-FR" sz="1400" dirty="0">
              <a:latin typeface="Calibri" pitchFamily="34" charset="0"/>
            </a:endParaRPr>
          </a:p>
          <a:p>
            <a:pPr eaLnBrk="0" hangingPunct="0">
              <a:buFont typeface="Wingdings" pitchFamily="2" charset="2"/>
              <a:buChar char="ü"/>
              <a:defRPr/>
            </a:pPr>
            <a:r>
              <a:rPr kumimoji="1" lang="fr-FR" sz="1400" dirty="0">
                <a:latin typeface="Calibri" pitchFamily="34" charset="0"/>
              </a:rPr>
              <a:t> Pois</a:t>
            </a:r>
          </a:p>
          <a:p>
            <a:pPr eaLnBrk="0" hangingPunct="0">
              <a:buFont typeface="Wingdings" pitchFamily="2" charset="2"/>
              <a:buChar char="ü"/>
              <a:defRPr/>
            </a:pPr>
            <a:r>
              <a:rPr kumimoji="1" lang="fr-FR" sz="1400" dirty="0">
                <a:latin typeface="Calibri" pitchFamily="34" charset="0"/>
              </a:rPr>
              <a:t> Féverole</a:t>
            </a:r>
          </a:p>
          <a:p>
            <a:pPr eaLnBrk="0" hangingPunct="0">
              <a:buFont typeface="Wingdings" pitchFamily="2" charset="2"/>
              <a:buChar char="ü"/>
              <a:defRPr/>
            </a:pPr>
            <a:endParaRPr kumimoji="1" lang="fr-FR" sz="1400" dirty="0">
              <a:latin typeface="Calibri" pitchFamily="34" charset="0"/>
            </a:endParaRPr>
          </a:p>
          <a:p>
            <a:pPr eaLnBrk="0" hangingPunct="0">
              <a:buFont typeface="Wingdings" pitchFamily="2" charset="2"/>
              <a:buChar char="ü"/>
              <a:defRPr/>
            </a:pPr>
            <a:endParaRPr kumimoji="1" lang="fr-FR" sz="1400" dirty="0">
              <a:latin typeface="Calibri" pitchFamily="34" charset="0"/>
            </a:endParaRPr>
          </a:p>
          <a:p>
            <a:pPr eaLnBrk="0" hangingPunct="0">
              <a:buFont typeface="Wingdings" pitchFamily="2" charset="2"/>
              <a:buChar char="ü"/>
              <a:defRPr/>
            </a:pPr>
            <a:endParaRPr kumimoji="1" lang="fr-FR" sz="1400" dirty="0">
              <a:latin typeface="Calibri" pitchFamily="34" charset="0"/>
            </a:endParaRPr>
          </a:p>
          <a:p>
            <a:pPr eaLnBrk="0" hangingPunct="0">
              <a:buFont typeface="Wingdings" pitchFamily="2" charset="2"/>
              <a:buChar char="ü"/>
              <a:defRPr/>
            </a:pPr>
            <a:endParaRPr kumimoji="1" lang="fr-FR" sz="1400" dirty="0">
              <a:latin typeface="Calibri" pitchFamily="34" charset="0"/>
            </a:endParaRPr>
          </a:p>
          <a:p>
            <a:pPr eaLnBrk="0" hangingPunct="0">
              <a:buFont typeface="Wingdings" pitchFamily="2" charset="2"/>
              <a:buChar char="ü"/>
              <a:defRPr/>
            </a:pPr>
            <a:endParaRPr kumimoji="1" lang="fr-FR" sz="1400" dirty="0">
              <a:latin typeface="Calibri" pitchFamily="34" charset="0"/>
            </a:endParaRPr>
          </a:p>
          <a:p>
            <a:pPr eaLnBrk="0" hangingPunct="0">
              <a:buFont typeface="Wingdings" pitchFamily="2" charset="2"/>
              <a:buChar char="ü"/>
              <a:defRPr/>
            </a:pPr>
            <a:endParaRPr kumimoji="1" lang="fr-FR" sz="1400" dirty="0">
              <a:latin typeface="Calibri" pitchFamily="34" charset="0"/>
            </a:endParaRPr>
          </a:p>
          <a:p>
            <a:pPr eaLnBrk="0" hangingPunct="0">
              <a:buFont typeface="Wingdings" pitchFamily="2" charset="2"/>
              <a:buChar char="ü"/>
              <a:defRPr/>
            </a:pPr>
            <a:endParaRPr kumimoji="1" lang="fr-FR" sz="1400" dirty="0">
              <a:latin typeface="Calibri" pitchFamily="34" charset="0"/>
            </a:endParaRPr>
          </a:p>
          <a:p>
            <a:pPr eaLnBrk="0" hangingPunct="0">
              <a:buFont typeface="Wingdings" pitchFamily="2" charset="2"/>
              <a:buChar char="ü"/>
              <a:defRPr/>
            </a:pPr>
            <a:endParaRPr kumimoji="1" lang="fr-FR" sz="1400" dirty="0">
              <a:latin typeface="Calibri" pitchFamily="34" charset="0"/>
            </a:endParaRPr>
          </a:p>
          <a:p>
            <a:pPr eaLnBrk="0" hangingPunct="0">
              <a:buFont typeface="Wingdings" pitchFamily="2" charset="2"/>
              <a:buChar char="ü"/>
              <a:defRPr/>
            </a:pPr>
            <a:endParaRPr kumimoji="1" lang="fr-FR" sz="1400" dirty="0">
              <a:latin typeface="Calibri" pitchFamily="34" charset="0"/>
            </a:endParaRPr>
          </a:p>
          <a:p>
            <a:pPr eaLnBrk="0" hangingPunct="0">
              <a:buFont typeface="Wingdings" pitchFamily="2" charset="2"/>
              <a:buChar char="ü"/>
              <a:defRPr/>
            </a:pPr>
            <a:r>
              <a:rPr kumimoji="1" lang="fr-FR" sz="1400" dirty="0">
                <a:latin typeface="Calibri" pitchFamily="34" charset="0"/>
              </a:rPr>
              <a:t>Lupin</a:t>
            </a:r>
          </a:p>
          <a:p>
            <a:pPr eaLnBrk="0" hangingPunct="0">
              <a:defRPr/>
            </a:pPr>
            <a:endParaRPr kumimoji="1" lang="fr-FR" sz="1400" dirty="0">
              <a:latin typeface="Calibri" pitchFamily="34" charset="0"/>
            </a:endParaRPr>
          </a:p>
        </p:txBody>
      </p:sp>
      <p:sp>
        <p:nvSpPr>
          <p:cNvPr id="12" name="ZoneTexte 27">
            <a:extLst>
              <a:ext uri="{FF2B5EF4-FFF2-40B4-BE49-F238E27FC236}">
                <a16:creationId xmlns:a16="http://schemas.microsoft.com/office/drawing/2014/main" xmlns="" id="{DF5382EC-79C1-4A7E-972D-F8F7034BAD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75032" y="1687050"/>
            <a:ext cx="3857625" cy="64633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b="1" dirty="0">
                <a:solidFill>
                  <a:schemeClr val="bg1"/>
                </a:solidFill>
                <a:latin typeface="Calibri" pitchFamily="34" charset="0"/>
              </a:rPr>
              <a:t>Les cultures de complémentation protéique</a:t>
            </a:r>
          </a:p>
        </p:txBody>
      </p:sp>
      <p:sp>
        <p:nvSpPr>
          <p:cNvPr id="13" name="AutoShape 9">
            <a:extLst>
              <a:ext uri="{FF2B5EF4-FFF2-40B4-BE49-F238E27FC236}">
                <a16:creationId xmlns:a16="http://schemas.microsoft.com/office/drawing/2014/main" xmlns="" id="{EE94CDB0-79D6-428B-99B7-294C448238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7907" y="4063314"/>
            <a:ext cx="1600200" cy="1600200"/>
          </a:xfrm>
          <a:prstGeom prst="irregularSeal1">
            <a:avLst/>
          </a:prstGeom>
          <a:solidFill>
            <a:srgbClr val="FFCC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lnSpc>
                <a:spcPct val="70000"/>
              </a:lnSpc>
            </a:pPr>
            <a:r>
              <a:rPr lang="fr-FR" sz="1050" b="1" dirty="0">
                <a:latin typeface="Calibri" pitchFamily="34" charset="0"/>
              </a:rPr>
              <a:t> </a:t>
            </a:r>
          </a:p>
          <a:p>
            <a:pPr algn="ctr" eaLnBrk="0" hangingPunct="0">
              <a:lnSpc>
                <a:spcPct val="70000"/>
              </a:lnSpc>
            </a:pPr>
            <a:r>
              <a:rPr lang="fr-FR" sz="1050" b="1" dirty="0">
                <a:latin typeface="Calibri" pitchFamily="34" charset="0"/>
              </a:rPr>
              <a:t>Utilisables</a:t>
            </a:r>
            <a:endParaRPr lang="fr-FR" sz="1100" b="1" dirty="0">
              <a:latin typeface="Calibri" pitchFamily="34" charset="0"/>
            </a:endParaRPr>
          </a:p>
          <a:p>
            <a:pPr algn="ctr" eaLnBrk="0" hangingPunct="0">
              <a:lnSpc>
                <a:spcPct val="70000"/>
              </a:lnSpc>
            </a:pPr>
            <a:r>
              <a:rPr lang="fr-FR" sz="1050" b="1" dirty="0">
                <a:latin typeface="Calibri" pitchFamily="34" charset="0"/>
              </a:rPr>
              <a:t>seulement après</a:t>
            </a:r>
          </a:p>
          <a:p>
            <a:pPr algn="ctr" eaLnBrk="0" hangingPunct="0">
              <a:lnSpc>
                <a:spcPct val="70000"/>
              </a:lnSpc>
            </a:pPr>
            <a:r>
              <a:rPr lang="fr-FR" sz="1050" b="1" dirty="0">
                <a:latin typeface="Calibri" pitchFamily="34" charset="0"/>
              </a:rPr>
              <a:t>transformation</a:t>
            </a:r>
          </a:p>
          <a:p>
            <a:pPr algn="ctr" eaLnBrk="0" hangingPunct="0">
              <a:lnSpc>
                <a:spcPct val="70000"/>
              </a:lnSpc>
            </a:pPr>
            <a:endParaRPr lang="fr-FR" sz="1050" b="1" dirty="0">
              <a:latin typeface="Calibri" pitchFamily="34" charset="0"/>
            </a:endParaRPr>
          </a:p>
        </p:txBody>
      </p:sp>
      <p:sp>
        <p:nvSpPr>
          <p:cNvPr id="14" name="Ellipse 13">
            <a:extLst>
              <a:ext uri="{FF2B5EF4-FFF2-40B4-BE49-F238E27FC236}">
                <a16:creationId xmlns:a16="http://schemas.microsoft.com/office/drawing/2014/main" xmlns="" id="{0D22A111-2A8C-4C64-A175-3E761014251F}"/>
              </a:ext>
            </a:extLst>
          </p:cNvPr>
          <p:cNvSpPr/>
          <p:nvPr/>
        </p:nvSpPr>
        <p:spPr>
          <a:xfrm>
            <a:off x="8147885" y="3685769"/>
            <a:ext cx="1512168" cy="110008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000" b="1" dirty="0">
                <a:solidFill>
                  <a:schemeClr val="tx1"/>
                </a:solidFill>
              </a:rPr>
              <a:t>Meilleure valorisation après traitement</a:t>
            </a:r>
          </a:p>
        </p:txBody>
      </p:sp>
    </p:spTree>
    <p:extLst>
      <p:ext uri="{BB962C8B-B14F-4D97-AF65-F5344CB8AC3E}">
        <p14:creationId xmlns:p14="http://schemas.microsoft.com/office/powerpoint/2010/main" val="145660191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4C693412-D552-4926-972D-9F8C8FFDDA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Produire des protéines…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AEED0F14-1AE8-4DD3-BD30-28D77CCA70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graphicFrame>
        <p:nvGraphicFramePr>
          <p:cNvPr id="8" name="Graphique 7">
            <a:extLst>
              <a:ext uri="{FF2B5EF4-FFF2-40B4-BE49-F238E27FC236}">
                <a16:creationId xmlns:a16="http://schemas.microsoft.com/office/drawing/2014/main" xmlns="" id="{08401083-0C21-4A80-A10B-B4054782132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3480506"/>
              </p:ext>
            </p:extLst>
          </p:nvPr>
        </p:nvGraphicFramePr>
        <p:xfrm>
          <a:off x="754144" y="1870262"/>
          <a:ext cx="6315959" cy="41383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ZoneTexte 2">
            <a:extLst>
              <a:ext uri="{FF2B5EF4-FFF2-40B4-BE49-F238E27FC236}">
                <a16:creationId xmlns:a16="http://schemas.microsoft.com/office/drawing/2014/main" xmlns="" id="{272B9CD4-9EAC-4E5D-8375-DF8752A44E14}"/>
              </a:ext>
            </a:extLst>
          </p:cNvPr>
          <p:cNvSpPr txBox="1"/>
          <p:nvPr/>
        </p:nvSpPr>
        <p:spPr>
          <a:xfrm>
            <a:off x="7993931" y="2576322"/>
            <a:ext cx="355390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/>
              <a:t>Résonner valeur alimentaire ou quantité de protéines produite à l’hectare ?</a:t>
            </a:r>
          </a:p>
          <a:p>
            <a:pPr algn="ctr"/>
            <a:endParaRPr lang="fr-FR" sz="2400" b="1" dirty="0"/>
          </a:p>
          <a:p>
            <a:pPr algn="ctr"/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49177434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F43A3154-F890-45CF-8B1E-67270C576D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xmlns="" id="{637EF31F-2657-4D37-86E7-B9C0A69236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3157981" y="1744418"/>
            <a:ext cx="8795208" cy="4001566"/>
          </a:xfrm>
          <a:prstGeom prst="rect">
            <a:avLst/>
          </a:prstGeom>
        </p:spPr>
      </p:pic>
      <p:sp>
        <p:nvSpPr>
          <p:cNvPr id="7" name="Titre 1">
            <a:extLst>
              <a:ext uri="{FF2B5EF4-FFF2-40B4-BE49-F238E27FC236}">
                <a16:creationId xmlns:a16="http://schemas.microsoft.com/office/drawing/2014/main" xmlns="" id="{CDD60F34-4629-4B58-8088-DD69E1E432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75038" y="0"/>
            <a:ext cx="7878762" cy="1522413"/>
          </a:xfrm>
        </p:spPr>
        <p:txBody>
          <a:bodyPr/>
          <a:lstStyle/>
          <a:p>
            <a:r>
              <a:rPr lang="fr-FR" dirty="0"/>
              <a:t>Produire des protéines…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xmlns="" id="{254395C7-3242-47BE-A77A-B1289112270E}"/>
              </a:ext>
            </a:extLst>
          </p:cNvPr>
          <p:cNvSpPr txBox="1"/>
          <p:nvPr/>
        </p:nvSpPr>
        <p:spPr>
          <a:xfrm>
            <a:off x="152794" y="2037041"/>
            <a:ext cx="2185055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b="1" dirty="0"/>
              <a:t>Et attention à la digestibilité des protéines…</a:t>
            </a:r>
          </a:p>
          <a:p>
            <a:pPr algn="ctr"/>
            <a:endParaRPr lang="fr-FR" sz="2400" b="1" dirty="0"/>
          </a:p>
          <a:p>
            <a:pPr algn="ctr"/>
            <a:endParaRPr lang="fr-FR" sz="2400" b="1" dirty="0"/>
          </a:p>
          <a:p>
            <a:pPr algn="ctr"/>
            <a:r>
              <a:rPr lang="fr-FR" sz="2400" b="1" dirty="0"/>
              <a:t>Le </a:t>
            </a:r>
            <a:r>
              <a:rPr lang="fr-FR" sz="2400" b="1" dirty="0" err="1"/>
              <a:t>toastage</a:t>
            </a:r>
            <a:r>
              <a:rPr lang="fr-FR" sz="2400" b="1" dirty="0"/>
              <a:t>, une voie de valorisation des protéines ?</a:t>
            </a:r>
          </a:p>
        </p:txBody>
      </p:sp>
    </p:spTree>
    <p:extLst>
      <p:ext uri="{BB962C8B-B14F-4D97-AF65-F5344CB8AC3E}">
        <p14:creationId xmlns:p14="http://schemas.microsoft.com/office/powerpoint/2010/main" val="11547715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9F7F0328-80B1-4812-97AD-F9B0BA2276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74720" y="1"/>
            <a:ext cx="4773734" cy="1522540"/>
          </a:xfrm>
        </p:spPr>
        <p:txBody>
          <a:bodyPr/>
          <a:lstStyle/>
          <a:p>
            <a:r>
              <a:rPr lang="fr-FR" dirty="0"/>
              <a:t>Valorisation des protéagineux en élevage caprin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82F0B456-F042-49E4-A682-85071D96BA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3787" y="1568158"/>
            <a:ext cx="10515600" cy="4351338"/>
          </a:xfrm>
        </p:spPr>
        <p:txBody>
          <a:bodyPr>
            <a:normAutofit/>
          </a:bodyPr>
          <a:lstStyle/>
          <a:p>
            <a:r>
              <a:rPr lang="fr-FR" sz="1600" dirty="0"/>
              <a:t>Des questions en suspens…</a:t>
            </a:r>
          </a:p>
          <a:p>
            <a:pPr marL="0" indent="0">
              <a:buNone/>
            </a:pPr>
            <a:endParaRPr lang="fr-FR" sz="1600" dirty="0"/>
          </a:p>
          <a:p>
            <a:pPr lvl="1">
              <a:buFont typeface="Symbol" panose="05050102010706020507" pitchFamily="18" charset="2"/>
              <a:buChar char="Þ"/>
            </a:pPr>
            <a:r>
              <a:rPr lang="fr-FR" sz="1600" dirty="0"/>
              <a:t>Comportement ingestion ?</a:t>
            </a:r>
          </a:p>
          <a:p>
            <a:pPr lvl="1">
              <a:buFont typeface="Symbol" panose="05050102010706020507" pitchFamily="18" charset="2"/>
              <a:buChar char="Þ"/>
            </a:pPr>
            <a:r>
              <a:rPr lang="fr-FR" sz="1600" dirty="0"/>
              <a:t>Graine entières ou broyées ?</a:t>
            </a:r>
          </a:p>
          <a:p>
            <a:pPr lvl="1">
              <a:buFont typeface="Symbol" panose="05050102010706020507" pitchFamily="18" charset="2"/>
              <a:buChar char="Þ"/>
            </a:pPr>
            <a:r>
              <a:rPr lang="fr-FR" sz="1600" dirty="0"/>
              <a:t>Efficacité du </a:t>
            </a:r>
            <a:r>
              <a:rPr lang="fr-FR" sz="1600" dirty="0" err="1"/>
              <a:t>toastage</a:t>
            </a:r>
            <a:r>
              <a:rPr lang="fr-FR" sz="1600" dirty="0"/>
              <a:t> ?</a:t>
            </a:r>
          </a:p>
          <a:p>
            <a:pPr lvl="1">
              <a:buFont typeface="Symbol" panose="05050102010706020507" pitchFamily="18" charset="2"/>
              <a:buChar char="Þ"/>
            </a:pPr>
            <a:endParaRPr lang="fr-FR" sz="1600" dirty="0"/>
          </a:p>
          <a:p>
            <a:r>
              <a:rPr lang="fr-FR" sz="1600" dirty="0"/>
              <a:t>Des essais en cours et à venir dans le cadre de Cap Protéines en caprin et ovin lait</a:t>
            </a:r>
          </a:p>
          <a:p>
            <a:pPr marL="0" indent="0">
              <a:buNone/>
            </a:pPr>
            <a:endParaRPr lang="fr-FR" sz="1600" dirty="0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178B8F31-22C2-420A-9ED6-E70D2E58FE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0585C33C-CE73-4560-989D-75CE527E62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DF65B-118C-4C97-867E-789DEA48B7D5}" type="slidenum">
              <a:rPr lang="fr-FR" smtClean="0"/>
              <a:t>25</a:t>
            </a:fld>
            <a:endParaRPr lang="fr-FR"/>
          </a:p>
        </p:txBody>
      </p:sp>
      <p:pic>
        <p:nvPicPr>
          <p:cNvPr id="6" name="Picture 2" descr="Résultat de recherche d'images pour &quot;féverole graine&quot;">
            <a:hlinkClick r:id="rId2"/>
            <a:extLst>
              <a:ext uri="{FF2B5EF4-FFF2-40B4-BE49-F238E27FC236}">
                <a16:creationId xmlns:a16="http://schemas.microsoft.com/office/drawing/2014/main" xmlns="" id="{0326C93E-3A5C-4C47-99BF-22D19FB9FA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4400" y="1868856"/>
            <a:ext cx="1662816" cy="1104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xmlns="" id="{48CDB9D9-2AE6-47AA-BB31-8654F4E45F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56923" y="2056882"/>
            <a:ext cx="1520821" cy="1134855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xmlns="" id="{2320CE2F-D06F-4286-BADD-C3984CC36A7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96736" y="1831155"/>
            <a:ext cx="1435495" cy="1079074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xmlns="" id="{7E052F5D-45C7-4853-BAA9-D5B30B5EB4D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52887" y="4142831"/>
            <a:ext cx="2743200" cy="2265389"/>
          </a:xfrm>
          <a:prstGeom prst="rect">
            <a:avLst/>
          </a:prstGeom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xmlns="" id="{3030DDEF-C1DF-4FC0-9BB3-E574DCB1615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45897" y="3743827"/>
            <a:ext cx="2159856" cy="3041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61836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F16FB5B5-2ED5-47C7-8418-9EAB6C212F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0C514771-5845-440E-9965-FD543E5F92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DF65B-118C-4C97-867E-789DEA48B7D5}" type="slidenum">
              <a:rPr lang="fr-FR" smtClean="0"/>
              <a:t>26</a:t>
            </a:fld>
            <a:endParaRPr lang="fr-FR"/>
          </a:p>
        </p:txBody>
      </p:sp>
      <p:sp>
        <p:nvSpPr>
          <p:cNvPr id="8" name="Titre 1">
            <a:extLst>
              <a:ext uri="{FF2B5EF4-FFF2-40B4-BE49-F238E27FC236}">
                <a16:creationId xmlns:a16="http://schemas.microsoft.com/office/drawing/2014/main" xmlns="" id="{38A2786E-EF81-4B61-8860-27FD8354D0A1}"/>
              </a:ext>
            </a:extLst>
          </p:cNvPr>
          <p:cNvSpPr txBox="1">
            <a:spLocks/>
          </p:cNvSpPr>
          <p:nvPr/>
        </p:nvSpPr>
        <p:spPr>
          <a:xfrm>
            <a:off x="3833724" y="0"/>
            <a:ext cx="4773734" cy="15225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rgbClr val="395685"/>
                </a:solidFill>
                <a:latin typeface="Helvetica LT Std Cond" panose="020B0506020202030204" pitchFamily="34" charset="0"/>
                <a:ea typeface="+mj-ea"/>
                <a:cs typeface="+mj-cs"/>
              </a:defRPr>
            </a:lvl1pPr>
          </a:lstStyle>
          <a:p>
            <a:r>
              <a:rPr lang="fr-FR" dirty="0"/>
              <a:t>Valorisation des protéagineux en élevage caprin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7870F1BD-8FE9-49B0-89A5-4C58F2CECF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7686" y="1583819"/>
            <a:ext cx="9622970" cy="3690362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xmlns="" id="{1B9FE0D6-A8B3-49AF-8967-C0EFE72CAA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8115" y="5263295"/>
            <a:ext cx="3574287" cy="353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846905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C6D33CC4-9B21-411D-95CD-CAFEA5035E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2400" dirty="0"/>
              <a:t>Calendrier des essais et diffusion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47577C8D-8C65-416E-88F3-31AA9BD49D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73C31DAA-B38B-4FC7-A47C-FC17694EA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DF65B-118C-4C97-867E-789DEA48B7D5}" type="slidenum">
              <a:rPr lang="fr-FR" smtClean="0"/>
              <a:t>27</a:t>
            </a:fld>
            <a:endParaRPr lang="fr-FR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xmlns="" id="{B578441E-06B3-4E0A-887F-F084E9C1DE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8457" y="1522541"/>
            <a:ext cx="10223846" cy="3774641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xmlns="" id="{F6E77A47-8552-4962-8DAC-8EDE5A1C49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2569" y="5415001"/>
            <a:ext cx="5468031" cy="615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13201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ctrTitle"/>
          </p:nvPr>
        </p:nvSpPr>
        <p:spPr>
          <a:xfrm>
            <a:off x="780047" y="2824238"/>
            <a:ext cx="10631905" cy="1209524"/>
          </a:xfrm>
        </p:spPr>
        <p:txBody>
          <a:bodyPr>
            <a:normAutofit/>
          </a:bodyPr>
          <a:lstStyle/>
          <a:p>
            <a:pPr lvl="0"/>
            <a:r>
              <a:rPr lang="fr-FR" dirty="0"/>
              <a:t>Perspectives de développements </a:t>
            </a:r>
            <a:br>
              <a:rPr lang="fr-FR" dirty="0"/>
            </a:br>
            <a:r>
              <a:rPr lang="fr-FR" dirty="0"/>
              <a:t>des </a:t>
            </a:r>
            <a:r>
              <a:rPr lang="fr-FR" dirty="0" err="1"/>
              <a:t>oléoprotéagineux</a:t>
            </a:r>
            <a:r>
              <a:rPr lang="fr-F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2048475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289D1E80-BE79-431A-A096-D780E49C76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74720" y="1"/>
            <a:ext cx="5550747" cy="1522540"/>
          </a:xfrm>
        </p:spPr>
        <p:txBody>
          <a:bodyPr/>
          <a:lstStyle/>
          <a:p>
            <a:r>
              <a:rPr lang="fr-FR" dirty="0"/>
              <a:t>Plan protéines : rôle de la filière grandes cultures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1F027776-FA0C-4072-B77E-ACF39B8AD8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EE413ECB-43B5-4C6C-BDF8-6A33654480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DF65B-118C-4C97-867E-789DEA48B7D5}" type="slidenum">
              <a:rPr lang="fr-FR" smtClean="0"/>
              <a:t>29</a:t>
            </a:fld>
            <a:endParaRPr lang="fr-FR"/>
          </a:p>
        </p:txBody>
      </p:sp>
      <p:sp>
        <p:nvSpPr>
          <p:cNvPr id="6" name="Espace réservé du contenu 2">
            <a:extLst>
              <a:ext uri="{FF2B5EF4-FFF2-40B4-BE49-F238E27FC236}">
                <a16:creationId xmlns:a16="http://schemas.microsoft.com/office/drawing/2014/main" xmlns="" id="{6F753933-BC01-4EA2-BD91-C0A9B1AEAD6C}"/>
              </a:ext>
            </a:extLst>
          </p:cNvPr>
          <p:cNvSpPr txBox="1">
            <a:spLocks/>
          </p:cNvSpPr>
          <p:nvPr/>
        </p:nvSpPr>
        <p:spPr>
          <a:xfrm>
            <a:off x="838200" y="1763776"/>
            <a:ext cx="10515600" cy="152254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b="1" kern="1200">
                <a:solidFill>
                  <a:srgbClr val="4E7A43"/>
                </a:solidFill>
                <a:latin typeface="Helvetica LT Std" panose="020B0504020202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kern="1200">
                <a:solidFill>
                  <a:srgbClr val="395685"/>
                </a:solidFill>
                <a:latin typeface="Helvetica LT Std" panose="020B05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b="0" kern="1200">
                <a:solidFill>
                  <a:srgbClr val="395685"/>
                </a:solidFill>
                <a:latin typeface="Helvetica LT Std" panose="020B05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b="0" kern="1200">
                <a:solidFill>
                  <a:srgbClr val="395685"/>
                </a:solidFill>
                <a:latin typeface="Helvetica LT Std" panose="020B05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b="0" kern="1200">
                <a:solidFill>
                  <a:srgbClr val="395685"/>
                </a:solidFill>
                <a:latin typeface="Helvetica LT Std" panose="020B05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b="0" dirty="0">
                <a:solidFill>
                  <a:schemeClr val="tx1"/>
                </a:solidFill>
              </a:rPr>
              <a:t>Colza et tournesol : première source de protéines en France (tourteaux) </a:t>
            </a:r>
          </a:p>
          <a:p>
            <a:r>
              <a:rPr lang="fr-FR" b="0" dirty="0">
                <a:solidFill>
                  <a:schemeClr val="tx1"/>
                </a:solidFill>
              </a:rPr>
              <a:t>Nouvelles cultures pour les assolements (lentilles, pois chiche,…) </a:t>
            </a:r>
          </a:p>
          <a:p>
            <a:r>
              <a:rPr lang="fr-FR" b="0" dirty="0">
                <a:solidFill>
                  <a:schemeClr val="tx1"/>
                </a:solidFill>
              </a:rPr>
              <a:t>Dépendance à l’import de protéines végétales </a:t>
            </a:r>
          </a:p>
          <a:p>
            <a:r>
              <a:rPr lang="fr-FR" b="0" dirty="0">
                <a:solidFill>
                  <a:schemeClr val="tx1"/>
                </a:solidFill>
              </a:rPr>
              <a:t>Volonté de renforcer l’autonomie protéique au niveau national </a:t>
            </a:r>
          </a:p>
        </p:txBody>
      </p:sp>
      <p:sp>
        <p:nvSpPr>
          <p:cNvPr id="7" name="Flèche : courbe vers la droite 6">
            <a:extLst>
              <a:ext uri="{FF2B5EF4-FFF2-40B4-BE49-F238E27FC236}">
                <a16:creationId xmlns:a16="http://schemas.microsoft.com/office/drawing/2014/main" xmlns="" id="{D7754FF2-82C9-4380-8244-7AFF796A8F94}"/>
              </a:ext>
            </a:extLst>
          </p:cNvPr>
          <p:cNvSpPr/>
          <p:nvPr/>
        </p:nvSpPr>
        <p:spPr>
          <a:xfrm>
            <a:off x="1138335" y="3429000"/>
            <a:ext cx="867746" cy="1310951"/>
          </a:xfrm>
          <a:prstGeom prst="curved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xmlns="" id="{638928BA-62D7-460D-BFE9-28282920C5FD}"/>
              </a:ext>
            </a:extLst>
          </p:cNvPr>
          <p:cNvSpPr txBox="1"/>
          <p:nvPr/>
        </p:nvSpPr>
        <p:spPr>
          <a:xfrm>
            <a:off x="2057399" y="4082142"/>
            <a:ext cx="2808514" cy="83099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>
                <a:solidFill>
                  <a:srgbClr val="C00000"/>
                </a:solidFill>
              </a:rPr>
              <a:t>Volet « Produire » CAP PROTEINES</a:t>
            </a:r>
          </a:p>
        </p:txBody>
      </p:sp>
      <p:sp>
        <p:nvSpPr>
          <p:cNvPr id="9" name="Sous-titre 2">
            <a:extLst>
              <a:ext uri="{FF2B5EF4-FFF2-40B4-BE49-F238E27FC236}">
                <a16:creationId xmlns:a16="http://schemas.microsoft.com/office/drawing/2014/main" xmlns="" id="{5C26AB47-B77E-4619-BD21-A5688C8DD94D}"/>
              </a:ext>
            </a:extLst>
          </p:cNvPr>
          <p:cNvSpPr txBox="1">
            <a:spLocks/>
          </p:cNvSpPr>
          <p:nvPr/>
        </p:nvSpPr>
        <p:spPr>
          <a:xfrm>
            <a:off x="5443117" y="3613549"/>
            <a:ext cx="6540239" cy="223195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b="1" kern="1200">
                <a:solidFill>
                  <a:srgbClr val="4E7A43"/>
                </a:solidFill>
                <a:latin typeface="Helvetica LT Std" panose="020B0504020202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kern="1200">
                <a:solidFill>
                  <a:srgbClr val="395685"/>
                </a:solidFill>
                <a:latin typeface="Helvetica LT Std" panose="020B05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b="0" kern="1200">
                <a:solidFill>
                  <a:srgbClr val="395685"/>
                </a:solidFill>
                <a:latin typeface="Helvetica LT Std" panose="020B05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b="0" kern="1200">
                <a:solidFill>
                  <a:srgbClr val="395685"/>
                </a:solidFill>
                <a:latin typeface="Helvetica LT Std" panose="020B05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b="0" kern="1200">
                <a:solidFill>
                  <a:srgbClr val="395685"/>
                </a:solidFill>
                <a:latin typeface="Helvetica LT Std" panose="020B05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600" b="0" i="1" dirty="0">
                <a:solidFill>
                  <a:schemeClr val="tx1"/>
                </a:solidFill>
              </a:rPr>
              <a:t>Amplifier rapidement le </a:t>
            </a:r>
            <a:r>
              <a:rPr lang="fr-FR" sz="1600" i="1" dirty="0">
                <a:solidFill>
                  <a:schemeClr val="tx1"/>
                </a:solidFill>
              </a:rPr>
              <a:t>transfert d'expertise </a:t>
            </a:r>
            <a:r>
              <a:rPr lang="fr-FR" sz="1600" b="0" i="1" dirty="0">
                <a:solidFill>
                  <a:schemeClr val="tx1"/>
                </a:solidFill>
              </a:rPr>
              <a:t>vers les conseillers et agriculteurs sur nos cultures riches en protéines (</a:t>
            </a:r>
            <a:r>
              <a:rPr lang="fr-FR" sz="1600" b="0" i="1" dirty="0">
                <a:solidFill>
                  <a:schemeClr val="tx1"/>
                </a:solidFill>
                <a:ea typeface="+mn-lt"/>
                <a:cs typeface="+mn-lt"/>
              </a:rPr>
              <a:t>légumineuses à graines, </a:t>
            </a:r>
            <a:r>
              <a:rPr lang="fr-FR" sz="1600" b="0" i="1" dirty="0">
                <a:solidFill>
                  <a:schemeClr val="tx1"/>
                </a:solidFill>
              </a:rPr>
              <a:t>colza, tournesol, …) pour </a:t>
            </a:r>
            <a:r>
              <a:rPr lang="fr-FR" sz="1600" i="1" dirty="0">
                <a:solidFill>
                  <a:schemeClr val="tx1"/>
                </a:solidFill>
              </a:rPr>
              <a:t>sécuriser et améliorer la production de protéines végétales</a:t>
            </a:r>
            <a:endParaRPr lang="fr-FR" sz="1100" i="1" dirty="0">
              <a:solidFill>
                <a:schemeClr val="tx1"/>
              </a:solidFill>
            </a:endParaRPr>
          </a:p>
          <a:p>
            <a:endParaRPr lang="fr-FR" sz="1600" b="0" i="1" dirty="0">
              <a:solidFill>
                <a:schemeClr val="tx1"/>
              </a:solidFill>
              <a:ea typeface="+mn-lt"/>
              <a:cs typeface="+mn-lt"/>
            </a:endParaRPr>
          </a:p>
          <a:p>
            <a:r>
              <a:rPr lang="fr-FR" sz="1600" b="0" i="1" dirty="0" err="1">
                <a:solidFill>
                  <a:schemeClr val="tx1"/>
                </a:solidFill>
                <a:ea typeface="+mn-lt"/>
                <a:cs typeface="+mn-lt"/>
              </a:rPr>
              <a:t>Co-construire</a:t>
            </a:r>
            <a:r>
              <a:rPr lang="fr-FR" sz="1600" b="0" i="1" dirty="0">
                <a:solidFill>
                  <a:schemeClr val="tx1"/>
                </a:solidFill>
                <a:ea typeface="+mn-lt"/>
                <a:cs typeface="+mn-lt"/>
              </a:rPr>
              <a:t> l'accompagnement à la </a:t>
            </a:r>
            <a:r>
              <a:rPr lang="fr-FR" sz="1600" i="1" dirty="0">
                <a:solidFill>
                  <a:schemeClr val="tx1"/>
                </a:solidFill>
                <a:ea typeface="+mn-lt"/>
                <a:cs typeface="+mn-lt"/>
              </a:rPr>
              <a:t>transition vers la </a:t>
            </a:r>
            <a:r>
              <a:rPr lang="fr-FR" sz="1600" i="1" dirty="0" err="1">
                <a:solidFill>
                  <a:schemeClr val="tx1"/>
                </a:solidFill>
                <a:ea typeface="+mn-lt"/>
                <a:cs typeface="+mn-lt"/>
              </a:rPr>
              <a:t>multiperformance</a:t>
            </a:r>
            <a:r>
              <a:rPr lang="fr-FR" sz="1600" i="1" dirty="0">
                <a:solidFill>
                  <a:schemeClr val="tx1"/>
                </a:solidFill>
                <a:ea typeface="+mn-lt"/>
                <a:cs typeface="+mn-lt"/>
              </a:rPr>
              <a:t> des exploitations</a:t>
            </a:r>
            <a:endParaRPr lang="fr-FR" sz="1600" i="1" dirty="0">
              <a:solidFill>
                <a:schemeClr val="tx1"/>
              </a:solidFill>
              <a:cs typeface="Calibri"/>
            </a:endParaRPr>
          </a:p>
          <a:p>
            <a:endParaRPr lang="fr-FR" sz="1600" b="0" i="1" dirty="0">
              <a:solidFill>
                <a:schemeClr val="tx1"/>
              </a:solidFill>
              <a:cs typeface="Calibri"/>
            </a:endParaRPr>
          </a:p>
          <a:p>
            <a:endParaRPr lang="fr-FR" sz="1600" b="0" i="1" dirty="0">
              <a:solidFill>
                <a:schemeClr val="tx1"/>
              </a:solidFill>
            </a:endParaRPr>
          </a:p>
          <a:p>
            <a:endParaRPr lang="fr-FR" sz="1600" b="0" i="1" dirty="0">
              <a:solidFill>
                <a:schemeClr val="tx1"/>
              </a:solidFill>
              <a:cs typeface="Calibri" panose="020F0502020204030204"/>
            </a:endParaRPr>
          </a:p>
          <a:p>
            <a:endParaRPr lang="fr-FR" sz="1600" b="0" i="1" dirty="0">
              <a:solidFill>
                <a:schemeClr val="tx1"/>
              </a:solidFill>
              <a:cs typeface="Calibri" panose="020F0502020204030204"/>
            </a:endParaRPr>
          </a:p>
        </p:txBody>
      </p:sp>
      <p:cxnSp>
        <p:nvCxnSpPr>
          <p:cNvPr id="10" name="Connecteur droit avec flèche 9">
            <a:extLst>
              <a:ext uri="{FF2B5EF4-FFF2-40B4-BE49-F238E27FC236}">
                <a16:creationId xmlns:a16="http://schemas.microsoft.com/office/drawing/2014/main" xmlns="" id="{D611AB0D-8C58-4B8F-BCEC-BB9D6ADF5622}"/>
              </a:ext>
            </a:extLst>
          </p:cNvPr>
          <p:cNvCxnSpPr>
            <a:stCxn id="8" idx="3"/>
          </p:cNvCxnSpPr>
          <p:nvPr/>
        </p:nvCxnSpPr>
        <p:spPr>
          <a:xfrm flipV="1">
            <a:off x="4865913" y="3825551"/>
            <a:ext cx="577204" cy="672090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necteur droit avec flèche 10">
            <a:extLst>
              <a:ext uri="{FF2B5EF4-FFF2-40B4-BE49-F238E27FC236}">
                <a16:creationId xmlns:a16="http://schemas.microsoft.com/office/drawing/2014/main" xmlns="" id="{5C238AE1-4560-4C4D-884D-B686686F5DF6}"/>
              </a:ext>
            </a:extLst>
          </p:cNvPr>
          <p:cNvCxnSpPr>
            <a:cxnSpLocks/>
            <a:stCxn id="8" idx="3"/>
          </p:cNvCxnSpPr>
          <p:nvPr/>
        </p:nvCxnSpPr>
        <p:spPr>
          <a:xfrm>
            <a:off x="4865913" y="4497641"/>
            <a:ext cx="577204" cy="539235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5317778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1D361640-2468-45D9-B610-8372825282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74720" y="1"/>
            <a:ext cx="5601547" cy="1522540"/>
          </a:xfrm>
        </p:spPr>
        <p:txBody>
          <a:bodyPr/>
          <a:lstStyle/>
          <a:p>
            <a:r>
              <a:rPr lang="fr-FR" dirty="0"/>
              <a:t>Evolution des surfaces en </a:t>
            </a:r>
            <a:r>
              <a:rPr lang="fr-FR" dirty="0" err="1"/>
              <a:t>oléoprotéagineux</a:t>
            </a:r>
            <a:r>
              <a:rPr lang="fr-FR" dirty="0"/>
              <a:t> en France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9AE1FCD2-F681-4117-9444-735C192099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19A1DC64-50A0-48F7-B3FD-25FBFA2D9A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DF65B-118C-4C97-867E-789DEA48B7D5}" type="slidenum">
              <a:rPr lang="fr-FR" smtClean="0"/>
              <a:t>30</a:t>
            </a:fld>
            <a:endParaRPr lang="fr-FR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xmlns="" id="{25021C8F-B068-4F54-9FF2-FCE2278682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2223" y="1731710"/>
            <a:ext cx="7577985" cy="4066384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xmlns="" id="{83A513BE-F7E1-4E25-B941-3FF17C0D04B0}"/>
              </a:ext>
            </a:extLst>
          </p:cNvPr>
          <p:cNvSpPr txBox="1"/>
          <p:nvPr/>
        </p:nvSpPr>
        <p:spPr>
          <a:xfrm>
            <a:off x="8229600" y="1731710"/>
            <a:ext cx="3666931" cy="147732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/>
              <a:t>Baisse importante du colza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/>
              <a:t>Stagnation des protéagineux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/>
              <a:t>Légère hausse du tournesol </a:t>
            </a:r>
          </a:p>
        </p:txBody>
      </p:sp>
      <p:sp>
        <p:nvSpPr>
          <p:cNvPr id="8" name="Flèche : bas 7">
            <a:extLst>
              <a:ext uri="{FF2B5EF4-FFF2-40B4-BE49-F238E27FC236}">
                <a16:creationId xmlns:a16="http://schemas.microsoft.com/office/drawing/2014/main" xmlns="" id="{2EB0CACA-2BFB-46FC-8845-88874C17DDFE}"/>
              </a:ext>
            </a:extLst>
          </p:cNvPr>
          <p:cNvSpPr/>
          <p:nvPr/>
        </p:nvSpPr>
        <p:spPr>
          <a:xfrm>
            <a:off x="9876452" y="3429000"/>
            <a:ext cx="373224" cy="671804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xmlns="" id="{550B4BAF-EEFD-4210-954C-3F42A0DDBDE6}"/>
              </a:ext>
            </a:extLst>
          </p:cNvPr>
          <p:cNvSpPr txBox="1"/>
          <p:nvPr/>
        </p:nvSpPr>
        <p:spPr>
          <a:xfrm>
            <a:off x="8229600" y="4320766"/>
            <a:ext cx="3666931" cy="923330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b="1" dirty="0"/>
              <a:t>Développer ces cultures : </a:t>
            </a:r>
          </a:p>
          <a:p>
            <a:pPr algn="ctr"/>
            <a:r>
              <a:rPr lang="fr-FR" b="1" dirty="0"/>
              <a:t>stratégiques dans l’autonomie protéique nationale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xmlns="" id="{DFD01797-EE76-4196-ABE0-157FE663B70E}"/>
              </a:ext>
            </a:extLst>
          </p:cNvPr>
          <p:cNvSpPr txBox="1"/>
          <p:nvPr/>
        </p:nvSpPr>
        <p:spPr>
          <a:xfrm>
            <a:off x="520958" y="5815612"/>
            <a:ext cx="7380514" cy="2616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1100" i="1" dirty="0"/>
              <a:t>Evolution des surfaces d’oléoprotéagineux depuis 2000 (Source : Terres Inovia)</a:t>
            </a:r>
          </a:p>
        </p:txBody>
      </p:sp>
    </p:spTree>
    <p:extLst>
      <p:ext uri="{BB962C8B-B14F-4D97-AF65-F5344CB8AC3E}">
        <p14:creationId xmlns:p14="http://schemas.microsoft.com/office/powerpoint/2010/main" val="191473628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70374A71-7A05-4431-929F-0E2936A0AE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Colza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C1EB4968-F660-4DC2-B930-8FFBA7CA8D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26B0D873-AECD-47C7-9A0A-4D80A2FBBD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DF65B-118C-4C97-867E-789DEA48B7D5}" type="slidenum">
              <a:rPr lang="fr-FR" smtClean="0"/>
              <a:t>31</a:t>
            </a:fld>
            <a:endParaRPr lang="fr-FR"/>
          </a:p>
        </p:txBody>
      </p:sp>
      <p:graphicFrame>
        <p:nvGraphicFramePr>
          <p:cNvPr id="6" name="Tableau 6">
            <a:extLst>
              <a:ext uri="{FF2B5EF4-FFF2-40B4-BE49-F238E27FC236}">
                <a16:creationId xmlns:a16="http://schemas.microsoft.com/office/drawing/2014/main" xmlns="" id="{B0256C50-DCE7-4279-9915-86E247D205F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8140222"/>
              </p:ext>
            </p:extLst>
          </p:nvPr>
        </p:nvGraphicFramePr>
        <p:xfrm>
          <a:off x="677333" y="2243666"/>
          <a:ext cx="10888134" cy="155956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444067">
                  <a:extLst>
                    <a:ext uri="{9D8B030D-6E8A-4147-A177-3AD203B41FA5}">
                      <a16:colId xmlns:a16="http://schemas.microsoft.com/office/drawing/2014/main" xmlns="" val="3443697581"/>
                    </a:ext>
                  </a:extLst>
                </a:gridCol>
                <a:gridCol w="5444067">
                  <a:extLst>
                    <a:ext uri="{9D8B030D-6E8A-4147-A177-3AD203B41FA5}">
                      <a16:colId xmlns:a16="http://schemas.microsoft.com/office/drawing/2014/main" xmlns="" val="2326801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5487631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fr-FR" dirty="0"/>
                        <a:t>Culture rentable et pertinente dans l’assolement 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FR" dirty="0"/>
                        <a:t>Bon précédent cultural 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FR" dirty="0"/>
                        <a:t>Gestion des adventices pour la rotation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FR" dirty="0"/>
                        <a:t>Contexte marché très favorable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fr-FR" dirty="0"/>
                        <a:t>Sécheresse fréquente à l’implantation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FR" dirty="0"/>
                        <a:t>Augmentation de la pression insectes 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FR" dirty="0"/>
                        <a:t>Réduction des solutions de protection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164928905"/>
                  </a:ext>
                </a:extLst>
              </a:tr>
            </a:tbl>
          </a:graphicData>
        </a:graphic>
      </p:graphicFrame>
      <p:pic>
        <p:nvPicPr>
          <p:cNvPr id="9" name="Graphique 8" descr="Coche avec un remplissage uni">
            <a:extLst>
              <a:ext uri="{FF2B5EF4-FFF2-40B4-BE49-F238E27FC236}">
                <a16:creationId xmlns:a16="http://schemas.microsoft.com/office/drawing/2014/main" xmlns="" id="{999A1418-4B5C-41D3-9956-63027FB25EC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3251200" y="1721488"/>
            <a:ext cx="914400" cy="914400"/>
          </a:xfrm>
          <a:prstGeom prst="rect">
            <a:avLst/>
          </a:prstGeom>
        </p:spPr>
      </p:pic>
      <p:pic>
        <p:nvPicPr>
          <p:cNvPr id="11" name="Graphique 10" descr="Fermer avec un remplissage uni">
            <a:extLst>
              <a:ext uri="{FF2B5EF4-FFF2-40B4-BE49-F238E27FC236}">
                <a16:creationId xmlns:a16="http://schemas.microsoft.com/office/drawing/2014/main" xmlns="" id="{3308EDA5-C7A2-42F9-8478-CE5627A8A63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8329776" y="1681683"/>
            <a:ext cx="914400" cy="914400"/>
          </a:xfrm>
          <a:prstGeom prst="rect">
            <a:avLst/>
          </a:prstGeom>
        </p:spPr>
      </p:pic>
      <p:sp>
        <p:nvSpPr>
          <p:cNvPr id="12" name="Flèche : bas 11">
            <a:extLst>
              <a:ext uri="{FF2B5EF4-FFF2-40B4-BE49-F238E27FC236}">
                <a16:creationId xmlns:a16="http://schemas.microsoft.com/office/drawing/2014/main" xmlns="" id="{AE3C8661-EDC3-4E15-B42A-673E767AEA98}"/>
              </a:ext>
            </a:extLst>
          </p:cNvPr>
          <p:cNvSpPr/>
          <p:nvPr/>
        </p:nvSpPr>
        <p:spPr>
          <a:xfrm>
            <a:off x="8585200" y="3653805"/>
            <a:ext cx="373224" cy="671804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xmlns="" id="{80796A3F-C4DC-42F3-BE18-FE05822E7831}"/>
              </a:ext>
            </a:extLst>
          </p:cNvPr>
          <p:cNvSpPr txBox="1"/>
          <p:nvPr/>
        </p:nvSpPr>
        <p:spPr>
          <a:xfrm>
            <a:off x="6953511" y="4450508"/>
            <a:ext cx="3666931" cy="646331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b="1" dirty="0"/>
              <a:t>Leviers agronomiques pour sécuriser l’installation du colza à l’automne</a:t>
            </a:r>
          </a:p>
        </p:txBody>
      </p:sp>
      <p:pic>
        <p:nvPicPr>
          <p:cNvPr id="14" name="Image 13">
            <a:extLst>
              <a:ext uri="{FF2B5EF4-FFF2-40B4-BE49-F238E27FC236}">
                <a16:creationId xmlns:a16="http://schemas.microsoft.com/office/drawing/2014/main" xmlns="" id="{80B9A362-8F1A-45FD-91DF-55842E5D2DB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71558" y="3956035"/>
            <a:ext cx="1585097" cy="2036240"/>
          </a:xfrm>
          <a:prstGeom prst="rect">
            <a:avLst/>
          </a:prstGeom>
        </p:spPr>
      </p:pic>
      <p:pic>
        <p:nvPicPr>
          <p:cNvPr id="15" name="Image 14">
            <a:extLst>
              <a:ext uri="{FF2B5EF4-FFF2-40B4-BE49-F238E27FC236}">
                <a16:creationId xmlns:a16="http://schemas.microsoft.com/office/drawing/2014/main" xmlns="" id="{08AF02BA-080F-47BF-B546-2D12A245D7F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08400" y="3957275"/>
            <a:ext cx="1566808" cy="2048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26829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70374A71-7A05-4431-929F-0E2936A0AE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Tournesol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C1EB4968-F660-4DC2-B930-8FFBA7CA8D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26B0D873-AECD-47C7-9A0A-4D80A2FBBD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DF65B-118C-4C97-867E-789DEA48B7D5}" type="slidenum">
              <a:rPr lang="fr-FR" smtClean="0"/>
              <a:t>32</a:t>
            </a:fld>
            <a:endParaRPr lang="fr-FR"/>
          </a:p>
        </p:txBody>
      </p:sp>
      <p:graphicFrame>
        <p:nvGraphicFramePr>
          <p:cNvPr id="6" name="Tableau 6">
            <a:extLst>
              <a:ext uri="{FF2B5EF4-FFF2-40B4-BE49-F238E27FC236}">
                <a16:creationId xmlns:a16="http://schemas.microsoft.com/office/drawing/2014/main" xmlns="" id="{B0256C50-DCE7-4279-9915-86E247D205F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0008091"/>
              </p:ext>
            </p:extLst>
          </p:nvPr>
        </p:nvGraphicFramePr>
        <p:xfrm>
          <a:off x="677333" y="2243666"/>
          <a:ext cx="10888134" cy="155956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444067">
                  <a:extLst>
                    <a:ext uri="{9D8B030D-6E8A-4147-A177-3AD203B41FA5}">
                      <a16:colId xmlns:a16="http://schemas.microsoft.com/office/drawing/2014/main" xmlns="" val="3443697581"/>
                    </a:ext>
                  </a:extLst>
                </a:gridCol>
                <a:gridCol w="5444067">
                  <a:extLst>
                    <a:ext uri="{9D8B030D-6E8A-4147-A177-3AD203B41FA5}">
                      <a16:colId xmlns:a16="http://schemas.microsoft.com/office/drawing/2014/main" xmlns="" val="2326801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5487631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fr-FR" dirty="0"/>
                        <a:t>Cycle court (culture d’été, intérêt pour la rotation)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FR" dirty="0"/>
                        <a:t>Charges opérationnelles modérées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FR" dirty="0"/>
                        <a:t>Bon précédent cultural 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FR" dirty="0"/>
                        <a:t>Contexte marché très favorable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fr-FR" dirty="0"/>
                        <a:t>Dégâts d’oiseaux déprédateurs fréquents/importants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FR" dirty="0"/>
                        <a:t>Ambroisie à feuilles d’armoise en progression (gérable avec les solutions actuelles)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164928905"/>
                  </a:ext>
                </a:extLst>
              </a:tr>
            </a:tbl>
          </a:graphicData>
        </a:graphic>
      </p:graphicFrame>
      <p:pic>
        <p:nvPicPr>
          <p:cNvPr id="9" name="Graphique 8" descr="Coche avec un remplissage uni">
            <a:extLst>
              <a:ext uri="{FF2B5EF4-FFF2-40B4-BE49-F238E27FC236}">
                <a16:creationId xmlns:a16="http://schemas.microsoft.com/office/drawing/2014/main" xmlns="" id="{999A1418-4B5C-41D3-9956-63027FB25EC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3251200" y="1721488"/>
            <a:ext cx="914400" cy="914400"/>
          </a:xfrm>
          <a:prstGeom prst="rect">
            <a:avLst/>
          </a:prstGeom>
        </p:spPr>
      </p:pic>
      <p:pic>
        <p:nvPicPr>
          <p:cNvPr id="11" name="Graphique 10" descr="Fermer avec un remplissage uni">
            <a:extLst>
              <a:ext uri="{FF2B5EF4-FFF2-40B4-BE49-F238E27FC236}">
                <a16:creationId xmlns:a16="http://schemas.microsoft.com/office/drawing/2014/main" xmlns="" id="{3308EDA5-C7A2-42F9-8478-CE5627A8A63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8329776" y="1681683"/>
            <a:ext cx="914400" cy="914400"/>
          </a:xfrm>
          <a:prstGeom prst="rect">
            <a:avLst/>
          </a:prstGeom>
        </p:spPr>
      </p:pic>
      <p:sp>
        <p:nvSpPr>
          <p:cNvPr id="12" name="Flèche : bas 11">
            <a:extLst>
              <a:ext uri="{FF2B5EF4-FFF2-40B4-BE49-F238E27FC236}">
                <a16:creationId xmlns:a16="http://schemas.microsoft.com/office/drawing/2014/main" xmlns="" id="{AE3C8661-EDC3-4E15-B42A-673E767AEA98}"/>
              </a:ext>
            </a:extLst>
          </p:cNvPr>
          <p:cNvSpPr/>
          <p:nvPr/>
        </p:nvSpPr>
        <p:spPr>
          <a:xfrm>
            <a:off x="8585200" y="4043268"/>
            <a:ext cx="373224" cy="671804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xmlns="" id="{80796A3F-C4DC-42F3-BE18-FE05822E7831}"/>
              </a:ext>
            </a:extLst>
          </p:cNvPr>
          <p:cNvSpPr txBox="1"/>
          <p:nvPr/>
        </p:nvSpPr>
        <p:spPr>
          <a:xfrm>
            <a:off x="7557615" y="4874589"/>
            <a:ext cx="3666931" cy="646331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b="1" dirty="0"/>
              <a:t>Adapter les dates de semis</a:t>
            </a:r>
          </a:p>
          <a:p>
            <a:pPr algn="ctr"/>
            <a:r>
              <a:rPr lang="fr-FR" b="1" dirty="0"/>
              <a:t>Réguler les populations d’oiseaux</a:t>
            </a: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xmlns="" id="{76A4B184-EB60-4628-AB29-FA583637F878}"/>
              </a:ext>
            </a:extLst>
          </p:cNvPr>
          <p:cNvSpPr txBox="1"/>
          <p:nvPr/>
        </p:nvSpPr>
        <p:spPr>
          <a:xfrm>
            <a:off x="996717" y="4099585"/>
            <a:ext cx="1919011" cy="175432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fr-FR"/>
            </a:defPPr>
            <a:lvl1pPr marL="285750" indent="-285750">
              <a:buFont typeface="Arial" panose="020B0604020202020204" pitchFamily="34" charset="0"/>
              <a:buChar char="•"/>
            </a:lvl1pPr>
          </a:lstStyle>
          <a:p>
            <a:pPr marL="0" indent="0" algn="ctr">
              <a:buNone/>
            </a:pPr>
            <a:r>
              <a:rPr lang="fr-FR" dirty="0"/>
              <a:t>Projet ambroisie multipartenaires</a:t>
            </a:r>
          </a:p>
          <a:p>
            <a:pPr marL="0" indent="0" algn="ctr">
              <a:buNone/>
            </a:pPr>
            <a:endParaRPr lang="fr-FR" dirty="0"/>
          </a:p>
          <a:p>
            <a:pPr marL="0" indent="0" algn="ctr">
              <a:buNone/>
            </a:pPr>
            <a:endParaRPr lang="fr-FR" dirty="0"/>
          </a:p>
          <a:p>
            <a:pPr marL="0" indent="0" algn="ctr">
              <a:buNone/>
            </a:pPr>
            <a:endParaRPr lang="fr-FR" dirty="0"/>
          </a:p>
          <a:p>
            <a:pPr marL="0" indent="0" algn="ctr">
              <a:buNone/>
            </a:pPr>
            <a:endParaRPr lang="fr-FR" dirty="0"/>
          </a:p>
        </p:txBody>
      </p:sp>
      <p:pic>
        <p:nvPicPr>
          <p:cNvPr id="7" name="Image 6" descr="Une image contenant carte&#10;&#10;Description générée automatiquement">
            <a:extLst>
              <a:ext uri="{FF2B5EF4-FFF2-40B4-BE49-F238E27FC236}">
                <a16:creationId xmlns:a16="http://schemas.microsoft.com/office/drawing/2014/main" xmlns="" id="{9307836F-183F-4982-B948-F4E05BC39EF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4720" y="3817412"/>
            <a:ext cx="3880301" cy="2743200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xmlns="" id="{32C359CE-4C6D-4780-B032-A18C13D8C1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328" y="4772989"/>
            <a:ext cx="1679787" cy="8208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1114048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70374A71-7A05-4431-929F-0E2936A0AE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Soja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C1EB4968-F660-4DC2-B930-8FFBA7CA8D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26B0D873-AECD-47C7-9A0A-4D80A2FBBD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DF65B-118C-4C97-867E-789DEA48B7D5}" type="slidenum">
              <a:rPr lang="fr-FR" smtClean="0"/>
              <a:t>33</a:t>
            </a:fld>
            <a:endParaRPr lang="fr-FR"/>
          </a:p>
        </p:txBody>
      </p:sp>
      <p:graphicFrame>
        <p:nvGraphicFramePr>
          <p:cNvPr id="6" name="Tableau 6">
            <a:extLst>
              <a:ext uri="{FF2B5EF4-FFF2-40B4-BE49-F238E27FC236}">
                <a16:creationId xmlns:a16="http://schemas.microsoft.com/office/drawing/2014/main" xmlns="" id="{B0256C50-DCE7-4279-9915-86E247D205F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3549253"/>
              </p:ext>
            </p:extLst>
          </p:nvPr>
        </p:nvGraphicFramePr>
        <p:xfrm>
          <a:off x="677333" y="2243666"/>
          <a:ext cx="10888134" cy="155956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444067">
                  <a:extLst>
                    <a:ext uri="{9D8B030D-6E8A-4147-A177-3AD203B41FA5}">
                      <a16:colId xmlns:a16="http://schemas.microsoft.com/office/drawing/2014/main" xmlns="" val="3443697581"/>
                    </a:ext>
                  </a:extLst>
                </a:gridCol>
                <a:gridCol w="5444067">
                  <a:extLst>
                    <a:ext uri="{9D8B030D-6E8A-4147-A177-3AD203B41FA5}">
                      <a16:colId xmlns:a16="http://schemas.microsoft.com/office/drawing/2014/main" xmlns="" val="2326801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5487631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fr-FR" dirty="0"/>
                        <a:t>Cycle court (culture d’été, intérêt pour la rotation)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FR" dirty="0"/>
                        <a:t>Pas de fertilisation azotée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FR" dirty="0"/>
                        <a:t>Excellent précédent cultural 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FR" dirty="0"/>
                        <a:t>Marché demandeur (tourteaux, </a:t>
                      </a:r>
                      <a:r>
                        <a:rPr lang="fr-FR" dirty="0" err="1"/>
                        <a:t>soyfood</a:t>
                      </a:r>
                      <a:r>
                        <a:rPr lang="fr-FR" dirty="0"/>
                        <a:t>,…)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fr-FR" dirty="0"/>
                        <a:t>Sensible à la concurrence : désherbage stratégique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FR" dirty="0"/>
                        <a:t>Gourmand en eau, irrigation pas accessible à tous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FR" dirty="0"/>
                        <a:t>Filière en structuration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164928905"/>
                  </a:ext>
                </a:extLst>
              </a:tr>
            </a:tbl>
          </a:graphicData>
        </a:graphic>
      </p:graphicFrame>
      <p:pic>
        <p:nvPicPr>
          <p:cNvPr id="9" name="Graphique 8" descr="Coche avec un remplissage uni">
            <a:extLst>
              <a:ext uri="{FF2B5EF4-FFF2-40B4-BE49-F238E27FC236}">
                <a16:creationId xmlns:a16="http://schemas.microsoft.com/office/drawing/2014/main" xmlns="" id="{999A1418-4B5C-41D3-9956-63027FB25EC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3251200" y="1721488"/>
            <a:ext cx="914400" cy="914400"/>
          </a:xfrm>
          <a:prstGeom prst="rect">
            <a:avLst/>
          </a:prstGeom>
        </p:spPr>
      </p:pic>
      <p:pic>
        <p:nvPicPr>
          <p:cNvPr id="11" name="Graphique 10" descr="Fermer avec un remplissage uni">
            <a:extLst>
              <a:ext uri="{FF2B5EF4-FFF2-40B4-BE49-F238E27FC236}">
                <a16:creationId xmlns:a16="http://schemas.microsoft.com/office/drawing/2014/main" xmlns="" id="{3308EDA5-C7A2-42F9-8478-CE5627A8A63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8329776" y="1681683"/>
            <a:ext cx="914400" cy="914400"/>
          </a:xfrm>
          <a:prstGeom prst="rect">
            <a:avLst/>
          </a:prstGeom>
        </p:spPr>
      </p:pic>
      <p:sp>
        <p:nvSpPr>
          <p:cNvPr id="12" name="Flèche : bas 11">
            <a:extLst>
              <a:ext uri="{FF2B5EF4-FFF2-40B4-BE49-F238E27FC236}">
                <a16:creationId xmlns:a16="http://schemas.microsoft.com/office/drawing/2014/main" xmlns="" id="{AE3C8661-EDC3-4E15-B42A-673E767AEA98}"/>
              </a:ext>
            </a:extLst>
          </p:cNvPr>
          <p:cNvSpPr/>
          <p:nvPr/>
        </p:nvSpPr>
        <p:spPr>
          <a:xfrm>
            <a:off x="8585200" y="4043268"/>
            <a:ext cx="373224" cy="671804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xmlns="" id="{80796A3F-C4DC-42F3-BE18-FE05822E7831}"/>
              </a:ext>
            </a:extLst>
          </p:cNvPr>
          <p:cNvSpPr txBox="1"/>
          <p:nvPr/>
        </p:nvSpPr>
        <p:spPr>
          <a:xfrm>
            <a:off x="6953511" y="4839971"/>
            <a:ext cx="3666931" cy="923330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b="1" dirty="0"/>
              <a:t>Désherbage à maîtriser</a:t>
            </a:r>
          </a:p>
          <a:p>
            <a:pPr algn="ctr"/>
            <a:r>
              <a:rPr lang="fr-FR" b="1" dirty="0"/>
              <a:t>Gestion de l’eau</a:t>
            </a:r>
          </a:p>
          <a:p>
            <a:pPr algn="ctr"/>
            <a:r>
              <a:rPr lang="fr-FR" b="1" dirty="0"/>
              <a:t>Elargissement des zones avec soja</a:t>
            </a: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xmlns="" id="{7A12A5BB-F042-4A64-B4E9-FF37D762C5FA}"/>
              </a:ext>
            </a:extLst>
          </p:cNvPr>
          <p:cNvSpPr txBox="1"/>
          <p:nvPr/>
        </p:nvSpPr>
        <p:spPr>
          <a:xfrm>
            <a:off x="3761896" y="4396485"/>
            <a:ext cx="1938866" cy="9233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fr-FR"/>
            </a:defPPr>
            <a:lvl1pPr indent="0" algn="ctr">
              <a:buFont typeface="Arial" panose="020B0604020202020204" pitchFamily="34" charset="0"/>
              <a:buNone/>
            </a:lvl1pPr>
          </a:lstStyle>
          <a:p>
            <a:r>
              <a:rPr lang="fr-FR" dirty="0"/>
              <a:t>Adaptation itinéraire cultural aux néo-secteurs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xmlns="" id="{91B69EAE-1F26-46A5-9622-0ADD62E7B71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3" y="3886771"/>
            <a:ext cx="2717801" cy="19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00609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E91A51BC-CD98-4AD1-8EAF-699CE1325C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Légumineuses à graines :</a:t>
            </a:r>
            <a:br>
              <a:rPr lang="fr-FR" dirty="0"/>
            </a:br>
            <a:r>
              <a:rPr lang="fr-FR" dirty="0"/>
              <a:t>Pois, féverole, lupin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D2B261D6-3BB1-478F-89DE-682D221161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CB311D54-1256-4478-B479-6415E7A642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DF65B-118C-4C97-867E-789DEA48B7D5}" type="slidenum">
              <a:rPr lang="fr-FR" smtClean="0"/>
              <a:t>34</a:t>
            </a:fld>
            <a:endParaRPr lang="fr-FR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xmlns="" id="{B7F928FA-9267-4F18-8B17-B3AD80E35508}"/>
              </a:ext>
            </a:extLst>
          </p:cNvPr>
          <p:cNvSpPr txBox="1"/>
          <p:nvPr/>
        </p:nvSpPr>
        <p:spPr>
          <a:xfrm>
            <a:off x="6865799" y="5710019"/>
            <a:ext cx="1849967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fr-FR"/>
            </a:defPPr>
            <a:lvl1pPr marL="285750" indent="-285750">
              <a:buFont typeface="Arial" panose="020B0604020202020204" pitchFamily="34" charset="0"/>
              <a:buChar char="•"/>
            </a:lvl1pPr>
          </a:lstStyle>
          <a:p>
            <a:pPr marL="0" indent="0" algn="ctr">
              <a:buNone/>
            </a:pPr>
            <a:r>
              <a:rPr lang="fr-FR" dirty="0"/>
              <a:t>Nouveauté : légumes secs</a:t>
            </a:r>
          </a:p>
        </p:txBody>
      </p:sp>
      <p:graphicFrame>
        <p:nvGraphicFramePr>
          <p:cNvPr id="8" name="Tableau 6">
            <a:extLst>
              <a:ext uri="{FF2B5EF4-FFF2-40B4-BE49-F238E27FC236}">
                <a16:creationId xmlns:a16="http://schemas.microsoft.com/office/drawing/2014/main" xmlns="" id="{3BC6053A-6B5F-4A4C-AA49-5CD8DFABEA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6205003"/>
              </p:ext>
            </p:extLst>
          </p:nvPr>
        </p:nvGraphicFramePr>
        <p:xfrm>
          <a:off x="677333" y="2030306"/>
          <a:ext cx="10888134" cy="155956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444067">
                  <a:extLst>
                    <a:ext uri="{9D8B030D-6E8A-4147-A177-3AD203B41FA5}">
                      <a16:colId xmlns:a16="http://schemas.microsoft.com/office/drawing/2014/main" xmlns="" val="3443697581"/>
                    </a:ext>
                  </a:extLst>
                </a:gridCol>
                <a:gridCol w="5444067">
                  <a:extLst>
                    <a:ext uri="{9D8B030D-6E8A-4147-A177-3AD203B41FA5}">
                      <a16:colId xmlns:a16="http://schemas.microsoft.com/office/drawing/2014/main" xmlns="" val="2326801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5487631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fr-FR" dirty="0"/>
                        <a:t>Essentiels pour l’autonomie protéique des élevages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fr-FR" dirty="0"/>
                        <a:t>Choix variés : espèces et types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FR" dirty="0"/>
                        <a:t>Pas de fertilisation azotée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FR" dirty="0"/>
                        <a:t>Excellent précédent cultural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fr-FR" dirty="0"/>
                        <a:t>Production irrégulière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FR" dirty="0"/>
                        <a:t>Prix de vente limité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FR" dirty="0"/>
                        <a:t>Réduction importante des solutions de protection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164928905"/>
                  </a:ext>
                </a:extLst>
              </a:tr>
            </a:tbl>
          </a:graphicData>
        </a:graphic>
      </p:graphicFrame>
      <p:pic>
        <p:nvPicPr>
          <p:cNvPr id="9" name="Graphique 8" descr="Coche avec un remplissage uni">
            <a:extLst>
              <a:ext uri="{FF2B5EF4-FFF2-40B4-BE49-F238E27FC236}">
                <a16:creationId xmlns:a16="http://schemas.microsoft.com/office/drawing/2014/main" xmlns="" id="{C257BB4B-3862-4682-9F6E-C22105D4CD1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3251200" y="1508128"/>
            <a:ext cx="914400" cy="914400"/>
          </a:xfrm>
          <a:prstGeom prst="rect">
            <a:avLst/>
          </a:prstGeom>
        </p:spPr>
      </p:pic>
      <p:pic>
        <p:nvPicPr>
          <p:cNvPr id="10" name="Graphique 9" descr="Fermer avec un remplissage uni">
            <a:extLst>
              <a:ext uri="{FF2B5EF4-FFF2-40B4-BE49-F238E27FC236}">
                <a16:creationId xmlns:a16="http://schemas.microsoft.com/office/drawing/2014/main" xmlns="" id="{C80805AD-8E88-4334-9129-25E9B7D8E81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8329776" y="1468323"/>
            <a:ext cx="914400" cy="914400"/>
          </a:xfrm>
          <a:prstGeom prst="rect">
            <a:avLst/>
          </a:prstGeom>
        </p:spPr>
      </p:pic>
      <p:sp>
        <p:nvSpPr>
          <p:cNvPr id="11" name="Flèche : bas 10">
            <a:extLst>
              <a:ext uri="{FF2B5EF4-FFF2-40B4-BE49-F238E27FC236}">
                <a16:creationId xmlns:a16="http://schemas.microsoft.com/office/drawing/2014/main" xmlns="" id="{FCADF64C-6600-41A4-9EA5-1B29E62710BD}"/>
              </a:ext>
            </a:extLst>
          </p:cNvPr>
          <p:cNvSpPr/>
          <p:nvPr/>
        </p:nvSpPr>
        <p:spPr>
          <a:xfrm>
            <a:off x="8585200" y="4043268"/>
            <a:ext cx="373224" cy="671804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xmlns="" id="{87F53315-874C-4CBE-9E7C-36CED73F62F2}"/>
              </a:ext>
            </a:extLst>
          </p:cNvPr>
          <p:cNvSpPr txBox="1"/>
          <p:nvPr/>
        </p:nvSpPr>
        <p:spPr>
          <a:xfrm>
            <a:off x="6865799" y="4845308"/>
            <a:ext cx="3812025" cy="646331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b="1" dirty="0"/>
              <a:t>Observatoires agronomiques avec OS</a:t>
            </a:r>
          </a:p>
          <a:p>
            <a:pPr algn="ctr"/>
            <a:r>
              <a:rPr lang="fr-FR" b="1" dirty="0"/>
              <a:t>Plateformes d’expérimentation</a:t>
            </a:r>
          </a:p>
        </p:txBody>
      </p:sp>
      <p:graphicFrame>
        <p:nvGraphicFramePr>
          <p:cNvPr id="13" name="Tableau 11">
            <a:extLst>
              <a:ext uri="{FF2B5EF4-FFF2-40B4-BE49-F238E27FC236}">
                <a16:creationId xmlns:a16="http://schemas.microsoft.com/office/drawing/2014/main" xmlns="" id="{944EFC4A-3597-4EDB-A9E3-6672B993B2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1503323"/>
              </p:ext>
            </p:extLst>
          </p:nvPr>
        </p:nvGraphicFramePr>
        <p:xfrm>
          <a:off x="2924322" y="3814982"/>
          <a:ext cx="3171678" cy="2906493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1573862">
                  <a:extLst>
                    <a:ext uri="{9D8B030D-6E8A-4147-A177-3AD203B41FA5}">
                      <a16:colId xmlns:a16="http://schemas.microsoft.com/office/drawing/2014/main" xmlns="" val="334434031"/>
                    </a:ext>
                  </a:extLst>
                </a:gridCol>
                <a:gridCol w="1597816">
                  <a:extLst>
                    <a:ext uri="{9D8B030D-6E8A-4147-A177-3AD203B41FA5}">
                      <a16:colId xmlns:a16="http://schemas.microsoft.com/office/drawing/2014/main" xmlns="" val="2569915187"/>
                    </a:ext>
                  </a:extLst>
                </a:gridCol>
              </a:tblGrid>
              <a:tr h="283864">
                <a:tc>
                  <a:txBody>
                    <a:bodyPr/>
                    <a:lstStyle/>
                    <a:p>
                      <a:pPr algn="ctr"/>
                      <a:r>
                        <a:rPr lang="fr-FR" sz="1200" dirty="0">
                          <a:solidFill>
                            <a:schemeClr val="tx1"/>
                          </a:solidFill>
                        </a:rPr>
                        <a:t>Cultures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dirty="0">
                          <a:solidFill>
                            <a:schemeClr val="tx1"/>
                          </a:solidFill>
                        </a:rPr>
                        <a:t>Nb observatoires (2021 -2022)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325525642"/>
                  </a:ext>
                </a:extLst>
              </a:tr>
              <a:tr h="349899">
                <a:tc>
                  <a:txBody>
                    <a:bodyPr/>
                    <a:lstStyle/>
                    <a:p>
                      <a:pPr algn="ctr"/>
                      <a:r>
                        <a:rPr lang="fr-FR" sz="1200" dirty="0">
                          <a:solidFill>
                            <a:schemeClr val="tx1"/>
                          </a:solidFill>
                        </a:rPr>
                        <a:t>Pois d’hiver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67168802"/>
                  </a:ext>
                </a:extLst>
              </a:tr>
              <a:tr h="349899">
                <a:tc>
                  <a:txBody>
                    <a:bodyPr/>
                    <a:lstStyle/>
                    <a:p>
                      <a:pPr algn="ctr"/>
                      <a:r>
                        <a:rPr lang="fr-FR" sz="1200" dirty="0">
                          <a:solidFill>
                            <a:schemeClr val="tx1"/>
                          </a:solidFill>
                        </a:rPr>
                        <a:t>Pois de printemps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90351416"/>
                  </a:ext>
                </a:extLst>
              </a:tr>
              <a:tr h="349899">
                <a:tc>
                  <a:txBody>
                    <a:bodyPr/>
                    <a:lstStyle/>
                    <a:p>
                      <a:pPr algn="ctr"/>
                      <a:r>
                        <a:rPr lang="fr-FR" sz="1200" dirty="0">
                          <a:solidFill>
                            <a:schemeClr val="tx1"/>
                          </a:solidFill>
                        </a:rPr>
                        <a:t>Féverole d’hiver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491590960"/>
                  </a:ext>
                </a:extLst>
              </a:tr>
              <a:tr h="349899">
                <a:tc>
                  <a:txBody>
                    <a:bodyPr/>
                    <a:lstStyle/>
                    <a:p>
                      <a:pPr algn="ctr"/>
                      <a:r>
                        <a:rPr lang="fr-FR" sz="1200" dirty="0">
                          <a:solidFill>
                            <a:schemeClr val="tx1"/>
                          </a:solidFill>
                        </a:rPr>
                        <a:t>Féverole de printemps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1167533"/>
                  </a:ext>
                </a:extLst>
              </a:tr>
              <a:tr h="349899">
                <a:tc>
                  <a:txBody>
                    <a:bodyPr/>
                    <a:lstStyle/>
                    <a:p>
                      <a:pPr algn="ctr"/>
                      <a:r>
                        <a:rPr lang="fr-FR" sz="1200" dirty="0">
                          <a:solidFill>
                            <a:schemeClr val="tx1"/>
                          </a:solidFill>
                        </a:rPr>
                        <a:t>Lentille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561853553"/>
                  </a:ext>
                </a:extLst>
              </a:tr>
              <a:tr h="349899">
                <a:tc>
                  <a:txBody>
                    <a:bodyPr/>
                    <a:lstStyle/>
                    <a:p>
                      <a:pPr algn="ctr"/>
                      <a:r>
                        <a:rPr lang="fr-FR" sz="1200" dirty="0">
                          <a:solidFill>
                            <a:schemeClr val="tx1"/>
                          </a:solidFill>
                        </a:rPr>
                        <a:t>Pois chiche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43616578"/>
                  </a:ext>
                </a:extLst>
              </a:tr>
              <a:tr h="349899">
                <a:tc>
                  <a:txBody>
                    <a:bodyPr/>
                    <a:lstStyle/>
                    <a:p>
                      <a:pPr algn="ctr"/>
                      <a:r>
                        <a:rPr lang="fr-FR" sz="1200" dirty="0">
                          <a:solidFill>
                            <a:schemeClr val="tx1"/>
                          </a:solidFill>
                        </a:rPr>
                        <a:t>Soja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dirty="0">
                          <a:solidFill>
                            <a:schemeClr val="tx1"/>
                          </a:solidFill>
                        </a:rPr>
                        <a:t>12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1378566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8293755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ctrTitle"/>
          </p:nvPr>
        </p:nvSpPr>
        <p:spPr>
          <a:xfrm>
            <a:off x="780047" y="2824238"/>
            <a:ext cx="10631905" cy="120952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fr-FR" sz="3600" dirty="0"/>
              <a:t>Merci pour votre attention</a:t>
            </a:r>
          </a:p>
        </p:txBody>
      </p:sp>
    </p:spTree>
    <p:extLst>
      <p:ext uri="{BB962C8B-B14F-4D97-AF65-F5344CB8AC3E}">
        <p14:creationId xmlns:p14="http://schemas.microsoft.com/office/powerpoint/2010/main" val="2204550039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38C8D2CCA6BFD4A95D25ECD9C3B680D" ma:contentTypeVersion="7" ma:contentTypeDescription="Crée un document." ma:contentTypeScope="" ma:versionID="a43b57246d334b94289fc4f890ee1db6">
  <xsd:schema xmlns:xsd="http://www.w3.org/2001/XMLSchema" xmlns:xs="http://www.w3.org/2001/XMLSchema" xmlns:p="http://schemas.microsoft.com/office/2006/metadata/properties" xmlns:ns2="db5cf289-3769-4e32-8d48-0949c198d969" targetNamespace="http://schemas.microsoft.com/office/2006/metadata/properties" ma:root="true" ma:fieldsID="658615202c3e6cd280d207c86fe3afdc" ns2:_="">
    <xsd:import namespace="db5cf289-3769-4e32-8d48-0949c198d96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b5cf289-3769-4e32-8d48-0949c198d96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e de contenu"/>
        <xsd:element ref="dc:title" minOccurs="0" maxOccurs="1" ma:index="4" ma:displayName="Titr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F22B1FB-8175-4E61-9916-C9E11B9EA9D5}">
  <ds:schemaRefs>
    <ds:schemaRef ds:uri="http://schemas.microsoft.com/office/2006/metadata/properties"/>
    <ds:schemaRef ds:uri="http://purl.org/dc/dcmitype/"/>
    <ds:schemaRef ds:uri="http://www.w3.org/XML/1998/namespace"/>
    <ds:schemaRef ds:uri="http://schemas.microsoft.com/office/2006/documentManagement/types"/>
    <ds:schemaRef ds:uri="db5cf289-3769-4e32-8d48-0949c198d969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F2F84545-121E-49FB-92BE-5157CEAF779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216043E-EC0F-4C37-A954-CBE68C5642B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b5cf289-3769-4e32-8d48-0949c198d96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6009</TotalTime>
  <Words>1837</Words>
  <Application>Microsoft Office PowerPoint</Application>
  <PresentationFormat>Grand écran</PresentationFormat>
  <Paragraphs>408</Paragraphs>
  <Slides>35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9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35</vt:i4>
      </vt:variant>
    </vt:vector>
  </HeadingPairs>
  <TitlesOfParts>
    <vt:vector size="45" baseType="lpstr">
      <vt:lpstr>Arial</vt:lpstr>
      <vt:lpstr>Calibri</vt:lpstr>
      <vt:lpstr>Century Gothic</vt:lpstr>
      <vt:lpstr>Helvetica</vt:lpstr>
      <vt:lpstr>Helvetica LT Std</vt:lpstr>
      <vt:lpstr>Helvetica LT Std Cond</vt:lpstr>
      <vt:lpstr>Symbol</vt:lpstr>
      <vt:lpstr>Times New Roman</vt:lpstr>
      <vt:lpstr>Wingdings</vt:lpstr>
      <vt:lpstr>Thème Office</vt:lpstr>
      <vt:lpstr> Cap Protéines</vt:lpstr>
      <vt:lpstr>Cap Protéines Innovons pour notre souveraineté protéique</vt:lpstr>
      <vt:lpstr>Cap Protéines Innovons pour notre souveraineté protéique</vt:lpstr>
      <vt:lpstr>Cap Protéines Innovons pour notre souveraineté protéique</vt:lpstr>
      <vt:lpstr>Cap Protéines Innovons pour notre souveraineté protéique</vt:lpstr>
      <vt:lpstr>Cap Protéines Innovons pour notre souveraineté protéique</vt:lpstr>
      <vt:lpstr>Cap Protéines Innovons pour notre souveraineté protéique</vt:lpstr>
      <vt:lpstr>Cap Protéines Innovons pour notre souveraineté protéique</vt:lpstr>
      <vt:lpstr>Cap Protéines Innovons pour notre souveraineté protéique</vt:lpstr>
      <vt:lpstr>Cap Protéines Innovons pour notre souveraineté protéique</vt:lpstr>
      <vt:lpstr>Cap Protéines Innovons pour notre souveraineté protéique</vt:lpstr>
      <vt:lpstr>L’autonomie protéique en élevage caprin</vt:lpstr>
      <vt:lpstr>Autonomie protéique des élevages  à la croisée de multiples enjeux</vt:lpstr>
      <vt:lpstr>L’autonomie à l’échelle  de l’exploitation:  un enjeu pour la filière</vt:lpstr>
      <vt:lpstr>Autonomie protéique : des pistes d’amélioration dans tous les systèmes caprins</vt:lpstr>
      <vt:lpstr>Quels leviers possibles pour plus d’autonomie protéiques des élevages de ruminants ?</vt:lpstr>
      <vt:lpstr>Optimiser son système alimentaire: Halte au gaspillage !</vt:lpstr>
      <vt:lpstr>Optimiser son système alimentaire: Halte au gaspillage !</vt:lpstr>
      <vt:lpstr>Faire confiance à la valeur de ses fourrages…</vt:lpstr>
      <vt:lpstr>… à condition d’avoir de bon fourrages (exemple luzerne)</vt:lpstr>
      <vt:lpstr>… à condition d’avoir de bon fourrages</vt:lpstr>
      <vt:lpstr>Produire des protéines…</vt:lpstr>
      <vt:lpstr>Produire des protéines…</vt:lpstr>
      <vt:lpstr>Produire des protéines…</vt:lpstr>
      <vt:lpstr>Valorisation des protéagineux en élevage caprin</vt:lpstr>
      <vt:lpstr>Présentation PowerPoint</vt:lpstr>
      <vt:lpstr>Calendrier des essais et diffusion</vt:lpstr>
      <vt:lpstr>Perspectives de développements  des oléoprotéagineux </vt:lpstr>
      <vt:lpstr>Plan protéines : rôle de la filière grandes cultures</vt:lpstr>
      <vt:lpstr>Evolution des surfaces en oléoprotéagineux en France</vt:lpstr>
      <vt:lpstr>Colza</vt:lpstr>
      <vt:lpstr>Tournesol</vt:lpstr>
      <vt:lpstr>Soja</vt:lpstr>
      <vt:lpstr>Légumineuses à graines : Pois, féverole, lupin</vt:lpstr>
      <vt:lpstr>Merci pour votre attention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Guigue Isabelle</dc:creator>
  <cp:lastModifiedBy>Hardy Damien</cp:lastModifiedBy>
  <cp:revision>134</cp:revision>
  <dcterms:created xsi:type="dcterms:W3CDTF">2021-02-01T13:37:37Z</dcterms:created>
  <dcterms:modified xsi:type="dcterms:W3CDTF">2021-11-18T09:21:33Z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0x010100038C8D2CCA6BFD4A95D25ECD9C3B680D</vt:lpwstr>
  </property>
</Properties>
</file>