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5"/>
  </p:sldMasterIdLst>
  <p:notesMasterIdLst>
    <p:notesMasterId r:id="rId30"/>
  </p:notesMasterIdLst>
  <p:handoutMasterIdLst>
    <p:handoutMasterId r:id="rId31"/>
  </p:handoutMasterIdLst>
  <p:sldIdLst>
    <p:sldId id="367"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280" r:id="rId20"/>
    <p:sldId id="348" r:id="rId21"/>
    <p:sldId id="332" r:id="rId22"/>
    <p:sldId id="344" r:id="rId23"/>
    <p:sldId id="337" r:id="rId24"/>
    <p:sldId id="349" r:id="rId25"/>
    <p:sldId id="350" r:id="rId26"/>
    <p:sldId id="351" r:id="rId27"/>
    <p:sldId id="352" r:id="rId28"/>
    <p:sldId id="353" r:id="rId29"/>
  </p:sldIdLst>
  <p:sldSz cx="9144000" cy="6858000" type="screen4x3"/>
  <p:notesSz cx="9929813" cy="67992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E49"/>
    <a:srgbClr val="A69B7B"/>
    <a:srgbClr val="F8BA57"/>
    <a:srgbClr val="B43844"/>
    <a:srgbClr val="75BB7F"/>
    <a:srgbClr val="587ABC"/>
    <a:srgbClr val="F59C10"/>
    <a:srgbClr val="A71523"/>
    <a:srgbClr val="7F7042"/>
    <a:srgbClr val="A6CE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2" autoAdjust="0"/>
    <p:restoredTop sz="99821" autoAdjust="0"/>
  </p:normalViewPr>
  <p:slideViewPr>
    <p:cSldViewPr snapToGrid="0">
      <p:cViewPr varScale="1">
        <p:scale>
          <a:sx n="82" d="100"/>
          <a:sy n="82" d="100"/>
        </p:scale>
        <p:origin x="826" y="72"/>
      </p:cViewPr>
      <p:guideLst>
        <p:guide orient="horz" pos="2160"/>
        <p:guide pos="2880"/>
      </p:guideLst>
    </p:cSldViewPr>
  </p:slideViewPr>
  <p:notesTextViewPr>
    <p:cViewPr>
      <p:scale>
        <a:sx n="1" d="1"/>
        <a:sy n="1" d="1"/>
      </p:scale>
      <p:origin x="0" y="0"/>
    </p:cViewPr>
  </p:notesTextViewPr>
  <p:sorterViewPr>
    <p:cViewPr>
      <p:scale>
        <a:sx n="100" d="100"/>
        <a:sy n="100" d="100"/>
      </p:scale>
      <p:origin x="0" y="-1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4304001" cy="34034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3495" y="1"/>
            <a:ext cx="4304001" cy="340343"/>
          </a:xfrm>
          <a:prstGeom prst="rect">
            <a:avLst/>
          </a:prstGeom>
        </p:spPr>
        <p:txBody>
          <a:bodyPr vert="horz" lIns="91440" tIns="45720" rIns="91440" bIns="45720" rtlCol="0"/>
          <a:lstStyle>
            <a:lvl1pPr algn="r">
              <a:defRPr sz="1200"/>
            </a:lvl1pPr>
          </a:lstStyle>
          <a:p>
            <a:fld id="{E6329E11-45A6-404C-BE2B-5180C5C0DF2B}" type="datetimeFigureOut">
              <a:rPr lang="fr-FR" smtClean="0"/>
              <a:pPr/>
              <a:t>23/11/2020</a:t>
            </a:fld>
            <a:endParaRPr lang="fr-FR"/>
          </a:p>
        </p:txBody>
      </p:sp>
      <p:sp>
        <p:nvSpPr>
          <p:cNvPr id="4" name="Espace réservé du pied de page 3"/>
          <p:cNvSpPr>
            <a:spLocks noGrp="1"/>
          </p:cNvSpPr>
          <p:nvPr>
            <p:ph type="ftr" sz="quarter" idx="2"/>
          </p:nvPr>
        </p:nvSpPr>
        <p:spPr>
          <a:xfrm>
            <a:off x="1" y="6458920"/>
            <a:ext cx="4304001" cy="34034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3495" y="6458920"/>
            <a:ext cx="4304001" cy="340343"/>
          </a:xfrm>
          <a:prstGeom prst="rect">
            <a:avLst/>
          </a:prstGeom>
        </p:spPr>
        <p:txBody>
          <a:bodyPr vert="horz" lIns="91440" tIns="45720" rIns="91440" bIns="45720" rtlCol="0" anchor="b"/>
          <a:lstStyle>
            <a:lvl1pPr algn="r">
              <a:defRPr sz="1200"/>
            </a:lvl1pPr>
          </a:lstStyle>
          <a:p>
            <a:fld id="{192C3BA9-EED4-4D70-899D-F3CA1BD1BA1C}" type="slidenum">
              <a:rPr lang="fr-FR" smtClean="0"/>
              <a:pPr/>
              <a:t>‹N°›</a:t>
            </a:fld>
            <a:endParaRPr lang="fr-FR"/>
          </a:p>
        </p:txBody>
      </p:sp>
    </p:spTree>
    <p:extLst>
      <p:ext uri="{BB962C8B-B14F-4D97-AF65-F5344CB8AC3E}">
        <p14:creationId xmlns:p14="http://schemas.microsoft.com/office/powerpoint/2010/main" val="2919511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4302918" cy="34114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4598" y="0"/>
            <a:ext cx="4302918" cy="341144"/>
          </a:xfrm>
          <a:prstGeom prst="rect">
            <a:avLst/>
          </a:prstGeom>
        </p:spPr>
        <p:txBody>
          <a:bodyPr vert="horz" lIns="91440" tIns="45720" rIns="91440" bIns="45720" rtlCol="0"/>
          <a:lstStyle>
            <a:lvl1pPr algn="r">
              <a:defRPr sz="1200"/>
            </a:lvl1pPr>
          </a:lstStyle>
          <a:p>
            <a:fld id="{BE5D5E1B-765F-4C69-8044-FE98DB6502C5}" type="datetimeFigureOut">
              <a:rPr lang="fr-FR" smtClean="0"/>
              <a:pPr/>
              <a:t>23/11/2020</a:t>
            </a:fld>
            <a:endParaRPr lang="fr-FR"/>
          </a:p>
        </p:txBody>
      </p:sp>
      <p:sp>
        <p:nvSpPr>
          <p:cNvPr id="4" name="Espace réservé de l'image des diapositives 3"/>
          <p:cNvSpPr>
            <a:spLocks noGrp="1" noRot="1" noChangeAspect="1"/>
          </p:cNvSpPr>
          <p:nvPr>
            <p:ph type="sldImg" idx="2"/>
          </p:nvPr>
        </p:nvSpPr>
        <p:spPr>
          <a:xfrm>
            <a:off x="3436938" y="849313"/>
            <a:ext cx="3055937" cy="22939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982" y="3272146"/>
            <a:ext cx="7943850" cy="267721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6458121"/>
            <a:ext cx="4302918" cy="34114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4598" y="6458121"/>
            <a:ext cx="4302918" cy="341143"/>
          </a:xfrm>
          <a:prstGeom prst="rect">
            <a:avLst/>
          </a:prstGeom>
        </p:spPr>
        <p:txBody>
          <a:bodyPr vert="horz" lIns="91440" tIns="45720" rIns="91440" bIns="45720" rtlCol="0" anchor="b"/>
          <a:lstStyle>
            <a:lvl1pPr algn="r">
              <a:defRPr sz="1200"/>
            </a:lvl1pPr>
          </a:lstStyle>
          <a:p>
            <a:fld id="{9787CDEF-0730-4E26-B7A7-C78AF5794785}" type="slidenum">
              <a:rPr lang="fr-FR" smtClean="0"/>
              <a:pPr/>
              <a:t>‹N°›</a:t>
            </a:fld>
            <a:endParaRPr lang="fr-FR"/>
          </a:p>
        </p:txBody>
      </p:sp>
    </p:spTree>
    <p:extLst>
      <p:ext uri="{BB962C8B-B14F-4D97-AF65-F5344CB8AC3E}">
        <p14:creationId xmlns:p14="http://schemas.microsoft.com/office/powerpoint/2010/main" val="187370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787CDEF-0730-4E26-B7A7-C78AF5794785}" type="slidenum">
              <a:rPr lang="fr-FR" smtClean="0"/>
              <a:pPr/>
              <a:t>2</a:t>
            </a:fld>
            <a:endParaRPr lang="fr-FR"/>
          </a:p>
        </p:txBody>
      </p:sp>
    </p:spTree>
    <p:extLst>
      <p:ext uri="{BB962C8B-B14F-4D97-AF65-F5344CB8AC3E}">
        <p14:creationId xmlns:p14="http://schemas.microsoft.com/office/powerpoint/2010/main" val="248373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787CDEF-0730-4E26-B7A7-C78AF5794785}" type="slidenum">
              <a:rPr lang="fr-FR" smtClean="0"/>
              <a:pPr/>
              <a:t>15</a:t>
            </a:fld>
            <a:endParaRPr lang="fr-FR"/>
          </a:p>
        </p:txBody>
      </p:sp>
    </p:spTree>
    <p:extLst>
      <p:ext uri="{BB962C8B-B14F-4D97-AF65-F5344CB8AC3E}">
        <p14:creationId xmlns:p14="http://schemas.microsoft.com/office/powerpoint/2010/main" val="262962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simple">
    <p:spTree>
      <p:nvGrpSpPr>
        <p:cNvPr id="1" name=""/>
        <p:cNvGrpSpPr/>
        <p:nvPr/>
      </p:nvGrpSpPr>
      <p:grpSpPr>
        <a:xfrm>
          <a:off x="0" y="0"/>
          <a:ext cx="0" cy="0"/>
          <a:chOff x="0" y="0"/>
          <a:chExt cx="0" cy="0"/>
        </a:xfrm>
      </p:grpSpPr>
      <p:sp>
        <p:nvSpPr>
          <p:cNvPr id="7" name="Rectangle 6"/>
          <p:cNvSpPr/>
          <p:nvPr userDrawn="1"/>
        </p:nvSpPr>
        <p:spPr>
          <a:xfrm>
            <a:off x="0" y="0"/>
            <a:ext cx="9144000" cy="3525715"/>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685800" y="1122363"/>
            <a:ext cx="7772400" cy="2387600"/>
          </a:xfrm>
        </p:spPr>
        <p:txBody>
          <a:bodyPr anchor="b">
            <a:normAutofit/>
          </a:bodyPr>
          <a:lstStyle>
            <a:lvl1pPr algn="ctr">
              <a:defRPr sz="4800">
                <a:solidFill>
                  <a:schemeClr val="bg1"/>
                </a:solidFill>
                <a:latin typeface="Leelawadee" panose="020B0502040204020203" pitchFamily="34" charset="-34"/>
                <a:cs typeface="Leelawadee" panose="020B0502040204020203" pitchFamily="34" charset="-34"/>
              </a:defRPr>
            </a:lvl1pPr>
          </a:lstStyle>
          <a:p>
            <a:r>
              <a:rPr lang="fr-FR" dirty="0" smtClean="0"/>
              <a:t>Modifiez le style du titre</a:t>
            </a:r>
            <a:endParaRPr lang="en-US" dirty="0"/>
          </a:p>
        </p:txBody>
      </p:sp>
      <p:sp>
        <p:nvSpPr>
          <p:cNvPr id="3" name="Subtitle 2"/>
          <p:cNvSpPr>
            <a:spLocks noGrp="1"/>
          </p:cNvSpPr>
          <p:nvPr>
            <p:ph type="subTitle" idx="1" hasCustomPrompt="1"/>
          </p:nvPr>
        </p:nvSpPr>
        <p:spPr>
          <a:xfrm>
            <a:off x="685800" y="3602038"/>
            <a:ext cx="7772400" cy="2842724"/>
          </a:xfrm>
        </p:spPr>
        <p:txBody>
          <a:bodyPr/>
          <a:lstStyle>
            <a:lvl1pPr marL="0" indent="0" algn="ctr">
              <a:buNone/>
              <a:defRPr sz="2400" b="1">
                <a:solidFill>
                  <a:srgbClr val="7F7042"/>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Logo(s) + auteur(s) du diaporama</a:t>
            </a:r>
            <a:endParaRPr lang="en-US" dirty="0"/>
          </a:p>
        </p:txBody>
      </p:sp>
    </p:spTree>
    <p:extLst>
      <p:ext uri="{BB962C8B-B14F-4D97-AF65-F5344CB8AC3E}">
        <p14:creationId xmlns:p14="http://schemas.microsoft.com/office/powerpoint/2010/main" val="35246347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Rectangle 5"/>
          <p:cNvSpPr/>
          <p:nvPr userDrawn="1"/>
        </p:nvSpPr>
        <p:spPr>
          <a:xfrm>
            <a:off x="0" y="1"/>
            <a:ext cx="9144000" cy="365126"/>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7" name="Footer Placeholder 4"/>
          <p:cNvSpPr>
            <a:spLocks noGrp="1"/>
          </p:cNvSpPr>
          <p:nvPr>
            <p:ph type="ftr" sz="quarter" idx="11"/>
          </p:nvPr>
        </p:nvSpPr>
        <p:spPr>
          <a:xfrm>
            <a:off x="1248509" y="0"/>
            <a:ext cx="6594230" cy="365125"/>
          </a:xfrm>
          <a:prstGeom prst="rect">
            <a:avLst/>
          </a:prstGeom>
        </p:spPr>
        <p:txBody>
          <a:bodyPr anchor="ctr"/>
          <a:lstStyle>
            <a:lvl1pPr>
              <a:spcBef>
                <a:spcPts val="0"/>
              </a:spcBef>
              <a:defRPr sz="1100">
                <a:solidFill>
                  <a:schemeClr val="bg1"/>
                </a:solidFill>
                <a:latin typeface="Segoe UI Light" panose="020B0502040204020203" pitchFamily="34" charset="0"/>
                <a:cs typeface="Segoe UI Light" panose="020B0502040204020203" pitchFamily="34" charset="0"/>
              </a:defRPr>
            </a:lvl1pPr>
          </a:lstStyle>
          <a:p>
            <a:pPr algn="ctr"/>
            <a:r>
              <a:rPr lang="fr-FR" smtClean="0"/>
              <a:t>Comité de pilotage – 28 juin 2019</a:t>
            </a:r>
            <a:endParaRPr lang="fr-FR" dirty="0"/>
          </a:p>
        </p:txBody>
      </p:sp>
      <p:sp>
        <p:nvSpPr>
          <p:cNvPr id="8" name="Slide Number Placeholder 5"/>
          <p:cNvSpPr>
            <a:spLocks noGrp="1"/>
          </p:cNvSpPr>
          <p:nvPr>
            <p:ph type="sldNum" sz="quarter" idx="12"/>
          </p:nvPr>
        </p:nvSpPr>
        <p:spPr>
          <a:xfrm>
            <a:off x="8515350" y="-1"/>
            <a:ext cx="628650" cy="365125"/>
          </a:xfrm>
          <a:prstGeom prst="rect">
            <a:avLst/>
          </a:prstGeom>
        </p:spPr>
        <p:txBody>
          <a:bodyPr anchor="ct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
        <p:nvSpPr>
          <p:cNvPr id="11" name="Espace réservé de la date 8"/>
          <p:cNvSpPr>
            <a:spLocks noGrp="1"/>
          </p:cNvSpPr>
          <p:nvPr>
            <p:ph type="dt" sz="half" idx="10"/>
          </p:nvPr>
        </p:nvSpPr>
        <p:spPr>
          <a:xfrm>
            <a:off x="-1" y="-2"/>
            <a:ext cx="1248509" cy="365125"/>
          </a:xfrm>
          <a:prstGeom prst="rect">
            <a:avLst/>
          </a:prstGeom>
        </p:spPr>
        <p:txBody>
          <a:bodyPr anchor="ctr"/>
          <a:lstStyle>
            <a:lvl1pPr>
              <a:defRPr>
                <a:solidFill>
                  <a:schemeClr val="bg1"/>
                </a:solidFill>
              </a:defRPr>
            </a:lvl1pPr>
          </a:lstStyle>
          <a:p>
            <a:r>
              <a:rPr lang="fr-FR" sz="1100" smtClean="0">
                <a:latin typeface="Segoe UI Light" panose="020B0502040204020203" pitchFamily="34" charset="0"/>
                <a:cs typeface="Segoe UI Light" panose="020B0502040204020203" pitchFamily="34" charset="0"/>
              </a:rPr>
              <a:t>Date</a:t>
            </a:r>
            <a:endParaRPr lang="fr-FR"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8988776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dirty="0"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Modifiez les styles du texte du masque</a:t>
            </a:r>
          </a:p>
        </p:txBody>
      </p:sp>
      <p:sp>
        <p:nvSpPr>
          <p:cNvPr id="9" name="Rectangle 8"/>
          <p:cNvSpPr/>
          <p:nvPr userDrawn="1"/>
        </p:nvSpPr>
        <p:spPr>
          <a:xfrm>
            <a:off x="0" y="1"/>
            <a:ext cx="9144000" cy="365126"/>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10" name="Footer Placeholder 4"/>
          <p:cNvSpPr>
            <a:spLocks noGrp="1"/>
          </p:cNvSpPr>
          <p:nvPr>
            <p:ph type="ftr" sz="quarter" idx="11"/>
          </p:nvPr>
        </p:nvSpPr>
        <p:spPr>
          <a:xfrm>
            <a:off x="1248509" y="0"/>
            <a:ext cx="6594230" cy="365125"/>
          </a:xfrm>
          <a:prstGeom prst="rect">
            <a:avLst/>
          </a:prstGeom>
        </p:spPr>
        <p:txBody>
          <a:bodyPr anchor="ctr"/>
          <a:lstStyle>
            <a:lvl1pPr>
              <a:spcBef>
                <a:spcPts val="0"/>
              </a:spcBef>
              <a:defRPr sz="1100">
                <a:solidFill>
                  <a:schemeClr val="bg1"/>
                </a:solidFill>
                <a:latin typeface="Segoe UI Light" panose="020B0502040204020203" pitchFamily="34" charset="0"/>
                <a:cs typeface="Segoe UI Light" panose="020B0502040204020203" pitchFamily="34" charset="0"/>
              </a:defRPr>
            </a:lvl1pPr>
          </a:lstStyle>
          <a:p>
            <a:pPr algn="ctr"/>
            <a:r>
              <a:rPr lang="fr-FR" smtClean="0"/>
              <a:t>Comité de pilotage – 28 juin 2019</a:t>
            </a:r>
            <a:endParaRPr lang="fr-FR" dirty="0"/>
          </a:p>
        </p:txBody>
      </p:sp>
      <p:sp>
        <p:nvSpPr>
          <p:cNvPr id="11" name="Slide Number Placeholder 5"/>
          <p:cNvSpPr>
            <a:spLocks noGrp="1"/>
          </p:cNvSpPr>
          <p:nvPr>
            <p:ph type="sldNum" sz="quarter" idx="12"/>
          </p:nvPr>
        </p:nvSpPr>
        <p:spPr>
          <a:xfrm>
            <a:off x="8515350" y="-1"/>
            <a:ext cx="628650" cy="365125"/>
          </a:xfrm>
          <a:prstGeom prst="rect">
            <a:avLst/>
          </a:prstGeom>
        </p:spPr>
        <p:txBody>
          <a:bodyPr anchor="ct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
        <p:nvSpPr>
          <p:cNvPr id="14" name="Espace réservé de la date 8"/>
          <p:cNvSpPr>
            <a:spLocks noGrp="1"/>
          </p:cNvSpPr>
          <p:nvPr>
            <p:ph type="dt" sz="half" idx="10"/>
          </p:nvPr>
        </p:nvSpPr>
        <p:spPr>
          <a:xfrm>
            <a:off x="-1" y="-2"/>
            <a:ext cx="1248509" cy="365125"/>
          </a:xfrm>
          <a:prstGeom prst="rect">
            <a:avLst/>
          </a:prstGeom>
        </p:spPr>
        <p:txBody>
          <a:bodyPr anchor="ctr"/>
          <a:lstStyle>
            <a:lvl1pPr>
              <a:defRPr>
                <a:solidFill>
                  <a:schemeClr val="bg1"/>
                </a:solidFill>
              </a:defRPr>
            </a:lvl1pPr>
          </a:lstStyle>
          <a:p>
            <a:r>
              <a:rPr lang="fr-FR" sz="1100" smtClean="0">
                <a:latin typeface="Segoe UI Light" panose="020B0502040204020203" pitchFamily="34" charset="0"/>
                <a:cs typeface="Segoe UI Light" panose="020B0502040204020203" pitchFamily="34" charset="0"/>
              </a:rPr>
              <a:t>Date</a:t>
            </a:r>
            <a:endParaRPr lang="fr-FR"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160213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avec photo">
    <p:spTree>
      <p:nvGrpSpPr>
        <p:cNvPr id="1" name=""/>
        <p:cNvGrpSpPr/>
        <p:nvPr/>
      </p:nvGrpSpPr>
      <p:grpSpPr>
        <a:xfrm>
          <a:off x="0" y="0"/>
          <a:ext cx="0" cy="0"/>
          <a:chOff x="0" y="0"/>
          <a:chExt cx="0" cy="0"/>
        </a:xfrm>
      </p:grpSpPr>
      <p:sp>
        <p:nvSpPr>
          <p:cNvPr id="7" name="Rectangle 6"/>
          <p:cNvSpPr/>
          <p:nvPr userDrawn="1"/>
        </p:nvSpPr>
        <p:spPr>
          <a:xfrm>
            <a:off x="0" y="0"/>
            <a:ext cx="9144000" cy="3525715"/>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685800" y="263137"/>
            <a:ext cx="4683624" cy="3246826"/>
          </a:xfrm>
        </p:spPr>
        <p:txBody>
          <a:bodyPr anchor="b">
            <a:normAutofit/>
          </a:bodyPr>
          <a:lstStyle>
            <a:lvl1pPr algn="ctr">
              <a:defRPr sz="4800">
                <a:solidFill>
                  <a:schemeClr val="bg1"/>
                </a:solidFill>
                <a:latin typeface="Leelawadee" panose="020B0502040204020203" pitchFamily="34" charset="-34"/>
                <a:cs typeface="Leelawadee" panose="020B0502040204020203" pitchFamily="34" charset="-34"/>
              </a:defRPr>
            </a:lvl1pPr>
          </a:lstStyle>
          <a:p>
            <a:r>
              <a:rPr lang="fr-FR" dirty="0" smtClean="0"/>
              <a:t>Modifiez le style du titre</a:t>
            </a:r>
            <a:endParaRPr lang="en-US" dirty="0"/>
          </a:p>
        </p:txBody>
      </p:sp>
      <p:sp>
        <p:nvSpPr>
          <p:cNvPr id="3" name="Subtitle 2"/>
          <p:cNvSpPr>
            <a:spLocks noGrp="1"/>
          </p:cNvSpPr>
          <p:nvPr>
            <p:ph type="subTitle" idx="1" hasCustomPrompt="1"/>
          </p:nvPr>
        </p:nvSpPr>
        <p:spPr>
          <a:xfrm>
            <a:off x="685799" y="3602037"/>
            <a:ext cx="7807569" cy="2816347"/>
          </a:xfrm>
        </p:spPr>
        <p:txBody>
          <a:bodyPr/>
          <a:lstStyle>
            <a:lvl1pPr marL="0" indent="0" algn="ctr">
              <a:buNone/>
              <a:defRPr sz="2400" b="1" baseline="0">
                <a:solidFill>
                  <a:srgbClr val="7F7042"/>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Logo(s) + auteur(s) du diaporama </a:t>
            </a:r>
            <a:endParaRPr lang="en-US"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2696" y="290145"/>
            <a:ext cx="2043658" cy="1413775"/>
          </a:xfrm>
          <a:prstGeom prst="rect">
            <a:avLst/>
          </a:prstGeom>
        </p:spPr>
      </p:pic>
      <p:sp>
        <p:nvSpPr>
          <p:cNvPr id="9" name="Espace réservé pour une image  8"/>
          <p:cNvSpPr>
            <a:spLocks noGrp="1"/>
          </p:cNvSpPr>
          <p:nvPr>
            <p:ph type="pic" sz="quarter" idx="10" hasCustomPrompt="1"/>
          </p:nvPr>
        </p:nvSpPr>
        <p:spPr>
          <a:xfrm>
            <a:off x="5887720" y="340242"/>
            <a:ext cx="2880000" cy="2880000"/>
          </a:xfrm>
          <a:prstGeom prst="ellipse">
            <a:avLst/>
          </a:prstGeom>
          <a:solidFill>
            <a:schemeClr val="bg1"/>
          </a:solidFill>
        </p:spPr>
        <p:txBody>
          <a:bodyPr>
            <a:normAutofit/>
          </a:bodyPr>
          <a:lstStyle>
            <a:lvl1pPr marL="273050" indent="-273050" algn="ctr">
              <a:buFont typeface="Arial" panose="020B0604020202020204" pitchFamily="34" charset="0"/>
              <a:buChar char="•"/>
              <a:defRPr sz="2000" baseline="0">
                <a:solidFill>
                  <a:schemeClr val="tx1"/>
                </a:solidFill>
              </a:defRPr>
            </a:lvl1pPr>
          </a:lstStyle>
          <a:p>
            <a:r>
              <a:rPr lang="fr-FR" dirty="0" smtClean="0"/>
              <a:t>Insérer une image</a:t>
            </a:r>
            <a:endParaRPr lang="fr-FR" dirty="0"/>
          </a:p>
        </p:txBody>
      </p:sp>
    </p:spTree>
    <p:extLst>
      <p:ext uri="{BB962C8B-B14F-4D97-AF65-F5344CB8AC3E}">
        <p14:creationId xmlns:p14="http://schemas.microsoft.com/office/powerpoint/2010/main" val="38796289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54181" y="3515007"/>
            <a:ext cx="558730" cy="393651"/>
          </a:xfrm>
          <a:prstGeom prst="rect">
            <a:avLst/>
          </a:prstGeom>
        </p:spPr>
      </p:pic>
      <p:sp>
        <p:nvSpPr>
          <p:cNvPr id="2" name="Title 1"/>
          <p:cNvSpPr>
            <a:spLocks noGrp="1"/>
          </p:cNvSpPr>
          <p:nvPr>
            <p:ph type="title"/>
          </p:nvPr>
        </p:nvSpPr>
        <p:spPr>
          <a:xfrm>
            <a:off x="623888" y="1709739"/>
            <a:ext cx="7886700" cy="2852737"/>
          </a:xfrm>
        </p:spPr>
        <p:txBody>
          <a:bodyPr anchor="b">
            <a:normAutofit/>
          </a:bodyPr>
          <a:lstStyle>
            <a:lvl1pPr>
              <a:defRPr sz="4800">
                <a:solidFill>
                  <a:srgbClr val="349E49"/>
                </a:solidFill>
              </a:defRPr>
            </a:lvl1pPr>
          </a:lstStyle>
          <a:p>
            <a:r>
              <a:rPr lang="fr-FR" dirty="0"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b="1">
                <a:solidFill>
                  <a:srgbClr val="7F70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Modifiez les styles du texte du masque</a:t>
            </a:r>
          </a:p>
        </p:txBody>
      </p:sp>
      <p:sp>
        <p:nvSpPr>
          <p:cNvPr id="7" name="Rectangle 6"/>
          <p:cNvSpPr/>
          <p:nvPr userDrawn="1"/>
        </p:nvSpPr>
        <p:spPr>
          <a:xfrm>
            <a:off x="0" y="0"/>
            <a:ext cx="9144000" cy="1709739"/>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8532" y="256436"/>
            <a:ext cx="1713746" cy="1185546"/>
          </a:xfrm>
          <a:prstGeom prst="rect">
            <a:avLst/>
          </a:prstGeom>
        </p:spPr>
      </p:pic>
      <p:sp>
        <p:nvSpPr>
          <p:cNvPr id="6" name="Slide Number Placeholder 5"/>
          <p:cNvSpPr>
            <a:spLocks noGrp="1"/>
          </p:cNvSpPr>
          <p:nvPr>
            <p:ph type="sldNum" sz="quarter" idx="12"/>
          </p:nvPr>
        </p:nvSpPr>
        <p:spPr>
          <a:xfrm>
            <a:off x="8598875" y="3555360"/>
            <a:ext cx="536333" cy="308463"/>
          </a:xfrm>
          <a:prstGeom prst="rect">
            <a:avLst/>
          </a:prstGeom>
        </p:spPr>
        <p:txBody>
          <a:bodyP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Tree>
    <p:extLst>
      <p:ext uri="{BB962C8B-B14F-4D97-AF65-F5344CB8AC3E}">
        <p14:creationId xmlns:p14="http://schemas.microsoft.com/office/powerpoint/2010/main" val="24787622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p:nvPr userDrawn="1"/>
        </p:nvSpPr>
        <p:spPr>
          <a:xfrm>
            <a:off x="0" y="1"/>
            <a:ext cx="9144000" cy="365126"/>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Segoe UI Light" panose="020B0502040204020203" pitchFamily="34" charset="0"/>
              <a:cs typeface="Segoe UI Light" panose="020B0502040204020203" pitchFamily="34" charset="0"/>
            </a:endParaRPr>
          </a:p>
        </p:txBody>
      </p:sp>
      <p:sp>
        <p:nvSpPr>
          <p:cNvPr id="2" name="Title 1"/>
          <p:cNvSpPr>
            <a:spLocks noGrp="1"/>
          </p:cNvSpPr>
          <p:nvPr>
            <p:ph type="title"/>
          </p:nvPr>
        </p:nvSpPr>
        <p:spPr/>
        <p:txBody>
          <a:bodyPr/>
          <a:lstStyle>
            <a:lvl1pPr>
              <a:defRPr b="1">
                <a:solidFill>
                  <a:srgbClr val="7F7042"/>
                </a:solidFill>
              </a:defRPr>
            </a:lvl1pPr>
          </a:lstStyle>
          <a:p>
            <a:r>
              <a:rPr lang="fr-FR" dirty="0" smtClean="0"/>
              <a:t>Modifiez le style du titre</a:t>
            </a:r>
            <a:endParaRPr lang="en-US" dirty="0"/>
          </a:p>
        </p:txBody>
      </p:sp>
      <p:sp>
        <p:nvSpPr>
          <p:cNvPr id="3" name="Content Placeholder 2"/>
          <p:cNvSpPr>
            <a:spLocks noGrp="1"/>
          </p:cNvSpPr>
          <p:nvPr>
            <p:ph idx="1"/>
          </p:nvPr>
        </p:nvSpPr>
        <p:spPr/>
        <p:txBody>
          <a:bodyPr/>
          <a:lstStyle>
            <a:lvl1pPr marL="228600" indent="-228600">
              <a:buClr>
                <a:schemeClr val="tx1"/>
              </a:buClr>
              <a:buSzPct val="100000"/>
              <a:buFont typeface="Arial" panose="020B0604020202020204" pitchFamily="34" charset="0"/>
              <a:buChar char="•"/>
              <a:defRPr>
                <a:solidFill>
                  <a:srgbClr val="349E49"/>
                </a:solidFill>
              </a:defRPr>
            </a:lvl1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10" name="Footer Placeholder 4"/>
          <p:cNvSpPr>
            <a:spLocks noGrp="1"/>
          </p:cNvSpPr>
          <p:nvPr>
            <p:ph type="ftr" sz="quarter" idx="11"/>
          </p:nvPr>
        </p:nvSpPr>
        <p:spPr>
          <a:xfrm>
            <a:off x="1248509" y="0"/>
            <a:ext cx="6594230" cy="365125"/>
          </a:xfrm>
          <a:prstGeom prst="rect">
            <a:avLst/>
          </a:prstGeom>
        </p:spPr>
        <p:txBody>
          <a:bodyPr anchor="ctr"/>
          <a:lstStyle>
            <a:lvl1pPr>
              <a:spcBef>
                <a:spcPts val="0"/>
              </a:spcBef>
              <a:defRPr sz="1100">
                <a:solidFill>
                  <a:schemeClr val="bg1"/>
                </a:solidFill>
                <a:latin typeface="Segoe UI Light" panose="020B0502040204020203" pitchFamily="34" charset="0"/>
                <a:cs typeface="Segoe UI Light" panose="020B0502040204020203" pitchFamily="34" charset="0"/>
              </a:defRPr>
            </a:lvl1pPr>
          </a:lstStyle>
          <a:p>
            <a:pPr algn="ctr"/>
            <a:r>
              <a:rPr lang="fr-FR" dirty="0" err="1" smtClean="0"/>
              <a:t>Caprinov</a:t>
            </a:r>
            <a:r>
              <a:rPr lang="fr-FR" dirty="0" smtClean="0"/>
              <a:t> – 26 novembre 2020</a:t>
            </a:r>
            <a:endParaRPr lang="fr-FR" dirty="0"/>
          </a:p>
        </p:txBody>
      </p:sp>
      <p:sp>
        <p:nvSpPr>
          <p:cNvPr id="11" name="Slide Number Placeholder 5"/>
          <p:cNvSpPr>
            <a:spLocks noGrp="1"/>
          </p:cNvSpPr>
          <p:nvPr>
            <p:ph type="sldNum" sz="quarter" idx="12"/>
          </p:nvPr>
        </p:nvSpPr>
        <p:spPr>
          <a:xfrm>
            <a:off x="8515350" y="-1"/>
            <a:ext cx="628650" cy="365125"/>
          </a:xfrm>
          <a:prstGeom prst="rect">
            <a:avLst/>
          </a:prstGeom>
        </p:spPr>
        <p:txBody>
          <a:bodyPr anchor="ct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
        <p:nvSpPr>
          <p:cNvPr id="12" name="Espace réservé de la date 8"/>
          <p:cNvSpPr>
            <a:spLocks noGrp="1"/>
          </p:cNvSpPr>
          <p:nvPr>
            <p:ph type="dt" sz="half" idx="10"/>
          </p:nvPr>
        </p:nvSpPr>
        <p:spPr>
          <a:xfrm>
            <a:off x="-1" y="-2"/>
            <a:ext cx="1248509" cy="365125"/>
          </a:xfrm>
          <a:prstGeom prst="rect">
            <a:avLst/>
          </a:prstGeom>
        </p:spPr>
        <p:txBody>
          <a:bodyPr anchor="ctr"/>
          <a:lstStyle>
            <a:lvl1pPr>
              <a:defRPr>
                <a:solidFill>
                  <a:schemeClr val="bg1"/>
                </a:solidFill>
              </a:defRPr>
            </a:lvl1pPr>
          </a:lstStyle>
          <a:p>
            <a:r>
              <a:rPr lang="fr-FR" sz="1100" smtClean="0">
                <a:latin typeface="Segoe UI Light" panose="020B0502040204020203" pitchFamily="34" charset="0"/>
                <a:cs typeface="Segoe UI Light" panose="020B0502040204020203" pitchFamily="34" charset="0"/>
              </a:rPr>
              <a:t>Date</a:t>
            </a:r>
            <a:endParaRPr lang="fr-FR"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16016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ésentation partenaire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59310" y="3518670"/>
            <a:ext cx="558730" cy="393651"/>
          </a:xfrm>
          <a:prstGeom prst="rect">
            <a:avLst/>
          </a:prstGeom>
        </p:spPr>
      </p:pic>
      <p:sp>
        <p:nvSpPr>
          <p:cNvPr id="8" name="Rectangle 7"/>
          <p:cNvSpPr/>
          <p:nvPr userDrawn="1"/>
        </p:nvSpPr>
        <p:spPr>
          <a:xfrm>
            <a:off x="0" y="0"/>
            <a:ext cx="9144000" cy="1709739"/>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Content Placeholder 2"/>
          <p:cNvSpPr>
            <a:spLocks noGrp="1"/>
          </p:cNvSpPr>
          <p:nvPr>
            <p:ph idx="1" hasCustomPrompt="1"/>
          </p:nvPr>
        </p:nvSpPr>
        <p:spPr/>
        <p:txBody>
          <a:bodyPr/>
          <a:lstStyle>
            <a:lvl1pPr marL="228600" indent="-228600">
              <a:buClr>
                <a:schemeClr val="tx1"/>
              </a:buClr>
              <a:buSzPct val="100000"/>
              <a:buFont typeface="Arial" panose="020B0604020202020204" pitchFamily="34" charset="0"/>
              <a:buChar char="•"/>
              <a:defRPr baseline="0">
                <a:solidFill>
                  <a:srgbClr val="349E49"/>
                </a:solidFill>
              </a:defRPr>
            </a:lvl1pPr>
          </a:lstStyle>
          <a:p>
            <a:pPr lvl="0"/>
            <a:r>
              <a:rPr lang="fr-FR" dirty="0" smtClean="0"/>
              <a:t>Piloté par… / avec la collaboration de… / financé par…</a:t>
            </a:r>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8532" y="256436"/>
            <a:ext cx="1713746" cy="1185546"/>
          </a:xfrm>
          <a:prstGeom prst="rect">
            <a:avLst/>
          </a:prstGeom>
        </p:spPr>
      </p:pic>
      <p:sp>
        <p:nvSpPr>
          <p:cNvPr id="4" name="Rectangle 3"/>
          <p:cNvSpPr/>
          <p:nvPr userDrawn="1"/>
        </p:nvSpPr>
        <p:spPr>
          <a:xfrm>
            <a:off x="639240" y="735519"/>
            <a:ext cx="3249351" cy="584775"/>
          </a:xfrm>
          <a:prstGeom prst="rect">
            <a:avLst/>
          </a:prstGeom>
        </p:spPr>
        <p:txBody>
          <a:bodyPr wrap="none">
            <a:spAutoFit/>
          </a:bodyPr>
          <a:lstStyle/>
          <a:p>
            <a:r>
              <a:rPr lang="fr-FR" sz="3200" b="1" dirty="0" smtClean="0">
                <a:solidFill>
                  <a:schemeClr val="bg1"/>
                </a:solidFill>
                <a:latin typeface="Leelawadee" panose="020B0502040204020203" pitchFamily="34" charset="-34"/>
                <a:cs typeface="Leelawadee" panose="020B0502040204020203" pitchFamily="34" charset="-34"/>
              </a:rPr>
              <a:t>Nos partenaires</a:t>
            </a:r>
            <a:endParaRPr lang="fr-FR" sz="3200" b="1" dirty="0">
              <a:solidFill>
                <a:schemeClr val="bg1"/>
              </a:solidFill>
              <a:latin typeface="Leelawadee" panose="020B0502040204020203" pitchFamily="34" charset="-34"/>
              <a:cs typeface="Leelawadee" panose="020B0502040204020203" pitchFamily="34" charset="-34"/>
            </a:endParaRPr>
          </a:p>
        </p:txBody>
      </p:sp>
      <p:pic>
        <p:nvPicPr>
          <p:cNvPr id="12" name="Imag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14" name="Slide Number Placeholder 5"/>
          <p:cNvSpPr>
            <a:spLocks noGrp="1"/>
          </p:cNvSpPr>
          <p:nvPr>
            <p:ph type="sldNum" sz="quarter" idx="12"/>
          </p:nvPr>
        </p:nvSpPr>
        <p:spPr>
          <a:xfrm>
            <a:off x="8598875" y="3555360"/>
            <a:ext cx="536333" cy="308463"/>
          </a:xfrm>
          <a:prstGeom prst="rect">
            <a:avLst/>
          </a:prstGeom>
        </p:spPr>
        <p:txBody>
          <a:bodyP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Tree>
    <p:extLst>
      <p:ext uri="{BB962C8B-B14F-4D97-AF65-F5344CB8AC3E}">
        <p14:creationId xmlns:p14="http://schemas.microsoft.com/office/powerpoint/2010/main" val="16875034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merciement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59310" y="3508410"/>
            <a:ext cx="558730" cy="393651"/>
          </a:xfrm>
          <a:prstGeom prst="rect">
            <a:avLst/>
          </a:prstGeom>
        </p:spPr>
      </p:pic>
      <p:sp>
        <p:nvSpPr>
          <p:cNvPr id="8" name="Rectangle 7"/>
          <p:cNvSpPr/>
          <p:nvPr userDrawn="1"/>
        </p:nvSpPr>
        <p:spPr>
          <a:xfrm>
            <a:off x="0" y="0"/>
            <a:ext cx="9144000" cy="1709739"/>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Content Placeholder 2"/>
          <p:cNvSpPr>
            <a:spLocks noGrp="1"/>
          </p:cNvSpPr>
          <p:nvPr>
            <p:ph idx="1"/>
          </p:nvPr>
        </p:nvSpPr>
        <p:spPr/>
        <p:txBody>
          <a:bodyPr/>
          <a:lstStyle>
            <a:lvl1pPr marL="228600" indent="-228600">
              <a:buClr>
                <a:schemeClr val="tx1"/>
              </a:buClr>
              <a:buSzPct val="100000"/>
              <a:buFont typeface="Arial" panose="020B0604020202020204" pitchFamily="34" charset="0"/>
              <a:buChar char="•"/>
              <a:defRPr>
                <a:solidFill>
                  <a:srgbClr val="349E49"/>
                </a:solidFill>
              </a:defRPr>
            </a:lvl1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8532" y="256436"/>
            <a:ext cx="1713746" cy="1185546"/>
          </a:xfrm>
          <a:prstGeom prst="rect">
            <a:avLst/>
          </a:prstGeom>
        </p:spPr>
      </p:pic>
      <p:sp>
        <p:nvSpPr>
          <p:cNvPr id="12" name="Rectangle 11"/>
          <p:cNvSpPr/>
          <p:nvPr userDrawn="1"/>
        </p:nvSpPr>
        <p:spPr>
          <a:xfrm>
            <a:off x="639240" y="735519"/>
            <a:ext cx="3167277" cy="584775"/>
          </a:xfrm>
          <a:prstGeom prst="rect">
            <a:avLst/>
          </a:prstGeom>
        </p:spPr>
        <p:txBody>
          <a:bodyPr wrap="none">
            <a:spAutoFit/>
          </a:bodyPr>
          <a:lstStyle/>
          <a:p>
            <a:r>
              <a:rPr lang="fr-FR" sz="3200" b="1" dirty="0" smtClean="0">
                <a:solidFill>
                  <a:schemeClr val="bg1"/>
                </a:solidFill>
                <a:latin typeface="Leelawadee" panose="020B0502040204020203" pitchFamily="34" charset="-34"/>
                <a:cs typeface="Leelawadee" panose="020B0502040204020203" pitchFamily="34" charset="-34"/>
              </a:rPr>
              <a:t>Remerciements</a:t>
            </a:r>
            <a:endParaRPr lang="fr-FR" sz="3200" b="1" dirty="0">
              <a:solidFill>
                <a:schemeClr val="bg1"/>
              </a:solidFill>
              <a:latin typeface="Leelawadee" panose="020B0502040204020203" pitchFamily="34" charset="-34"/>
              <a:cs typeface="Leelawadee" panose="020B0502040204020203" pitchFamily="34" charset="-34"/>
            </a:endParaRPr>
          </a:p>
        </p:txBody>
      </p:sp>
      <p:pic>
        <p:nvPicPr>
          <p:cNvPr id="13" name="Imag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15" name="Slide Number Placeholder 5"/>
          <p:cNvSpPr>
            <a:spLocks noGrp="1"/>
          </p:cNvSpPr>
          <p:nvPr>
            <p:ph type="sldNum" sz="quarter" idx="12"/>
          </p:nvPr>
        </p:nvSpPr>
        <p:spPr>
          <a:xfrm>
            <a:off x="8598875" y="3555360"/>
            <a:ext cx="536333" cy="308463"/>
          </a:xfrm>
          <a:prstGeom prst="rect">
            <a:avLst/>
          </a:prstGeom>
        </p:spPr>
        <p:txBody>
          <a:bodyP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Tree>
    <p:extLst>
      <p:ext uri="{BB962C8B-B14F-4D97-AF65-F5344CB8AC3E}">
        <p14:creationId xmlns:p14="http://schemas.microsoft.com/office/powerpoint/2010/main" val="7243028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9" name="Rectangle 8"/>
          <p:cNvSpPr/>
          <p:nvPr userDrawn="1"/>
        </p:nvSpPr>
        <p:spPr>
          <a:xfrm>
            <a:off x="0" y="1"/>
            <a:ext cx="9144000" cy="365126"/>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10" name="Footer Placeholder 4"/>
          <p:cNvSpPr>
            <a:spLocks noGrp="1"/>
          </p:cNvSpPr>
          <p:nvPr>
            <p:ph type="ftr" sz="quarter" idx="11"/>
          </p:nvPr>
        </p:nvSpPr>
        <p:spPr>
          <a:xfrm>
            <a:off x="1248509" y="0"/>
            <a:ext cx="6594230" cy="365125"/>
          </a:xfrm>
          <a:prstGeom prst="rect">
            <a:avLst/>
          </a:prstGeom>
        </p:spPr>
        <p:txBody>
          <a:bodyPr anchor="ctr"/>
          <a:lstStyle>
            <a:lvl1pPr>
              <a:spcBef>
                <a:spcPts val="0"/>
              </a:spcBef>
              <a:defRPr sz="1100">
                <a:solidFill>
                  <a:schemeClr val="bg1"/>
                </a:solidFill>
                <a:latin typeface="Segoe UI Light" panose="020B0502040204020203" pitchFamily="34" charset="0"/>
                <a:cs typeface="Segoe UI Light" panose="020B0502040204020203" pitchFamily="34" charset="0"/>
              </a:defRPr>
            </a:lvl1pPr>
          </a:lstStyle>
          <a:p>
            <a:pPr algn="ctr"/>
            <a:r>
              <a:rPr lang="fr-FR" smtClean="0"/>
              <a:t>Comité de pilotage – 28 juin 2019</a:t>
            </a:r>
            <a:endParaRPr lang="fr-FR" dirty="0"/>
          </a:p>
        </p:txBody>
      </p:sp>
      <p:sp>
        <p:nvSpPr>
          <p:cNvPr id="11" name="Slide Number Placeholder 5"/>
          <p:cNvSpPr>
            <a:spLocks noGrp="1"/>
          </p:cNvSpPr>
          <p:nvPr>
            <p:ph type="sldNum" sz="quarter" idx="12"/>
          </p:nvPr>
        </p:nvSpPr>
        <p:spPr>
          <a:xfrm>
            <a:off x="8515350" y="-1"/>
            <a:ext cx="628650" cy="365125"/>
          </a:xfrm>
          <a:prstGeom prst="rect">
            <a:avLst/>
          </a:prstGeom>
        </p:spPr>
        <p:txBody>
          <a:bodyPr anchor="ct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
        <p:nvSpPr>
          <p:cNvPr id="12" name="Espace réservé de la date 8"/>
          <p:cNvSpPr>
            <a:spLocks noGrp="1"/>
          </p:cNvSpPr>
          <p:nvPr>
            <p:ph type="dt" sz="half" idx="10"/>
          </p:nvPr>
        </p:nvSpPr>
        <p:spPr>
          <a:xfrm>
            <a:off x="-1" y="-2"/>
            <a:ext cx="1248509" cy="365125"/>
          </a:xfrm>
          <a:prstGeom prst="rect">
            <a:avLst/>
          </a:prstGeom>
        </p:spPr>
        <p:txBody>
          <a:bodyPr anchor="ctr"/>
          <a:lstStyle>
            <a:lvl1pPr>
              <a:defRPr>
                <a:solidFill>
                  <a:schemeClr val="bg1"/>
                </a:solidFill>
              </a:defRPr>
            </a:lvl1pPr>
          </a:lstStyle>
          <a:p>
            <a:r>
              <a:rPr lang="fr-FR" sz="1100" smtClean="0">
                <a:latin typeface="Segoe UI Light" panose="020B0502040204020203" pitchFamily="34" charset="0"/>
                <a:cs typeface="Segoe UI Light" panose="020B0502040204020203" pitchFamily="34" charset="0"/>
              </a:rPr>
              <a:t>Date</a:t>
            </a:r>
            <a:endParaRPr lang="fr-FR"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385938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lvl1pPr>
              <a:defRPr sz="2400"/>
            </a:lvl1pPr>
            <a:lvl2pPr>
              <a:defRPr sz="2200"/>
            </a:lvl2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lvl1pPr>
              <a:defRPr sz="2400"/>
            </a:lvl1pPr>
            <a:lvl2pPr>
              <a:defRPr sz="2200"/>
            </a:lvl2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11" name="Rectangle 10"/>
          <p:cNvSpPr/>
          <p:nvPr userDrawn="1"/>
        </p:nvSpPr>
        <p:spPr>
          <a:xfrm>
            <a:off x="0" y="1"/>
            <a:ext cx="9144000" cy="365126"/>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12" name="Footer Placeholder 4"/>
          <p:cNvSpPr>
            <a:spLocks noGrp="1"/>
          </p:cNvSpPr>
          <p:nvPr>
            <p:ph type="ftr" sz="quarter" idx="11"/>
          </p:nvPr>
        </p:nvSpPr>
        <p:spPr>
          <a:xfrm>
            <a:off x="1248509" y="0"/>
            <a:ext cx="6594230" cy="365125"/>
          </a:xfrm>
          <a:prstGeom prst="rect">
            <a:avLst/>
          </a:prstGeom>
        </p:spPr>
        <p:txBody>
          <a:bodyPr anchor="ctr"/>
          <a:lstStyle>
            <a:lvl1pPr>
              <a:spcBef>
                <a:spcPts val="0"/>
              </a:spcBef>
              <a:defRPr sz="1100">
                <a:solidFill>
                  <a:schemeClr val="bg1"/>
                </a:solidFill>
                <a:latin typeface="Segoe UI Light" panose="020B0502040204020203" pitchFamily="34" charset="0"/>
                <a:cs typeface="Segoe UI Light" panose="020B0502040204020203" pitchFamily="34" charset="0"/>
              </a:defRPr>
            </a:lvl1pPr>
          </a:lstStyle>
          <a:p>
            <a:pPr algn="ctr"/>
            <a:r>
              <a:rPr lang="fr-FR" smtClean="0"/>
              <a:t>Comité de pilotage – 28 juin 2019</a:t>
            </a:r>
            <a:endParaRPr lang="fr-FR" dirty="0"/>
          </a:p>
        </p:txBody>
      </p:sp>
      <p:sp>
        <p:nvSpPr>
          <p:cNvPr id="13" name="Slide Number Placeholder 5"/>
          <p:cNvSpPr>
            <a:spLocks noGrp="1"/>
          </p:cNvSpPr>
          <p:nvPr>
            <p:ph type="sldNum" sz="quarter" idx="12"/>
          </p:nvPr>
        </p:nvSpPr>
        <p:spPr>
          <a:xfrm>
            <a:off x="8515350" y="-1"/>
            <a:ext cx="628650" cy="365125"/>
          </a:xfrm>
          <a:prstGeom prst="rect">
            <a:avLst/>
          </a:prstGeom>
        </p:spPr>
        <p:txBody>
          <a:bodyPr anchor="ct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
        <p:nvSpPr>
          <p:cNvPr id="16" name="Espace réservé de la date 8"/>
          <p:cNvSpPr>
            <a:spLocks noGrp="1"/>
          </p:cNvSpPr>
          <p:nvPr>
            <p:ph type="dt" sz="half" idx="10"/>
          </p:nvPr>
        </p:nvSpPr>
        <p:spPr>
          <a:xfrm>
            <a:off x="-1" y="-2"/>
            <a:ext cx="1248509" cy="365125"/>
          </a:xfrm>
          <a:prstGeom prst="rect">
            <a:avLst/>
          </a:prstGeom>
        </p:spPr>
        <p:txBody>
          <a:bodyPr anchor="ctr"/>
          <a:lstStyle>
            <a:lvl1pPr>
              <a:defRPr>
                <a:solidFill>
                  <a:schemeClr val="bg1"/>
                </a:solidFill>
              </a:defRPr>
            </a:lvl1pPr>
          </a:lstStyle>
          <a:p>
            <a:r>
              <a:rPr lang="fr-FR" sz="1100" smtClean="0">
                <a:latin typeface="Segoe UI Light" panose="020B0502040204020203" pitchFamily="34" charset="0"/>
                <a:cs typeface="Segoe UI Light" panose="020B0502040204020203" pitchFamily="34" charset="0"/>
              </a:rPr>
              <a:t>Date</a:t>
            </a:r>
            <a:endParaRPr lang="fr-FR"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4117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7" name="Rectangle 6"/>
          <p:cNvSpPr/>
          <p:nvPr userDrawn="1"/>
        </p:nvSpPr>
        <p:spPr>
          <a:xfrm>
            <a:off x="0" y="1"/>
            <a:ext cx="9144000" cy="365126"/>
          </a:xfrm>
          <a:prstGeom prst="rect">
            <a:avLst/>
          </a:prstGeom>
          <a:solidFill>
            <a:srgbClr val="75B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311899"/>
            <a:ext cx="619858" cy="431218"/>
          </a:xfrm>
          <a:prstGeom prst="rect">
            <a:avLst/>
          </a:prstGeom>
        </p:spPr>
      </p:pic>
      <p:sp>
        <p:nvSpPr>
          <p:cNvPr id="8" name="Footer Placeholder 4"/>
          <p:cNvSpPr>
            <a:spLocks noGrp="1"/>
          </p:cNvSpPr>
          <p:nvPr>
            <p:ph type="ftr" sz="quarter" idx="11"/>
          </p:nvPr>
        </p:nvSpPr>
        <p:spPr>
          <a:xfrm>
            <a:off x="1248509" y="0"/>
            <a:ext cx="6594230" cy="365125"/>
          </a:xfrm>
          <a:prstGeom prst="rect">
            <a:avLst/>
          </a:prstGeom>
        </p:spPr>
        <p:txBody>
          <a:bodyPr anchor="ctr"/>
          <a:lstStyle>
            <a:lvl1pPr>
              <a:spcBef>
                <a:spcPts val="0"/>
              </a:spcBef>
              <a:defRPr sz="1100">
                <a:solidFill>
                  <a:schemeClr val="bg1"/>
                </a:solidFill>
                <a:latin typeface="Segoe UI Light" panose="020B0502040204020203" pitchFamily="34" charset="0"/>
                <a:cs typeface="Segoe UI Light" panose="020B0502040204020203" pitchFamily="34" charset="0"/>
              </a:defRPr>
            </a:lvl1pPr>
          </a:lstStyle>
          <a:p>
            <a:pPr algn="ctr"/>
            <a:r>
              <a:rPr lang="fr-FR" smtClean="0"/>
              <a:t>Comité de pilotage – 28 juin 2019</a:t>
            </a:r>
            <a:endParaRPr lang="fr-FR" dirty="0"/>
          </a:p>
        </p:txBody>
      </p:sp>
      <p:sp>
        <p:nvSpPr>
          <p:cNvPr id="9" name="Slide Number Placeholder 5"/>
          <p:cNvSpPr>
            <a:spLocks noGrp="1"/>
          </p:cNvSpPr>
          <p:nvPr>
            <p:ph type="sldNum" sz="quarter" idx="12"/>
          </p:nvPr>
        </p:nvSpPr>
        <p:spPr>
          <a:xfrm>
            <a:off x="8515350" y="-1"/>
            <a:ext cx="628650" cy="365125"/>
          </a:xfrm>
          <a:prstGeom prst="rect">
            <a:avLst/>
          </a:prstGeom>
        </p:spPr>
        <p:txBody>
          <a:bodyPr anchor="ctr"/>
          <a:lstStyle>
            <a:lvl1pPr algn="ctr">
              <a:defRPr sz="1100">
                <a:solidFill>
                  <a:schemeClr val="bg1"/>
                </a:solidFill>
                <a:latin typeface="Segoe UI Light" panose="020B0502040204020203" pitchFamily="34" charset="0"/>
                <a:cs typeface="Segoe UI Light" panose="020B0502040204020203" pitchFamily="34" charset="0"/>
              </a:defRPr>
            </a:lvl1pPr>
          </a:lstStyle>
          <a:p>
            <a:fld id="{BA06BB5E-6CA2-4A75-B7B9-32881BEBFFCD}" type="slidenum">
              <a:rPr lang="fr-FR" smtClean="0"/>
              <a:pPr/>
              <a:t>‹N°›</a:t>
            </a:fld>
            <a:endParaRPr lang="fr-FR" dirty="0"/>
          </a:p>
        </p:txBody>
      </p:sp>
      <p:sp>
        <p:nvSpPr>
          <p:cNvPr id="12" name="Espace réservé de la date 8"/>
          <p:cNvSpPr>
            <a:spLocks noGrp="1"/>
          </p:cNvSpPr>
          <p:nvPr>
            <p:ph type="dt" sz="half" idx="10"/>
          </p:nvPr>
        </p:nvSpPr>
        <p:spPr>
          <a:xfrm>
            <a:off x="-1" y="-2"/>
            <a:ext cx="1248509" cy="365125"/>
          </a:xfrm>
          <a:prstGeom prst="rect">
            <a:avLst/>
          </a:prstGeom>
        </p:spPr>
        <p:txBody>
          <a:bodyPr anchor="ctr"/>
          <a:lstStyle>
            <a:lvl1pPr>
              <a:defRPr>
                <a:solidFill>
                  <a:schemeClr val="bg1"/>
                </a:solidFill>
              </a:defRPr>
            </a:lvl1pPr>
          </a:lstStyle>
          <a:p>
            <a:r>
              <a:rPr lang="fr-FR" sz="1100" smtClean="0">
                <a:latin typeface="Segoe UI Light" panose="020B0502040204020203" pitchFamily="34" charset="0"/>
                <a:cs typeface="Segoe UI Light" panose="020B0502040204020203" pitchFamily="34" charset="0"/>
              </a:rPr>
              <a:t>Date</a:t>
            </a:r>
            <a:endParaRPr lang="fr-FR"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0415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fr-FR" dirty="0" smtClean="0"/>
              <a:t>Modifiez les styles du texte du masque</a:t>
            </a:r>
          </a:p>
          <a:p>
            <a:pPr lvl="1"/>
            <a:r>
              <a:rPr lang="fr-FR" dirty="0" smtClean="0"/>
              <a:t>Deuxième niveau</a:t>
            </a:r>
          </a:p>
          <a:p>
            <a:pPr lvl="2"/>
            <a:r>
              <a:rPr lang="fr-FR" dirty="0" smtClean="0"/>
              <a:t>Troisième niveau</a:t>
            </a: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Tree>
    <p:extLst>
      <p:ext uri="{BB962C8B-B14F-4D97-AF65-F5344CB8AC3E}">
        <p14:creationId xmlns:p14="http://schemas.microsoft.com/office/powerpoint/2010/main" val="32954000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b="1" kern="1200">
          <a:solidFill>
            <a:srgbClr val="7F7042"/>
          </a:solidFill>
          <a:latin typeface="Leelawadee" panose="020B0502040204020203" pitchFamily="34" charset="-34"/>
          <a:ea typeface="+mj-ea"/>
          <a:cs typeface="Leelawadee" panose="020B0502040204020203" pitchFamily="34" charset="-34"/>
        </a:defRPr>
      </a:lvl1pPr>
    </p:titleStyle>
    <p:bodyStyle>
      <a:lvl1pPr marL="228600" indent="-228600" algn="l" defTabSz="914400" rtl="0" eaLnBrk="1" latinLnBrk="0" hangingPunct="1">
        <a:lnSpc>
          <a:spcPct val="90000"/>
        </a:lnSpc>
        <a:spcBef>
          <a:spcPts val="1000"/>
        </a:spcBef>
        <a:buClr>
          <a:schemeClr val="tx1"/>
        </a:buClr>
        <a:buSzPct val="100000"/>
        <a:buFont typeface="Arial" panose="020B0604020202020204" pitchFamily="34" charset="0"/>
        <a:buChar char="•"/>
        <a:defRPr sz="2800" kern="1200">
          <a:solidFill>
            <a:srgbClr val="349E49"/>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4.jpeg"/><Relationship Id="rId2" Type="http://schemas.openxmlformats.org/officeDocument/2006/relationships/hyperlink" Target="http://idele.fr/reseaux-et-partenariats/cappradel/publication/idelesolr/recommends/pepit-alimentation-post-sevrage-des-chevrettes.html" TargetMode="Externa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0" dirty="0" smtClean="0"/>
              <a:t>L’alimentation </a:t>
            </a:r>
            <a:r>
              <a:rPr lang="fr-FR" b="0" dirty="0"/>
              <a:t>des chevrettes : les derniers résultats des essais de </a:t>
            </a:r>
            <a:r>
              <a:rPr lang="fr-FR" b="0" dirty="0" err="1" smtClean="0"/>
              <a:t>Cap’Pradel</a:t>
            </a:r>
            <a:endParaRPr lang="fr-FR" dirty="0"/>
          </a:p>
        </p:txBody>
      </p:sp>
      <p:sp>
        <p:nvSpPr>
          <p:cNvPr id="3" name="Espace réservé du texte 2"/>
          <p:cNvSpPr>
            <a:spLocks noGrp="1"/>
          </p:cNvSpPr>
          <p:nvPr>
            <p:ph type="body" idx="1"/>
          </p:nvPr>
        </p:nvSpPr>
        <p:spPr/>
        <p:txBody>
          <a:bodyPr anchor="b"/>
          <a:lstStyle/>
          <a:p>
            <a:r>
              <a:rPr lang="fr-FR" dirty="0" smtClean="0"/>
              <a:t>Webinaire </a:t>
            </a:r>
            <a:r>
              <a:rPr lang="fr-FR" dirty="0" err="1" smtClean="0"/>
              <a:t>Caprinov</a:t>
            </a:r>
            <a:endParaRPr lang="fr-FR" dirty="0" smtClean="0"/>
          </a:p>
          <a:p>
            <a:r>
              <a:rPr lang="pt-BR" dirty="0"/>
              <a:t>Jeudi 26 novembre : 14h30 à </a:t>
            </a:r>
            <a:r>
              <a:rPr lang="pt-BR" dirty="0" smtClean="0"/>
              <a:t>15h15</a:t>
            </a:r>
            <a:endParaRPr lang="fr-FR" dirty="0" smtClean="0"/>
          </a:p>
        </p:txBody>
      </p:sp>
      <p:pic>
        <p:nvPicPr>
          <p:cNvPr id="1026" name="Picture 2" descr="http://idele.fr/fileadmin/_processed_/csm_Logo-Caprinov-QUADRI_99c6d789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624" y="211265"/>
            <a:ext cx="1782953" cy="12703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stretch>
            <a:fillRect/>
          </a:stretch>
        </p:blipFill>
        <p:spPr>
          <a:xfrm>
            <a:off x="7184571" y="5010539"/>
            <a:ext cx="1771515" cy="1177510"/>
          </a:xfrm>
          <a:prstGeom prst="rect">
            <a:avLst/>
          </a:prstGeom>
        </p:spPr>
      </p:pic>
    </p:spTree>
    <p:extLst>
      <p:ext uri="{BB962C8B-B14F-4D97-AF65-F5344CB8AC3E}">
        <p14:creationId xmlns:p14="http://schemas.microsoft.com/office/powerpoint/2010/main" val="2764495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Croissance au lait maternel acidifié et thermisé au Pradel</a:t>
            </a:r>
            <a:br>
              <a:rPr lang="fr-FR" dirty="0"/>
            </a:br>
            <a:endParaRPr lang="fr-FR" dirty="0"/>
          </a:p>
        </p:txBody>
      </p:sp>
      <p:sp>
        <p:nvSpPr>
          <p:cNvPr id="3" name="Espace réservé du contenu 2"/>
          <p:cNvSpPr>
            <a:spLocks noGrp="1"/>
          </p:cNvSpPr>
          <p:nvPr>
            <p:ph idx="1"/>
          </p:nvPr>
        </p:nvSpPr>
        <p:spPr>
          <a:xfrm>
            <a:off x="628650" y="5519801"/>
            <a:ext cx="7886700" cy="972439"/>
          </a:xfrm>
        </p:spPr>
        <p:txBody>
          <a:bodyPr/>
          <a:lstStyle/>
          <a:p>
            <a:pPr marL="0" indent="0">
              <a:buNone/>
            </a:pPr>
            <a:r>
              <a:rPr lang="fr-FR" sz="2000" dirty="0"/>
              <a:t>Croissance satisfaisante et comparable à l’aliment </a:t>
            </a:r>
            <a:r>
              <a:rPr lang="fr-FR" sz="2000" dirty="0" smtClean="0"/>
              <a:t>d’allaitement</a:t>
            </a:r>
          </a:p>
          <a:p>
            <a:pPr marL="0" indent="0">
              <a:buNone/>
            </a:pPr>
            <a:r>
              <a:rPr lang="fr-FR" sz="2000" dirty="0" smtClean="0"/>
              <a:t>Objectif </a:t>
            </a:r>
            <a:r>
              <a:rPr lang="fr-FR" sz="2000" dirty="0"/>
              <a:t>: GMQ &gt; 180 - 200 g / j </a:t>
            </a:r>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10</a:t>
            </a:fld>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3700383182"/>
              </p:ext>
            </p:extLst>
          </p:nvPr>
        </p:nvGraphicFramePr>
        <p:xfrm>
          <a:off x="755650" y="1306894"/>
          <a:ext cx="7632699" cy="4119562"/>
        </p:xfrm>
        <a:graphic>
          <a:graphicData uri="http://schemas.openxmlformats.org/drawingml/2006/table">
            <a:tbl>
              <a:tblPr firstRow="1" firstCol="1" bandRow="1">
                <a:tableStyleId>{93296810-A885-4BE3-A3E7-6D5BEEA58F35}</a:tableStyleId>
              </a:tblPr>
              <a:tblGrid>
                <a:gridCol w="1944178"/>
                <a:gridCol w="1800165"/>
                <a:gridCol w="1944178"/>
                <a:gridCol w="1944178"/>
              </a:tblGrid>
              <a:tr h="806197">
                <a:tc>
                  <a:txBody>
                    <a:bodyPr/>
                    <a:lstStyle/>
                    <a:p>
                      <a:pPr>
                        <a:lnSpc>
                          <a:spcPct val="115000"/>
                        </a:lnSpc>
                        <a:spcAft>
                          <a:spcPts val="1000"/>
                        </a:spcAft>
                      </a:pPr>
                      <a:r>
                        <a:rPr lang="fr-FR" sz="1600" dirty="0">
                          <a:effectLst/>
                        </a:rPr>
                        <a:t>Type d’allaitement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gridSpan="3">
                  <a:txBody>
                    <a:bodyPr/>
                    <a:lstStyle/>
                    <a:p>
                      <a:pPr algn="ctr">
                        <a:lnSpc>
                          <a:spcPct val="115000"/>
                        </a:lnSpc>
                        <a:spcAft>
                          <a:spcPts val="0"/>
                        </a:spcAft>
                      </a:pPr>
                      <a:r>
                        <a:rPr lang="fr-FR" sz="1600" dirty="0">
                          <a:effectLst/>
                        </a:rPr>
                        <a:t>Gain Moyen Quotidien (GMQ)  naissance – sevrage </a:t>
                      </a:r>
                      <a:r>
                        <a:rPr lang="fr-FR" sz="1600" dirty="0" smtClean="0">
                          <a:effectLst/>
                        </a:rPr>
                        <a:t>en</a:t>
                      </a:r>
                      <a:r>
                        <a:rPr lang="fr-FR" sz="1600" baseline="0" dirty="0" smtClean="0">
                          <a:effectLst/>
                        </a:rPr>
                        <a:t> </a:t>
                      </a:r>
                      <a:r>
                        <a:rPr lang="fr-FR" sz="1600" dirty="0" smtClean="0">
                          <a:effectLst/>
                        </a:rPr>
                        <a:t>g/j </a:t>
                      </a:r>
                      <a:r>
                        <a:rPr lang="fr-FR" sz="1600" dirty="0">
                          <a:effectLst/>
                        </a:rPr>
                        <a:t>de lots de chevrettes</a:t>
                      </a:r>
                    </a:p>
                    <a:p>
                      <a:pPr algn="ctr">
                        <a:lnSpc>
                          <a:spcPct val="115000"/>
                        </a:lnSpc>
                        <a:spcAft>
                          <a:spcPts val="0"/>
                        </a:spcAft>
                      </a:pPr>
                      <a:r>
                        <a:rPr lang="fr-FR" sz="1400" dirty="0">
                          <a:effectLst/>
                        </a:rPr>
                        <a:t>Moyenne du lot </a:t>
                      </a:r>
                      <a:r>
                        <a:rPr lang="en-GB" sz="1400" dirty="0">
                          <a:effectLst/>
                        </a:rPr>
                        <a:t>± </a:t>
                      </a:r>
                      <a:r>
                        <a:rPr lang="fr-FR" sz="1400" dirty="0">
                          <a:effectLst/>
                        </a:rPr>
                        <a:t>écart-type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hMerge="1">
                  <a:txBody>
                    <a:bodyPr/>
                    <a:lstStyle/>
                    <a:p>
                      <a:endParaRPr lang="fr-FR"/>
                    </a:p>
                  </a:txBody>
                  <a:tcPr/>
                </a:tc>
                <a:tc hMerge="1">
                  <a:txBody>
                    <a:bodyPr/>
                    <a:lstStyle/>
                    <a:p>
                      <a:endParaRPr lang="fr-FR"/>
                    </a:p>
                  </a:txBody>
                  <a:tcPr/>
                </a:tc>
              </a:tr>
              <a:tr h="487680">
                <a:tc>
                  <a:txBody>
                    <a:bodyPr/>
                    <a:lstStyle/>
                    <a:p>
                      <a:pPr>
                        <a:lnSpc>
                          <a:spcPct val="115000"/>
                        </a:lnSpc>
                        <a:spcAft>
                          <a:spcPts val="1000"/>
                        </a:spcAft>
                      </a:pPr>
                      <a:r>
                        <a:rPr lang="fr-FR" sz="1600">
                          <a:effectLst/>
                        </a:rPr>
                        <a:t> </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600" dirty="0">
                          <a:effectLst/>
                        </a:rPr>
                        <a:t>2016</a:t>
                      </a:r>
                      <a:endParaRPr lang="fr-FR" sz="1800" dirty="0">
                        <a:effectLst/>
                      </a:endParaRPr>
                    </a:p>
                    <a:p>
                      <a:pPr>
                        <a:spcAft>
                          <a:spcPts val="0"/>
                        </a:spcAft>
                      </a:pPr>
                      <a:r>
                        <a:rPr lang="en-GB" sz="1600" dirty="0">
                          <a:effectLst/>
                        </a:rPr>
                        <a:t>(17 </a:t>
                      </a:r>
                      <a:r>
                        <a:rPr lang="en-GB" sz="1600" dirty="0" err="1">
                          <a:effectLst/>
                        </a:rPr>
                        <a:t>animaux</a:t>
                      </a:r>
                      <a:r>
                        <a:rPr lang="en-GB" sz="1600" dirty="0">
                          <a:effectLst/>
                        </a:rPr>
                        <a:t> / lot)</a:t>
                      </a: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600" dirty="0">
                          <a:effectLst/>
                        </a:rPr>
                        <a:t>2017</a:t>
                      </a:r>
                      <a:endParaRPr lang="fr-FR" sz="1800" dirty="0">
                        <a:effectLst/>
                      </a:endParaRPr>
                    </a:p>
                    <a:p>
                      <a:pPr>
                        <a:spcAft>
                          <a:spcPts val="0"/>
                        </a:spcAft>
                      </a:pPr>
                      <a:r>
                        <a:rPr lang="en-GB" sz="1600" dirty="0">
                          <a:effectLst/>
                        </a:rPr>
                        <a:t>(20 </a:t>
                      </a:r>
                      <a:r>
                        <a:rPr lang="en-GB" sz="1600" dirty="0" err="1">
                          <a:effectLst/>
                        </a:rPr>
                        <a:t>animaux</a:t>
                      </a:r>
                      <a:r>
                        <a:rPr lang="en-GB" sz="1600" dirty="0">
                          <a:effectLst/>
                        </a:rPr>
                        <a:t> / lot)</a:t>
                      </a: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600" dirty="0">
                          <a:effectLst/>
                        </a:rPr>
                        <a:t>2018</a:t>
                      </a:r>
                      <a:endParaRPr lang="fr-FR" sz="1800" dirty="0">
                        <a:effectLst/>
                      </a:endParaRPr>
                    </a:p>
                    <a:p>
                      <a:pPr>
                        <a:spcAft>
                          <a:spcPts val="0"/>
                        </a:spcAft>
                      </a:pPr>
                      <a:r>
                        <a:rPr lang="en-GB" sz="1600" dirty="0">
                          <a:effectLst/>
                        </a:rPr>
                        <a:t>(15 </a:t>
                      </a:r>
                      <a:r>
                        <a:rPr lang="en-GB" sz="1600" dirty="0" err="1">
                          <a:effectLst/>
                        </a:rPr>
                        <a:t>animaux</a:t>
                      </a:r>
                      <a:r>
                        <a:rPr lang="en-GB" sz="1600" dirty="0">
                          <a:effectLst/>
                        </a:rPr>
                        <a:t> / lot)</a:t>
                      </a: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r>
              <a:tr h="560832">
                <a:tc>
                  <a:txBody>
                    <a:bodyPr/>
                    <a:lstStyle/>
                    <a:p>
                      <a:pPr>
                        <a:lnSpc>
                          <a:spcPct val="115000"/>
                        </a:lnSpc>
                        <a:spcAft>
                          <a:spcPts val="1000"/>
                        </a:spcAft>
                      </a:pPr>
                      <a:r>
                        <a:rPr lang="fr-FR" sz="1600">
                          <a:effectLst/>
                        </a:rPr>
                        <a:t>Lait maternel thermisé</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a:effectLst/>
                        </a:rPr>
                        <a:t> </a:t>
                      </a:r>
                      <a:endParaRPr lang="fr-FR"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a:effectLst/>
                        </a:rPr>
                        <a:t> </a:t>
                      </a:r>
                      <a:endParaRPr lang="fr-FR"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effectLst/>
                        </a:rPr>
                        <a:t>244</a:t>
                      </a:r>
                      <a:r>
                        <a:rPr lang="en-GB" sz="2000" dirty="0" smtClean="0">
                          <a:effectLst/>
                        </a:rPr>
                        <a:t> </a:t>
                      </a:r>
                      <a:r>
                        <a:rPr lang="en-GB" sz="1800" dirty="0">
                          <a:effectLst/>
                        </a:rPr>
                        <a:t>± </a:t>
                      </a:r>
                      <a:r>
                        <a:rPr lang="en-GB" sz="1800" dirty="0" smtClean="0">
                          <a:effectLst/>
                        </a:rPr>
                        <a:t>24</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r>
              <a:tr h="469805">
                <a:tc>
                  <a:txBody>
                    <a:bodyPr/>
                    <a:lstStyle/>
                    <a:p>
                      <a:pPr>
                        <a:lnSpc>
                          <a:spcPct val="115000"/>
                        </a:lnSpc>
                        <a:spcAft>
                          <a:spcPts val="1000"/>
                        </a:spcAft>
                      </a:pPr>
                      <a:r>
                        <a:rPr lang="fr-FR" sz="1600">
                          <a:solidFill>
                            <a:srgbClr val="FF0000"/>
                          </a:solidFill>
                          <a:effectLst/>
                        </a:rPr>
                        <a:t>Lait maternel acidifié</a:t>
                      </a:r>
                      <a:endParaRPr lang="fr-FR"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solidFill>
                            <a:srgbClr val="FF0000"/>
                          </a:solidFill>
                          <a:effectLst/>
                        </a:rPr>
                        <a:t>223 </a:t>
                      </a:r>
                      <a:r>
                        <a:rPr lang="en-GB" sz="1800" dirty="0">
                          <a:solidFill>
                            <a:srgbClr val="FF0000"/>
                          </a:solidFill>
                          <a:effectLst/>
                        </a:rPr>
                        <a:t>± </a:t>
                      </a:r>
                      <a:r>
                        <a:rPr lang="en-GB" sz="1800" dirty="0" smtClean="0">
                          <a:solidFill>
                            <a:srgbClr val="FF0000"/>
                          </a:solidFill>
                          <a:effectLst/>
                        </a:rPr>
                        <a:t>22</a:t>
                      </a:r>
                      <a:endParaRPr lang="fr-FR"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solidFill>
                            <a:srgbClr val="FF0000"/>
                          </a:solidFill>
                          <a:effectLst/>
                        </a:rPr>
                        <a:t>216 </a:t>
                      </a:r>
                      <a:r>
                        <a:rPr lang="en-GB" sz="1800" dirty="0">
                          <a:solidFill>
                            <a:srgbClr val="FF0000"/>
                          </a:solidFill>
                          <a:effectLst/>
                        </a:rPr>
                        <a:t>± </a:t>
                      </a:r>
                      <a:r>
                        <a:rPr lang="en-GB" sz="1800" dirty="0" smtClean="0">
                          <a:solidFill>
                            <a:srgbClr val="FF0000"/>
                          </a:solidFill>
                          <a:effectLst/>
                        </a:rPr>
                        <a:t>16</a:t>
                      </a:r>
                      <a:endParaRPr lang="fr-FR"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solidFill>
                            <a:srgbClr val="FF0000"/>
                          </a:solidFill>
                          <a:effectLst/>
                        </a:rPr>
                        <a:t>224</a:t>
                      </a:r>
                      <a:r>
                        <a:rPr lang="en-GB" sz="2000" dirty="0" smtClean="0">
                          <a:solidFill>
                            <a:srgbClr val="FF0000"/>
                          </a:solidFill>
                          <a:effectLst/>
                        </a:rPr>
                        <a:t> </a:t>
                      </a:r>
                      <a:r>
                        <a:rPr lang="en-GB" sz="1800" dirty="0">
                          <a:solidFill>
                            <a:srgbClr val="FF0000"/>
                          </a:solidFill>
                          <a:effectLst/>
                        </a:rPr>
                        <a:t>± </a:t>
                      </a:r>
                      <a:r>
                        <a:rPr lang="en-GB" sz="1800" dirty="0" smtClean="0">
                          <a:solidFill>
                            <a:srgbClr val="FF0000"/>
                          </a:solidFill>
                          <a:effectLst/>
                        </a:rPr>
                        <a:t>26</a:t>
                      </a:r>
                      <a:endParaRPr lang="fr-FR"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r>
              <a:tr h="953799">
                <a:tc>
                  <a:txBody>
                    <a:bodyPr/>
                    <a:lstStyle/>
                    <a:p>
                      <a:pPr>
                        <a:lnSpc>
                          <a:spcPct val="115000"/>
                        </a:lnSpc>
                        <a:spcAft>
                          <a:spcPts val="0"/>
                        </a:spcAft>
                      </a:pPr>
                      <a:r>
                        <a:rPr lang="fr-FR" sz="1600">
                          <a:effectLst/>
                        </a:rPr>
                        <a:t>Aliment d’allaitement</a:t>
                      </a:r>
                    </a:p>
                    <a:p>
                      <a:pPr>
                        <a:lnSpc>
                          <a:spcPct val="115000"/>
                        </a:lnSpc>
                        <a:spcAft>
                          <a:spcPts val="1000"/>
                        </a:spcAft>
                      </a:pPr>
                      <a:r>
                        <a:rPr lang="fr-FR" sz="1600">
                          <a:effectLst/>
                        </a:rPr>
                        <a:t> (145 g de poudre / 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effectLst/>
                        </a:rPr>
                        <a:t>230 </a:t>
                      </a:r>
                      <a:r>
                        <a:rPr lang="en-GB" sz="1800" dirty="0">
                          <a:effectLst/>
                        </a:rPr>
                        <a:t>± </a:t>
                      </a:r>
                      <a:r>
                        <a:rPr lang="en-GB" sz="1800" dirty="0" smtClean="0">
                          <a:effectLst/>
                        </a:rPr>
                        <a:t>24</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effectLst/>
                        </a:rPr>
                        <a:t>209 </a:t>
                      </a:r>
                      <a:r>
                        <a:rPr lang="en-GB" sz="1800" dirty="0">
                          <a:effectLst/>
                        </a:rPr>
                        <a:t>± </a:t>
                      </a:r>
                      <a:r>
                        <a:rPr lang="en-GB" sz="1800" dirty="0" smtClean="0">
                          <a:effectLst/>
                        </a:rPr>
                        <a:t>23</a:t>
                      </a:r>
                      <a:endParaRPr lang="fr-FR" sz="2000" dirty="0">
                        <a:effectLst/>
                      </a:endParaRPr>
                    </a:p>
                    <a:p>
                      <a:pPr>
                        <a:spcAft>
                          <a:spcPts val="0"/>
                        </a:spcAft>
                      </a:pPr>
                      <a:r>
                        <a:rPr lang="en-GB" sz="1800" dirty="0">
                          <a:effectLst/>
                        </a:rPr>
                        <a:t> </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effectLst/>
                        </a:rPr>
                        <a:t>218</a:t>
                      </a:r>
                      <a:r>
                        <a:rPr lang="en-GB" sz="2000" dirty="0" smtClean="0">
                          <a:effectLst/>
                        </a:rPr>
                        <a:t> </a:t>
                      </a:r>
                      <a:r>
                        <a:rPr lang="en-GB" sz="1800" dirty="0">
                          <a:effectLst/>
                        </a:rPr>
                        <a:t>± </a:t>
                      </a:r>
                      <a:r>
                        <a:rPr lang="en-GB" sz="1800" dirty="0" smtClean="0">
                          <a:effectLst/>
                        </a:rPr>
                        <a:t>24</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r>
              <a:tr h="841249">
                <a:tc>
                  <a:txBody>
                    <a:bodyPr/>
                    <a:lstStyle/>
                    <a:p>
                      <a:pPr>
                        <a:lnSpc>
                          <a:spcPct val="115000"/>
                        </a:lnSpc>
                        <a:spcAft>
                          <a:spcPts val="0"/>
                        </a:spcAft>
                      </a:pPr>
                      <a:r>
                        <a:rPr lang="fr-FR" sz="1600" dirty="0">
                          <a:effectLst/>
                        </a:rPr>
                        <a:t>Aliment d’allaitement</a:t>
                      </a:r>
                    </a:p>
                    <a:p>
                      <a:pPr>
                        <a:lnSpc>
                          <a:spcPct val="115000"/>
                        </a:lnSpc>
                        <a:spcAft>
                          <a:spcPts val="1000"/>
                        </a:spcAft>
                      </a:pPr>
                      <a:r>
                        <a:rPr lang="fr-FR" sz="1600" dirty="0">
                          <a:effectLst/>
                        </a:rPr>
                        <a:t>(160 g de poudre / 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smtClean="0">
                          <a:effectLst/>
                        </a:rPr>
                        <a:t>220 </a:t>
                      </a:r>
                      <a:r>
                        <a:rPr lang="en-GB" sz="1800" dirty="0">
                          <a:effectLst/>
                        </a:rPr>
                        <a:t>± </a:t>
                      </a:r>
                      <a:r>
                        <a:rPr lang="en-GB" sz="1800" dirty="0" smtClean="0">
                          <a:effectLst/>
                        </a:rPr>
                        <a:t>28</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1800" dirty="0">
                          <a:effectLst/>
                        </a:rPr>
                        <a:t> </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spcAft>
                          <a:spcPts val="0"/>
                        </a:spcAft>
                      </a:pPr>
                      <a:r>
                        <a:rPr lang="en-GB" sz="2000" dirty="0" smtClean="0">
                          <a:effectLst/>
                        </a:rPr>
                        <a:t>222 </a:t>
                      </a:r>
                      <a:r>
                        <a:rPr lang="en-GB" sz="2000" dirty="0">
                          <a:effectLst/>
                        </a:rPr>
                        <a:t>± </a:t>
                      </a:r>
                      <a:r>
                        <a:rPr lang="en-GB" sz="2000" dirty="0" smtClean="0">
                          <a:effectLst/>
                        </a:rPr>
                        <a:t>25</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r>
            </a:tbl>
          </a:graphicData>
        </a:graphic>
      </p:graphicFrame>
    </p:spTree>
    <p:extLst>
      <p:ext uri="{BB962C8B-B14F-4D97-AF65-F5344CB8AC3E}">
        <p14:creationId xmlns:p14="http://schemas.microsoft.com/office/powerpoint/2010/main" val="1297252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Croissance au lait de vache acidifié à St Genest </a:t>
            </a:r>
            <a:r>
              <a:rPr lang="fr-FR" dirty="0" err="1"/>
              <a:t>Malifaux</a:t>
            </a:r>
            <a:r>
              <a:rPr lang="fr-FR" dirty="0"/>
              <a:t/>
            </a:r>
            <a:br>
              <a:rPr lang="fr-FR" dirty="0"/>
            </a:br>
            <a:endParaRPr lang="fr-FR" dirty="0"/>
          </a:p>
        </p:txBody>
      </p:sp>
      <p:sp>
        <p:nvSpPr>
          <p:cNvPr id="3" name="Espace réservé du contenu 2"/>
          <p:cNvSpPr>
            <a:spLocks noGrp="1"/>
          </p:cNvSpPr>
          <p:nvPr>
            <p:ph idx="1"/>
          </p:nvPr>
        </p:nvSpPr>
        <p:spPr>
          <a:xfrm>
            <a:off x="628650" y="5574665"/>
            <a:ext cx="7886700" cy="615823"/>
          </a:xfrm>
        </p:spPr>
        <p:txBody>
          <a:bodyPr/>
          <a:lstStyle/>
          <a:p>
            <a:pPr marL="0" indent="0">
              <a:buNone/>
            </a:pPr>
            <a:r>
              <a:rPr lang="fr-FR" dirty="0" smtClean="0"/>
              <a:t>Croissance similaire entre </a:t>
            </a:r>
            <a:r>
              <a:rPr lang="fr-FR" dirty="0"/>
              <a:t>les techniques</a:t>
            </a:r>
          </a:p>
          <a:p>
            <a:endParaRPr lang="fr-FR"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11</a:t>
            </a:fld>
            <a:endParaRPr lang="fr-FR" dirty="0"/>
          </a:p>
        </p:txBody>
      </p:sp>
      <p:graphicFrame>
        <p:nvGraphicFramePr>
          <p:cNvPr id="6" name="Tableau 5"/>
          <p:cNvGraphicFramePr>
            <a:graphicFrameLocks noGrp="1"/>
          </p:cNvGraphicFramePr>
          <p:nvPr/>
        </p:nvGraphicFramePr>
        <p:xfrm>
          <a:off x="611188" y="1989138"/>
          <a:ext cx="7777161" cy="2844799"/>
        </p:xfrm>
        <a:graphic>
          <a:graphicData uri="http://schemas.openxmlformats.org/drawingml/2006/table">
            <a:tbl>
              <a:tblPr firstRow="1" firstCol="1" bandRow="1">
                <a:tableStyleId>{93296810-A885-4BE3-A3E7-6D5BEEA58F35}</a:tableStyleId>
              </a:tblPr>
              <a:tblGrid>
                <a:gridCol w="2591815"/>
                <a:gridCol w="2592673"/>
                <a:gridCol w="2592673"/>
              </a:tblGrid>
              <a:tr h="946483">
                <a:tc>
                  <a:txBody>
                    <a:bodyPr/>
                    <a:lstStyle/>
                    <a:p>
                      <a:pPr>
                        <a:lnSpc>
                          <a:spcPct val="115000"/>
                        </a:lnSpc>
                        <a:spcAft>
                          <a:spcPts val="1000"/>
                        </a:spcAft>
                      </a:pPr>
                      <a:r>
                        <a:rPr lang="fr-FR" sz="1800" dirty="0">
                          <a:effectLst/>
                        </a:rPr>
                        <a:t>Type d’allaitement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gridSpan="2">
                  <a:txBody>
                    <a:bodyPr/>
                    <a:lstStyle/>
                    <a:p>
                      <a:pPr algn="ctr">
                        <a:lnSpc>
                          <a:spcPct val="115000"/>
                        </a:lnSpc>
                        <a:spcAft>
                          <a:spcPts val="0"/>
                        </a:spcAft>
                      </a:pPr>
                      <a:r>
                        <a:rPr lang="fr-FR" sz="1800" dirty="0">
                          <a:effectLst/>
                        </a:rPr>
                        <a:t>Gain Moyen Quotidien (GMQ)  naissance – sevrage en </a:t>
                      </a:r>
                      <a:r>
                        <a:rPr lang="fr-FR" sz="1800" dirty="0" smtClean="0">
                          <a:effectLst/>
                        </a:rPr>
                        <a:t>g/j </a:t>
                      </a:r>
                      <a:r>
                        <a:rPr lang="fr-FR" sz="1800" dirty="0">
                          <a:effectLst/>
                        </a:rPr>
                        <a:t>de lots de chevrettes</a:t>
                      </a:r>
                    </a:p>
                    <a:p>
                      <a:pPr algn="ctr">
                        <a:lnSpc>
                          <a:spcPct val="115000"/>
                        </a:lnSpc>
                        <a:spcAft>
                          <a:spcPts val="1000"/>
                        </a:spcAft>
                      </a:pPr>
                      <a:r>
                        <a:rPr lang="fr-FR" sz="1800" dirty="0">
                          <a:effectLst/>
                        </a:rPr>
                        <a:t>Moyenne du lot </a:t>
                      </a:r>
                      <a:r>
                        <a:rPr lang="en-GB" sz="1800" dirty="0">
                          <a:effectLst/>
                        </a:rPr>
                        <a:t>± </a:t>
                      </a:r>
                      <a:r>
                        <a:rPr lang="fr-FR" sz="1800" dirty="0">
                          <a:effectLst/>
                        </a:rPr>
                        <a:t>écart-type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hMerge="1">
                  <a:txBody>
                    <a:bodyPr/>
                    <a:lstStyle/>
                    <a:p>
                      <a:endParaRPr lang="fr-FR"/>
                    </a:p>
                  </a:txBody>
                  <a:tcPr/>
                </a:tc>
              </a:tr>
              <a:tr h="636339">
                <a:tc>
                  <a:txBody>
                    <a:bodyPr/>
                    <a:lstStyle/>
                    <a:p>
                      <a:pPr>
                        <a:lnSpc>
                          <a:spcPct val="115000"/>
                        </a:lnSpc>
                        <a:spcAft>
                          <a:spcPts val="100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spcAft>
                          <a:spcPts val="0"/>
                        </a:spcAft>
                      </a:pPr>
                      <a:r>
                        <a:rPr lang="en-GB" sz="1800" dirty="0">
                          <a:effectLst/>
                        </a:rPr>
                        <a:t>2016</a:t>
                      </a:r>
                      <a:endParaRPr lang="fr-FR" sz="2000" dirty="0">
                        <a:effectLst/>
                      </a:endParaRPr>
                    </a:p>
                    <a:p>
                      <a:pPr>
                        <a:spcAft>
                          <a:spcPts val="0"/>
                        </a:spcAft>
                      </a:pPr>
                      <a:r>
                        <a:rPr lang="en-GB" sz="1800" dirty="0">
                          <a:effectLst/>
                        </a:rPr>
                        <a:t>(12 </a:t>
                      </a:r>
                      <a:r>
                        <a:rPr lang="en-GB" sz="1800" dirty="0" err="1">
                          <a:effectLst/>
                        </a:rPr>
                        <a:t>animaux</a:t>
                      </a:r>
                      <a:r>
                        <a:rPr lang="en-GB" sz="1800" dirty="0">
                          <a:effectLst/>
                        </a:rPr>
                        <a:t> / lot)</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0"/>
                        </a:spcAft>
                      </a:pPr>
                      <a:r>
                        <a:rPr lang="fr-FR" sz="1800">
                          <a:effectLst/>
                        </a:rPr>
                        <a:t>2017</a:t>
                      </a:r>
                    </a:p>
                    <a:p>
                      <a:pPr>
                        <a:lnSpc>
                          <a:spcPct val="115000"/>
                        </a:lnSpc>
                        <a:spcAft>
                          <a:spcPts val="1000"/>
                        </a:spcAft>
                      </a:pPr>
                      <a:r>
                        <a:rPr lang="en-GB" sz="1800">
                          <a:effectLst/>
                        </a:rPr>
                        <a:t>(10 animaux / lot)</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r>
              <a:tr h="315494">
                <a:tc>
                  <a:txBody>
                    <a:bodyPr/>
                    <a:lstStyle/>
                    <a:p>
                      <a:pPr>
                        <a:lnSpc>
                          <a:spcPct val="115000"/>
                        </a:lnSpc>
                        <a:spcAft>
                          <a:spcPts val="1000"/>
                        </a:spcAft>
                      </a:pPr>
                      <a:r>
                        <a:rPr lang="fr-FR" sz="1800">
                          <a:effectLst/>
                        </a:rPr>
                        <a:t>Lait de vache acidifié</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spcAft>
                          <a:spcPts val="0"/>
                        </a:spcAft>
                      </a:pPr>
                      <a:r>
                        <a:rPr lang="en-GB" sz="1800" dirty="0" smtClean="0">
                          <a:effectLst/>
                        </a:rPr>
                        <a:t>177</a:t>
                      </a:r>
                      <a:r>
                        <a:rPr lang="en-GB" sz="2000" dirty="0" smtClean="0">
                          <a:effectLst/>
                        </a:rPr>
                        <a:t> </a:t>
                      </a:r>
                      <a:r>
                        <a:rPr lang="en-GB" sz="1800" dirty="0">
                          <a:effectLst/>
                        </a:rPr>
                        <a:t>± </a:t>
                      </a:r>
                      <a:r>
                        <a:rPr lang="en-GB" sz="1800" dirty="0" smtClean="0">
                          <a:effectLst/>
                        </a:rPr>
                        <a:t>28</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en-GB" sz="1800" dirty="0" smtClean="0">
                          <a:effectLst/>
                        </a:rPr>
                        <a:t>185 </a:t>
                      </a:r>
                      <a:r>
                        <a:rPr lang="en-GB" sz="1800" dirty="0">
                          <a:effectLst/>
                        </a:rPr>
                        <a:t>± </a:t>
                      </a:r>
                      <a:r>
                        <a:rPr lang="en-GB" sz="1800" dirty="0" smtClean="0">
                          <a:effectLst/>
                        </a:rPr>
                        <a:t>29</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r>
              <a:tr h="315494">
                <a:tc>
                  <a:txBody>
                    <a:bodyPr/>
                    <a:lstStyle/>
                    <a:p>
                      <a:pPr>
                        <a:lnSpc>
                          <a:spcPct val="115000"/>
                        </a:lnSpc>
                        <a:spcAft>
                          <a:spcPts val="1000"/>
                        </a:spcAft>
                      </a:pPr>
                      <a:r>
                        <a:rPr lang="fr-FR" sz="1800" dirty="0">
                          <a:effectLst/>
                        </a:rPr>
                        <a:t>Lait maternel </a:t>
                      </a:r>
                      <a:r>
                        <a:rPr lang="fr-FR" sz="1800" dirty="0" smtClean="0">
                          <a:effectLst/>
                        </a:rPr>
                        <a:t>acidifié</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spcAft>
                          <a:spcPts val="0"/>
                        </a:spcAft>
                      </a:pPr>
                      <a:r>
                        <a:rPr lang="en-GB" sz="2000" dirty="0">
                          <a:effectLst/>
                        </a:rPr>
                        <a:t> </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en-GB" sz="1800" dirty="0" smtClean="0">
                          <a:effectLst/>
                        </a:rPr>
                        <a:t>196 </a:t>
                      </a:r>
                      <a:r>
                        <a:rPr lang="en-GB" sz="1800" dirty="0">
                          <a:effectLst/>
                        </a:rPr>
                        <a:t>± </a:t>
                      </a:r>
                      <a:r>
                        <a:rPr lang="en-GB" sz="1800" dirty="0" smtClean="0">
                          <a:effectLst/>
                        </a:rPr>
                        <a:t>13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r>
              <a:tr h="630989">
                <a:tc>
                  <a:txBody>
                    <a:bodyPr/>
                    <a:lstStyle/>
                    <a:p>
                      <a:pPr>
                        <a:lnSpc>
                          <a:spcPct val="115000"/>
                        </a:lnSpc>
                        <a:spcAft>
                          <a:spcPts val="1000"/>
                        </a:spcAft>
                      </a:pPr>
                      <a:r>
                        <a:rPr lang="fr-FR" sz="1800">
                          <a:effectLst/>
                        </a:rPr>
                        <a:t>Lait reconstitué (175 g de poudre / l)</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spcAft>
                          <a:spcPts val="0"/>
                        </a:spcAft>
                      </a:pPr>
                      <a:r>
                        <a:rPr lang="en-GB" sz="1800" dirty="0" smtClean="0">
                          <a:effectLst/>
                        </a:rPr>
                        <a:t>186 </a:t>
                      </a:r>
                      <a:r>
                        <a:rPr lang="en-GB" sz="1800" dirty="0">
                          <a:effectLst/>
                        </a:rPr>
                        <a:t>± </a:t>
                      </a:r>
                      <a:r>
                        <a:rPr lang="en-GB" sz="1800" dirty="0" smtClean="0">
                          <a:effectLst/>
                        </a:rPr>
                        <a:t>20</a:t>
                      </a:r>
                      <a:endPar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r>
            </a:tbl>
          </a:graphicData>
        </a:graphic>
      </p:graphicFrame>
    </p:spTree>
    <p:extLst>
      <p:ext uri="{BB962C8B-B14F-4D97-AF65-F5344CB8AC3E}">
        <p14:creationId xmlns:p14="http://schemas.microsoft.com/office/powerpoint/2010/main" val="3702181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Synthèse économique, temps de travail et </a:t>
            </a:r>
            <a:r>
              <a:rPr lang="fr-FR" dirty="0" smtClean="0"/>
              <a:t>sanitaire</a:t>
            </a:r>
            <a:endParaRPr lang="fr-FR"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12</a:t>
            </a:fld>
            <a:endParaRPr lang="fr-FR" dirty="0"/>
          </a:p>
        </p:txBody>
      </p:sp>
      <p:graphicFrame>
        <p:nvGraphicFramePr>
          <p:cNvPr id="7" name="Espace réservé du contenu 3">
            <a:extLst>
              <a:ext uri="{FF2B5EF4-FFF2-40B4-BE49-F238E27FC236}"/>
            </a:extLst>
          </p:cNvPr>
          <p:cNvGraphicFramePr>
            <a:graphicFrameLocks noGrp="1"/>
          </p:cNvGraphicFramePr>
          <p:nvPr>
            <p:ph idx="1"/>
            <p:extLst>
              <p:ext uri="{D42A27DB-BD31-4B8C-83A1-F6EECF244321}">
                <p14:modId xmlns:p14="http://schemas.microsoft.com/office/powerpoint/2010/main" val="2912387024"/>
              </p:ext>
            </p:extLst>
          </p:nvPr>
        </p:nvGraphicFramePr>
        <p:xfrm>
          <a:off x="137159" y="1916113"/>
          <a:ext cx="8842249" cy="4242416"/>
        </p:xfrm>
        <a:graphic>
          <a:graphicData uri="http://schemas.openxmlformats.org/drawingml/2006/table">
            <a:tbl>
              <a:tblPr firstRow="1" bandRow="1">
                <a:tableStyleId>{5940675A-B579-460E-94D1-54222C63F5DA}</a:tableStyleId>
              </a:tblPr>
              <a:tblGrid>
                <a:gridCol w="1344169">
                  <a:extLst>
                    <a:ext uri="{9D8B030D-6E8A-4147-A177-3AD203B41FA5}"/>
                  </a:extLst>
                </a:gridCol>
                <a:gridCol w="630936">
                  <a:extLst>
                    <a:ext uri="{9D8B030D-6E8A-4147-A177-3AD203B41FA5}"/>
                  </a:extLst>
                </a:gridCol>
                <a:gridCol w="676656">
                  <a:extLst>
                    <a:ext uri="{9D8B030D-6E8A-4147-A177-3AD203B41FA5}"/>
                  </a:extLst>
                </a:gridCol>
                <a:gridCol w="886968">
                  <a:extLst>
                    <a:ext uri="{9D8B030D-6E8A-4147-A177-3AD203B41FA5}"/>
                  </a:extLst>
                </a:gridCol>
                <a:gridCol w="2697480"/>
                <a:gridCol w="2606040"/>
              </a:tblGrid>
              <a:tr h="543623">
                <a:tc>
                  <a:txBody>
                    <a:bodyPr/>
                    <a:lstStyle/>
                    <a:p>
                      <a:endParaRPr lang="fr-FR" sz="1800" dirty="0"/>
                    </a:p>
                  </a:txBody>
                  <a:tcPr marT="45724" marB="45724"/>
                </a:tc>
                <a:tc>
                  <a:txBody>
                    <a:bodyPr/>
                    <a:lstStyle/>
                    <a:p>
                      <a:pPr algn="ctr"/>
                      <a:r>
                        <a:rPr lang="fr-FR" sz="1600" dirty="0"/>
                        <a:t>CAEV</a:t>
                      </a:r>
                    </a:p>
                  </a:txBody>
                  <a:tcPr marT="45724" marB="45724"/>
                </a:tc>
                <a:tc>
                  <a:txBody>
                    <a:bodyPr/>
                    <a:lstStyle/>
                    <a:p>
                      <a:pPr algn="ctr"/>
                      <a:r>
                        <a:rPr lang="fr-FR" sz="1600" dirty="0" err="1" smtClean="0"/>
                        <a:t>Myco</a:t>
                      </a:r>
                      <a:endParaRPr lang="fr-FR" sz="1600" dirty="0"/>
                    </a:p>
                  </a:txBody>
                  <a:tcPr marT="45724" marB="45724"/>
                </a:tc>
                <a:tc>
                  <a:txBody>
                    <a:bodyPr/>
                    <a:lstStyle/>
                    <a:p>
                      <a:pPr algn="ctr"/>
                      <a:r>
                        <a:rPr lang="fr-FR" sz="1600" dirty="0" err="1" smtClean="0"/>
                        <a:t>Paratub</a:t>
                      </a:r>
                      <a:endParaRPr lang="fr-FR" sz="1600" dirty="0"/>
                    </a:p>
                  </a:txBody>
                  <a:tcPr marT="45724" marB="45724"/>
                </a:tc>
                <a:tc>
                  <a:txBody>
                    <a:bodyPr/>
                    <a:lstStyle/>
                    <a:p>
                      <a:pPr algn="ctr"/>
                      <a:r>
                        <a:rPr lang="fr-FR" sz="1600" dirty="0" smtClean="0"/>
                        <a:t>Éco</a:t>
                      </a:r>
                      <a:r>
                        <a:rPr lang="fr-FR" sz="1600" baseline="0" dirty="0" smtClean="0"/>
                        <a:t> : comparaison par rapport à l’aliment d’allaitement </a:t>
                      </a:r>
                      <a:r>
                        <a:rPr lang="fr-FR" sz="1600" baseline="0" dirty="0" err="1" smtClean="0"/>
                        <a:t>conv</a:t>
                      </a:r>
                      <a:endParaRPr lang="fr-FR" sz="1600" dirty="0"/>
                    </a:p>
                  </a:txBody>
                  <a:tcPr marT="45724" marB="4572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t>travail</a:t>
                      </a:r>
                      <a:r>
                        <a:rPr lang="fr-FR" sz="1600" baseline="0" dirty="0" smtClean="0"/>
                        <a:t> : comparaison % l’aliment d’allaitement</a:t>
                      </a:r>
                      <a:endParaRPr lang="fr-FR" sz="1600" dirty="0"/>
                    </a:p>
                  </a:txBody>
                  <a:tcPr marT="45724" marB="45724"/>
                </a:tc>
                <a:extLst>
                  <a:ext uri="{0D108BD9-81ED-4DB2-BD59-A6C34878D82A}"/>
                </a:extLst>
              </a:tr>
              <a:tr h="553070">
                <a:tc>
                  <a:txBody>
                    <a:bodyPr/>
                    <a:lstStyle/>
                    <a:p>
                      <a:r>
                        <a:rPr lang="fr-FR" sz="1600" dirty="0" smtClean="0"/>
                        <a:t>Aliment d’allaitement</a:t>
                      </a:r>
                      <a:endParaRPr lang="fr-FR" sz="1600" dirty="0"/>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smtClean="0">
                          <a:solidFill>
                            <a:srgbClr val="00B050"/>
                          </a:solidFill>
                        </a:rPr>
                        <a:t>1</a:t>
                      </a:r>
                    </a:p>
                  </a:txBody>
                  <a:tcPr marT="45724" marB="45724"/>
                </a:tc>
                <a:tc>
                  <a:txBody>
                    <a:bodyPr/>
                    <a:lstStyle/>
                    <a:p>
                      <a:pPr algn="ctr"/>
                      <a:r>
                        <a:rPr lang="fr-FR" sz="2400" b="1" dirty="0" smtClean="0">
                          <a:solidFill>
                            <a:srgbClr val="00B050"/>
                          </a:solidFill>
                        </a:rPr>
                        <a:t>1</a:t>
                      </a:r>
                      <a:endParaRPr lang="fr-FR" sz="2400" b="1" dirty="0">
                        <a:solidFill>
                          <a:srgbClr val="00B050"/>
                        </a:solidFill>
                      </a:endParaRPr>
                    </a:p>
                  </a:txBody>
                  <a:tcPr marT="45724" marB="45724"/>
                </a:tc>
                <a:extLst>
                  <a:ext uri="{0D108BD9-81ED-4DB2-BD59-A6C34878D82A}"/>
                </a:extLst>
              </a:tr>
              <a:tr h="785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smtClean="0"/>
                        <a:t>Aliment d’allaitement</a:t>
                      </a:r>
                    </a:p>
                    <a:p>
                      <a:r>
                        <a:rPr lang="fr-FR" sz="1600" dirty="0" smtClean="0"/>
                        <a:t>bio</a:t>
                      </a:r>
                      <a:endParaRPr lang="fr-FR" sz="1600" dirty="0"/>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a:solidFill>
                            <a:srgbClr val="00B050"/>
                          </a:solidFill>
                        </a:rPr>
                        <a:t>+</a:t>
                      </a: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1,8</a:t>
                      </a:r>
                      <a:endParaRPr lang="fr-FR" sz="2400" b="1" kern="1200" dirty="0">
                        <a:solidFill>
                          <a:srgbClr val="00B050"/>
                        </a:solidFill>
                        <a:latin typeface="+mn-lt"/>
                        <a:ea typeface="+mn-ea"/>
                        <a:cs typeface="+mn-cs"/>
                      </a:endParaRP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1</a:t>
                      </a:r>
                      <a:endParaRPr lang="fr-FR" sz="2400" b="1" kern="1200" dirty="0">
                        <a:solidFill>
                          <a:srgbClr val="00B050"/>
                        </a:solidFill>
                        <a:latin typeface="+mn-lt"/>
                        <a:ea typeface="+mn-ea"/>
                        <a:cs typeface="+mn-cs"/>
                      </a:endParaRPr>
                    </a:p>
                  </a:txBody>
                  <a:tcPr marT="45724" marB="45724"/>
                </a:tc>
              </a:tr>
              <a:tr h="581952">
                <a:tc>
                  <a:txBody>
                    <a:bodyPr/>
                    <a:lstStyle/>
                    <a:p>
                      <a:r>
                        <a:rPr lang="fr-FR" sz="1600" dirty="0"/>
                        <a:t>Lait de chèvre thermisé</a:t>
                      </a:r>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a:solidFill>
                            <a:srgbClr val="FF0000"/>
                          </a:solidFill>
                        </a:rPr>
                        <a:t>-</a:t>
                      </a: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2,8</a:t>
                      </a:r>
                      <a:endParaRPr lang="fr-FR" sz="2400" b="1" kern="1200" dirty="0">
                        <a:solidFill>
                          <a:srgbClr val="00B050"/>
                        </a:solidFill>
                        <a:latin typeface="+mn-lt"/>
                        <a:ea typeface="+mn-ea"/>
                        <a:cs typeface="+mn-cs"/>
                      </a:endParaRP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2</a:t>
                      </a:r>
                      <a:endParaRPr lang="fr-FR" sz="2400" b="1" kern="1200" dirty="0">
                        <a:solidFill>
                          <a:srgbClr val="00B050"/>
                        </a:solidFill>
                        <a:latin typeface="+mn-lt"/>
                        <a:ea typeface="+mn-ea"/>
                        <a:cs typeface="+mn-cs"/>
                      </a:endParaRPr>
                    </a:p>
                  </a:txBody>
                  <a:tcPr marT="45724" marB="45724"/>
                </a:tc>
                <a:extLst>
                  <a:ext uri="{0D108BD9-81ED-4DB2-BD59-A6C34878D82A}"/>
                </a:extLst>
              </a:tr>
              <a:tr h="581952">
                <a:tc>
                  <a:txBody>
                    <a:bodyPr/>
                    <a:lstStyle/>
                    <a:p>
                      <a:r>
                        <a:rPr lang="fr-FR" sz="1600" dirty="0"/>
                        <a:t>Lait de chèvre acidifié</a:t>
                      </a:r>
                    </a:p>
                  </a:txBody>
                  <a:tcPr marT="45724" marB="45724"/>
                </a:tc>
                <a:tc>
                  <a:txBody>
                    <a:bodyPr/>
                    <a:lstStyle/>
                    <a:p>
                      <a:pPr algn="ctr"/>
                      <a:r>
                        <a:rPr lang="fr-FR" sz="2400" b="1" dirty="0">
                          <a:solidFill>
                            <a:srgbClr val="FF0000"/>
                          </a:solidFill>
                        </a:rPr>
                        <a:t>-</a:t>
                      </a:r>
                    </a:p>
                  </a:txBody>
                  <a:tcPr marT="45724" marB="45724"/>
                </a:tc>
                <a:tc>
                  <a:txBody>
                    <a:bodyPr/>
                    <a:lstStyle/>
                    <a:p>
                      <a:pPr algn="ctr"/>
                      <a:r>
                        <a:rPr lang="fr-FR" sz="2400" b="1" dirty="0">
                          <a:solidFill>
                            <a:srgbClr val="FF0000"/>
                          </a:solidFill>
                        </a:rPr>
                        <a:t>-</a:t>
                      </a:r>
                    </a:p>
                  </a:txBody>
                  <a:tcPr marT="45724" marB="45724"/>
                </a:tc>
                <a:tc>
                  <a:txBody>
                    <a:bodyPr/>
                    <a:lstStyle/>
                    <a:p>
                      <a:pPr algn="ctr"/>
                      <a:r>
                        <a:rPr lang="fr-FR" sz="2400" b="1" dirty="0">
                          <a:solidFill>
                            <a:srgbClr val="FF0000"/>
                          </a:solidFill>
                        </a:rPr>
                        <a:t>-</a:t>
                      </a: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2,5</a:t>
                      </a:r>
                      <a:endParaRPr lang="fr-FR" sz="2400" b="1" kern="1200" dirty="0">
                        <a:solidFill>
                          <a:srgbClr val="00B050"/>
                        </a:solidFill>
                        <a:latin typeface="+mn-lt"/>
                        <a:ea typeface="+mn-ea"/>
                        <a:cs typeface="+mn-cs"/>
                      </a:endParaRP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1,5</a:t>
                      </a:r>
                      <a:endParaRPr lang="fr-FR" sz="2400" b="1" kern="1200" dirty="0">
                        <a:solidFill>
                          <a:srgbClr val="00B050"/>
                        </a:solidFill>
                        <a:latin typeface="+mn-lt"/>
                        <a:ea typeface="+mn-ea"/>
                        <a:cs typeface="+mn-cs"/>
                      </a:endParaRPr>
                    </a:p>
                  </a:txBody>
                  <a:tcPr marT="45724" marB="45724"/>
                </a:tc>
                <a:extLst>
                  <a:ext uri="{0D108BD9-81ED-4DB2-BD59-A6C34878D82A}"/>
                </a:extLst>
              </a:tr>
              <a:tr h="776267">
                <a:tc>
                  <a:txBody>
                    <a:bodyPr/>
                    <a:lstStyle/>
                    <a:p>
                      <a:r>
                        <a:rPr lang="fr-FR" sz="1600" dirty="0"/>
                        <a:t>Lait de vache acidifié</a:t>
                      </a:r>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2400" b="1" dirty="0">
                          <a:solidFill>
                            <a:srgbClr val="00B050"/>
                          </a:solidFill>
                        </a:rPr>
                        <a:t>+</a:t>
                      </a:r>
                    </a:p>
                  </a:txBody>
                  <a:tcPr marT="45724" marB="45724"/>
                </a:tc>
                <a:tc>
                  <a:txBody>
                    <a:bodyPr/>
                    <a:lstStyle/>
                    <a:p>
                      <a:pPr algn="ctr"/>
                      <a:r>
                        <a:rPr lang="fr-FR" sz="1800" b="1" dirty="0">
                          <a:solidFill>
                            <a:srgbClr val="FFC000"/>
                          </a:solidFill>
                        </a:rPr>
                        <a:t>+/-</a:t>
                      </a:r>
                    </a:p>
                    <a:p>
                      <a:pPr algn="ctr"/>
                      <a:r>
                        <a:rPr lang="fr-FR" sz="1200" b="1" dirty="0">
                          <a:solidFill>
                            <a:srgbClr val="FFC000"/>
                          </a:solidFill>
                        </a:rPr>
                        <a:t>(statut </a:t>
                      </a:r>
                      <a:r>
                        <a:rPr lang="fr-FR" sz="1200" b="1" dirty="0" err="1" smtClean="0">
                          <a:solidFill>
                            <a:srgbClr val="FFC000"/>
                          </a:solidFill>
                        </a:rPr>
                        <a:t>paratub</a:t>
                      </a:r>
                      <a:r>
                        <a:rPr lang="fr-FR" sz="1200" b="1" dirty="0" smtClean="0">
                          <a:solidFill>
                            <a:srgbClr val="FFC000"/>
                          </a:solidFill>
                        </a:rPr>
                        <a:t> </a:t>
                      </a:r>
                      <a:r>
                        <a:rPr lang="fr-FR" sz="1200" b="1" dirty="0">
                          <a:solidFill>
                            <a:srgbClr val="FFC000"/>
                          </a:solidFill>
                        </a:rPr>
                        <a:t>du troupeau bovin ?)</a:t>
                      </a: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1,1</a:t>
                      </a:r>
                      <a:endParaRPr lang="fr-FR" sz="2400" b="1" kern="1200" dirty="0">
                        <a:solidFill>
                          <a:srgbClr val="00B050"/>
                        </a:solidFill>
                        <a:latin typeface="+mn-lt"/>
                        <a:ea typeface="+mn-ea"/>
                        <a:cs typeface="+mn-cs"/>
                      </a:endParaRPr>
                    </a:p>
                  </a:txBody>
                  <a:tcPr marT="45724" marB="45724"/>
                </a:tc>
                <a:tc>
                  <a:txBody>
                    <a:bodyPr/>
                    <a:lstStyle/>
                    <a:p>
                      <a:pPr marL="0" algn="ctr" defTabSz="914400" rtl="0" eaLnBrk="1" latinLnBrk="0" hangingPunct="1"/>
                      <a:r>
                        <a:rPr lang="fr-FR" sz="2400" b="1" kern="1200" dirty="0" smtClean="0">
                          <a:solidFill>
                            <a:srgbClr val="00B050"/>
                          </a:solidFill>
                          <a:latin typeface="+mn-lt"/>
                          <a:ea typeface="+mn-ea"/>
                          <a:cs typeface="+mn-cs"/>
                        </a:rPr>
                        <a:t>1,5</a:t>
                      </a:r>
                      <a:endParaRPr lang="fr-FR" sz="2400" b="1" kern="1200" dirty="0">
                        <a:solidFill>
                          <a:srgbClr val="00B050"/>
                        </a:solidFill>
                        <a:latin typeface="+mn-lt"/>
                        <a:ea typeface="+mn-ea"/>
                        <a:cs typeface="+mn-cs"/>
                      </a:endParaRPr>
                    </a:p>
                  </a:txBody>
                  <a:tcPr marT="45724" marB="45724"/>
                </a:tc>
                <a:extLst>
                  <a:ext uri="{0D108BD9-81ED-4DB2-BD59-A6C34878D82A}"/>
                </a:extLst>
              </a:tr>
            </a:tbl>
          </a:graphicData>
        </a:graphic>
      </p:graphicFrame>
    </p:spTree>
    <p:extLst>
      <p:ext uri="{BB962C8B-B14F-4D97-AF65-F5344CB8AC3E}">
        <p14:creationId xmlns:p14="http://schemas.microsoft.com/office/powerpoint/2010/main" val="387901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Ce qu’il faut </a:t>
            </a:r>
            <a:r>
              <a:rPr lang="fr-FR" dirty="0" smtClean="0"/>
              <a:t>retenir</a:t>
            </a:r>
            <a:endParaRPr lang="fr-FR" dirty="0"/>
          </a:p>
        </p:txBody>
      </p:sp>
      <p:sp>
        <p:nvSpPr>
          <p:cNvPr id="3" name="Espace réservé du contenu 2"/>
          <p:cNvSpPr>
            <a:spLocks noGrp="1"/>
          </p:cNvSpPr>
          <p:nvPr>
            <p:ph idx="1"/>
          </p:nvPr>
        </p:nvSpPr>
        <p:spPr/>
        <p:txBody>
          <a:bodyPr>
            <a:noAutofit/>
          </a:bodyPr>
          <a:lstStyle/>
          <a:p>
            <a:pPr algn="just">
              <a:spcAft>
                <a:spcPts val="0"/>
              </a:spcAft>
              <a:defRPr/>
            </a:pPr>
            <a:r>
              <a:rPr lang="fr-FR" altLang="fr-FR" sz="2000" dirty="0">
                <a:solidFill>
                  <a:srgbClr val="1F4E79"/>
                </a:solidFill>
              </a:rPr>
              <a:t>Au niveau zootechnique, </a:t>
            </a:r>
            <a:r>
              <a:rPr lang="fr-FR" altLang="fr-FR" sz="2000" dirty="0"/>
              <a:t>les 3 modalités au lait maternel ou de vache testées donnent des résultats satisfaisants….</a:t>
            </a:r>
          </a:p>
          <a:p>
            <a:pPr marL="0" indent="0" algn="just">
              <a:spcBef>
                <a:spcPts val="0"/>
              </a:spcBef>
              <a:spcAft>
                <a:spcPts val="600"/>
              </a:spcAft>
              <a:buNone/>
              <a:defRPr/>
            </a:pPr>
            <a:r>
              <a:rPr lang="fr-FR" altLang="fr-FR" sz="2000" dirty="0"/>
              <a:t>                             </a:t>
            </a:r>
            <a:r>
              <a:rPr lang="fr-FR" altLang="fr-FR" sz="2000" dirty="0" smtClean="0"/>
              <a:t>… </a:t>
            </a:r>
            <a:r>
              <a:rPr lang="fr-FR" altLang="fr-FR" sz="2000" dirty="0"/>
              <a:t>à condition de respecter les consignes de base !</a:t>
            </a:r>
          </a:p>
          <a:p>
            <a:pPr algn="just">
              <a:spcAft>
                <a:spcPts val="600"/>
              </a:spcAft>
              <a:defRPr/>
            </a:pPr>
            <a:r>
              <a:rPr lang="fr-FR" altLang="fr-FR" sz="2000" dirty="0">
                <a:solidFill>
                  <a:srgbClr val="1F4E79"/>
                </a:solidFill>
              </a:rPr>
              <a:t>Au niveau sanitaire</a:t>
            </a:r>
            <a:r>
              <a:rPr lang="fr-FR" altLang="fr-FR" sz="2000" dirty="0"/>
              <a:t>, l’aliment d’allaitement reste le plus sûr. Si un éleveur veut utiliser son lait maternel, seule la thermisation apporte une protection suffisante. Même si un troupeau ne présente pas de signe clinique, il peut être porteur de pathologies qui peuvent être dramatiques pour les jeunes</a:t>
            </a:r>
          </a:p>
          <a:p>
            <a:pPr algn="just">
              <a:defRPr/>
            </a:pPr>
            <a:r>
              <a:rPr lang="fr-FR" altLang="fr-FR" sz="2000" dirty="0">
                <a:solidFill>
                  <a:srgbClr val="1F4E79"/>
                </a:solidFill>
              </a:rPr>
              <a:t>Au niveau économique, </a:t>
            </a:r>
            <a:r>
              <a:rPr lang="fr-FR" altLang="fr-FR" sz="2000" dirty="0"/>
              <a:t>il est important de bien calculer son propre coût d’allaitement. Il est spécifique à chaque exploitation : prix de valorisation du lait, étalement des mise-bas… </a:t>
            </a:r>
          </a:p>
          <a:p>
            <a:pPr marL="230400" indent="0" algn="just">
              <a:spcBef>
                <a:spcPts val="0"/>
              </a:spcBef>
              <a:buNone/>
              <a:defRPr/>
            </a:pPr>
            <a:r>
              <a:rPr lang="fr-FR" altLang="fr-FR" sz="2000" dirty="0"/>
              <a:t>De plus, l’investissement de l’automatisation des </a:t>
            </a:r>
            <a:r>
              <a:rPr lang="fr-FR" altLang="fr-FR" sz="2000" dirty="0" smtClean="0"/>
              <a:t>techniques doit </a:t>
            </a:r>
            <a:r>
              <a:rPr lang="fr-FR" altLang="fr-FR" sz="2000" dirty="0"/>
              <a:t>être réfléchi par rapport à l’économie de temps de travail </a:t>
            </a:r>
            <a:r>
              <a:rPr lang="fr-FR" altLang="fr-FR" sz="2000" dirty="0" smtClean="0"/>
              <a:t>observé</a:t>
            </a:r>
            <a:endParaRPr lang="fr-FR" altLang="fr-FR" sz="2000"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13</a:t>
            </a:fld>
            <a:endParaRPr lang="fr-FR" dirty="0"/>
          </a:p>
        </p:txBody>
      </p:sp>
    </p:spTree>
    <p:extLst>
      <p:ext uri="{BB962C8B-B14F-4D97-AF65-F5344CB8AC3E}">
        <p14:creationId xmlns:p14="http://schemas.microsoft.com/office/powerpoint/2010/main" val="3835446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 aller plus </a:t>
            </a:r>
            <a:r>
              <a:rPr lang="fr-FR" dirty="0" smtClean="0"/>
              <a:t>loin</a:t>
            </a:r>
            <a:endParaRPr lang="fr-FR" dirty="0"/>
          </a:p>
        </p:txBody>
      </p:sp>
      <p:sp>
        <p:nvSpPr>
          <p:cNvPr id="3" name="Espace réservé du contenu 2"/>
          <p:cNvSpPr>
            <a:spLocks noGrp="1"/>
          </p:cNvSpPr>
          <p:nvPr>
            <p:ph idx="1"/>
          </p:nvPr>
        </p:nvSpPr>
        <p:spPr>
          <a:xfrm>
            <a:off x="628650" y="2548001"/>
            <a:ext cx="7886700" cy="2929255"/>
          </a:xfrm>
        </p:spPr>
        <p:txBody>
          <a:bodyPr/>
          <a:lstStyle/>
          <a:p>
            <a:pPr>
              <a:defRPr/>
            </a:pPr>
            <a:r>
              <a:rPr lang="fr-FR" altLang="fr-FR" b="1" dirty="0"/>
              <a:t>5 Fiches techniques issues du PEI TALC</a:t>
            </a:r>
          </a:p>
          <a:p>
            <a:pPr lvl="1">
              <a:defRPr/>
            </a:pPr>
            <a:r>
              <a:rPr lang="fr-FR" altLang="fr-FR" dirty="0" smtClean="0"/>
              <a:t>Sur la page </a:t>
            </a:r>
            <a:r>
              <a:rPr lang="fr-FR" altLang="fr-FR" dirty="0" err="1" smtClean="0"/>
              <a:t>cap’Pradel</a:t>
            </a:r>
            <a:r>
              <a:rPr lang="fr-FR" altLang="fr-FR" dirty="0" smtClean="0"/>
              <a:t>, site IDELE</a:t>
            </a:r>
            <a:endParaRPr lang="fr-FR" altLang="fr-FR" dirty="0"/>
          </a:p>
          <a:p>
            <a:pPr>
              <a:defRPr/>
            </a:pPr>
            <a:r>
              <a:rPr lang="fr-FR" altLang="fr-FR" sz="2400" dirty="0"/>
              <a:t>Le dossier PEP Caprin 2007 sur l’élevage des chevrettes</a:t>
            </a:r>
          </a:p>
          <a:p>
            <a:pPr>
              <a:defRPr/>
            </a:pPr>
            <a:r>
              <a:rPr lang="fr-FR" altLang="fr-FR" sz="2400" dirty="0"/>
              <a:t>La fiche technique : « Des chevreaux en bonne santé, pour un troupeau en pleine forme ! »</a:t>
            </a:r>
          </a:p>
          <a:p>
            <a:pPr>
              <a:defRPr/>
            </a:pPr>
            <a:r>
              <a:rPr lang="fr-FR" altLang="fr-FR" sz="2400" dirty="0"/>
              <a:t>L’ouvrage IDELE « l’élevage des chevrettes » à paraître</a:t>
            </a:r>
          </a:p>
          <a:p>
            <a:endParaRPr lang="fr-FR"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14</a:t>
            </a:fld>
            <a:endParaRPr lang="fr-FR" dirty="0"/>
          </a:p>
        </p:txBody>
      </p:sp>
    </p:spTree>
    <p:extLst>
      <p:ext uri="{BB962C8B-B14F-4D97-AF65-F5344CB8AC3E}">
        <p14:creationId xmlns:p14="http://schemas.microsoft.com/office/powerpoint/2010/main" val="2115217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0339" y="3657600"/>
            <a:ext cx="8956964" cy="2127216"/>
          </a:xfrm>
        </p:spPr>
        <p:txBody>
          <a:bodyPr>
            <a:noAutofit/>
          </a:bodyPr>
          <a:lstStyle/>
          <a:p>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2800" u="sng" dirty="0" smtClean="0">
                <a:solidFill>
                  <a:srgbClr val="349E49"/>
                </a:solidFill>
              </a:rPr>
              <a:t>PEPIT Chevrettes :</a:t>
            </a:r>
            <a:br>
              <a:rPr lang="fr-FR" sz="2800" u="sng" dirty="0" smtClean="0">
                <a:solidFill>
                  <a:srgbClr val="349E49"/>
                </a:solidFill>
              </a:rPr>
            </a:br>
            <a:r>
              <a:rPr lang="fr-FR" sz="2800" dirty="0" smtClean="0">
                <a:solidFill>
                  <a:srgbClr val="349E49"/>
                </a:solidFill>
              </a:rPr>
              <a:t/>
            </a:r>
            <a:br>
              <a:rPr lang="fr-FR" sz="2800" dirty="0" smtClean="0">
                <a:solidFill>
                  <a:srgbClr val="349E49"/>
                </a:solidFill>
              </a:rPr>
            </a:br>
            <a:r>
              <a:rPr lang="fr-FR" sz="2800" dirty="0" smtClean="0">
                <a:solidFill>
                  <a:srgbClr val="349E49"/>
                </a:solidFill>
              </a:rPr>
              <a:t>Etude </a:t>
            </a:r>
            <a:r>
              <a:rPr lang="fr-FR" sz="2800" dirty="0">
                <a:solidFill>
                  <a:srgbClr val="349E49"/>
                </a:solidFill>
              </a:rPr>
              <a:t>de l’effet de </a:t>
            </a:r>
            <a:r>
              <a:rPr lang="fr-FR" sz="2800" dirty="0" smtClean="0">
                <a:solidFill>
                  <a:srgbClr val="349E49"/>
                </a:solidFill>
              </a:rPr>
              <a:t>l’alimentation post-sevrage (rationnée et à volonté) sur les performances </a:t>
            </a:r>
            <a:r>
              <a:rPr lang="fr-FR" sz="2800" dirty="0">
                <a:solidFill>
                  <a:srgbClr val="349E49"/>
                </a:solidFill>
              </a:rPr>
              <a:t>reproductive et productive </a:t>
            </a:r>
            <a:r>
              <a:rPr lang="fr-FR" sz="2800" dirty="0" smtClean="0">
                <a:solidFill>
                  <a:srgbClr val="349E49"/>
                </a:solidFill>
              </a:rPr>
              <a:t>des </a:t>
            </a:r>
            <a:r>
              <a:rPr lang="fr-FR" sz="2800" dirty="0">
                <a:solidFill>
                  <a:srgbClr val="349E49"/>
                </a:solidFill>
              </a:rPr>
              <a:t>chevrettes Alpine  </a:t>
            </a:r>
            <a:endParaRPr lang="fr-FR" sz="3200" dirty="0">
              <a:solidFill>
                <a:srgbClr val="349E49"/>
              </a:solidFill>
            </a:endParaRPr>
          </a:p>
        </p:txBody>
      </p:sp>
      <p:pic>
        <p:nvPicPr>
          <p:cNvPr id="9" name="Image 8"/>
          <p:cNvPicPr/>
          <p:nvPr/>
        </p:nvPicPr>
        <p:blipFill>
          <a:blip r:embed="rId3" cstate="print">
            <a:extLst>
              <a:ext uri="{28A0092B-C50C-407E-A947-70E740481C1C}">
                <a14:useLocalDpi xmlns:a14="http://schemas.microsoft.com/office/drawing/2010/main" val="0"/>
              </a:ext>
            </a:extLst>
          </a:blip>
          <a:stretch>
            <a:fillRect/>
          </a:stretch>
        </p:blipFill>
        <p:spPr>
          <a:xfrm>
            <a:off x="4548820" y="353427"/>
            <a:ext cx="2169919" cy="965598"/>
          </a:xfrm>
          <a:prstGeom prst="rect">
            <a:avLst/>
          </a:prstGeom>
        </p:spPr>
      </p:pic>
      <p:pic>
        <p:nvPicPr>
          <p:cNvPr id="2050" name="Picture 2" descr="RÃ©sultat de recherche d'images pour &quot;evialis&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44" y="353427"/>
            <a:ext cx="2057819" cy="965598"/>
          </a:xfrm>
          <a:prstGeom prst="rect">
            <a:avLst/>
          </a:prstGeom>
          <a:noFill/>
          <a:extLst>
            <a:ext uri="{909E8E84-426E-40DD-AFC4-6F175D3DCCD1}">
              <a14:hiddenFill xmlns:a14="http://schemas.microsoft.com/office/drawing/2010/main">
                <a:solidFill>
                  <a:srgbClr val="FFFFFF"/>
                </a:solidFill>
              </a14:hiddenFill>
            </a:ext>
          </a:extLst>
        </p:spPr>
      </p:pic>
      <p:pic>
        <p:nvPicPr>
          <p:cNvPr id="11" name="Espace réservé du contenu 5" descr="C:\Users\boyer_c\AppData\Local\Microsoft\Windows\INetCache\Content.Word\20190418_092924.jpg"/>
          <p:cNvPicPr>
            <a:picLocks/>
          </p:cNvPicPr>
          <p:nvPr/>
        </p:nvPicPr>
        <p:blipFill rotWithShape="1">
          <a:blip r:embed="rId5" cstate="print">
            <a:extLst>
              <a:ext uri="{28A0092B-C50C-407E-A947-70E740481C1C}">
                <a14:useLocalDpi xmlns:a14="http://schemas.microsoft.com/office/drawing/2010/main" val="0"/>
              </a:ext>
            </a:extLst>
          </a:blip>
          <a:srcRect t="24321" b="6978"/>
          <a:stretch/>
        </p:blipFill>
        <p:spPr bwMode="auto">
          <a:xfrm>
            <a:off x="2542860" y="1556239"/>
            <a:ext cx="4011921" cy="1969477"/>
          </a:xfrm>
          <a:prstGeom prst="rect">
            <a:avLst/>
          </a:prstGeom>
          <a:noFill/>
          <a:ln>
            <a:noFill/>
          </a:ln>
        </p:spPr>
      </p:pic>
      <p:pic>
        <p:nvPicPr>
          <p:cNvPr id="3074" name="Picture 2" descr="RÃ©sultat de recherche d'images pour &quot;fidocl conseil elevage&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8680" y="288665"/>
            <a:ext cx="1311522" cy="109512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847366" y="6305107"/>
            <a:ext cx="1116419" cy="276999"/>
          </a:xfrm>
          <a:prstGeom prst="rect">
            <a:avLst/>
          </a:prstGeom>
          <a:noFill/>
        </p:spPr>
        <p:txBody>
          <a:bodyPr wrap="square" rtlCol="0">
            <a:spAutoFit/>
          </a:bodyPr>
          <a:lstStyle/>
          <a:p>
            <a:r>
              <a:rPr lang="fr-FR" sz="1200" i="1" dirty="0" smtClean="0">
                <a:latin typeface="Segoe UI" pitchFamily="34" charset="0"/>
                <a:cs typeface="Segoe UI" pitchFamily="34" charset="0"/>
              </a:rPr>
              <a:t>Financé par :</a:t>
            </a:r>
            <a:endParaRPr lang="fr-FR" sz="1200" i="1" dirty="0">
              <a:latin typeface="Segoe UI" pitchFamily="34" charset="0"/>
              <a:cs typeface="Segoe UI" pitchFamily="34" charset="0"/>
            </a:endParaRPr>
          </a:p>
        </p:txBody>
      </p:sp>
      <p:pic>
        <p:nvPicPr>
          <p:cNvPr id="6146" name="Picture 2" descr="E:\sauvegarder du 271020\Images\logo\logo-partenaire-region-auvergne-rhone-alpes-rvb.png"/>
          <p:cNvPicPr>
            <a:picLocks noChangeAspect="1" noChangeArrowheads="1"/>
          </p:cNvPicPr>
          <p:nvPr/>
        </p:nvPicPr>
        <p:blipFill>
          <a:blip r:embed="rId7" cstate="print"/>
          <a:srcRect/>
          <a:stretch>
            <a:fillRect/>
          </a:stretch>
        </p:blipFill>
        <p:spPr bwMode="auto">
          <a:xfrm>
            <a:off x="7700630" y="6138720"/>
            <a:ext cx="1443370" cy="719280"/>
          </a:xfrm>
          <a:prstGeom prst="rect">
            <a:avLst/>
          </a:prstGeom>
          <a:noFill/>
        </p:spPr>
      </p:pic>
      <p:sp>
        <p:nvSpPr>
          <p:cNvPr id="10" name="ZoneTexte 9"/>
          <p:cNvSpPr txBox="1"/>
          <p:nvPr/>
        </p:nvSpPr>
        <p:spPr>
          <a:xfrm>
            <a:off x="238475" y="6287151"/>
            <a:ext cx="3118873" cy="461665"/>
          </a:xfrm>
          <a:prstGeom prst="rect">
            <a:avLst/>
          </a:prstGeom>
          <a:noFill/>
        </p:spPr>
        <p:txBody>
          <a:bodyPr wrap="square" rtlCol="0">
            <a:spAutoFit/>
          </a:bodyPr>
          <a:lstStyle/>
          <a:p>
            <a:r>
              <a:rPr lang="fr-FR" sz="1200" i="1" dirty="0" smtClean="0">
                <a:latin typeface="Segoe UI" pitchFamily="34" charset="0"/>
                <a:cs typeface="Segoe UI" pitchFamily="34" charset="0"/>
              </a:rPr>
              <a:t>Présenté par :</a:t>
            </a:r>
          </a:p>
          <a:p>
            <a:r>
              <a:rPr lang="fr-FR" sz="1200" i="1" dirty="0" smtClean="0">
                <a:latin typeface="Segoe UI" pitchFamily="34" charset="0"/>
                <a:cs typeface="Segoe UI" pitchFamily="34" charset="0"/>
              </a:rPr>
              <a:t>Claire BOYER, Service Production Laitière </a:t>
            </a:r>
            <a:endParaRPr lang="fr-FR" sz="1200" i="1" dirty="0">
              <a:latin typeface="Segoe UI" pitchFamily="34" charset="0"/>
              <a:cs typeface="Segoe UI" pitchFamily="34" charset="0"/>
            </a:endParaRPr>
          </a:p>
        </p:txBody>
      </p:sp>
      <p:pic>
        <p:nvPicPr>
          <p:cNvPr id="6147" name="Picture 3" descr="E:\sauvegarder du 271020\Images\logo\logo idele.png"/>
          <p:cNvPicPr>
            <a:picLocks noChangeAspect="1" noChangeArrowheads="1"/>
          </p:cNvPicPr>
          <p:nvPr/>
        </p:nvPicPr>
        <p:blipFill>
          <a:blip r:embed="rId8" cstate="print"/>
          <a:srcRect/>
          <a:stretch>
            <a:fillRect/>
          </a:stretch>
        </p:blipFill>
        <p:spPr bwMode="auto">
          <a:xfrm>
            <a:off x="3072525" y="6332489"/>
            <a:ext cx="618520" cy="429975"/>
          </a:xfrm>
          <a:prstGeom prst="rect">
            <a:avLst/>
          </a:prstGeom>
          <a:noFill/>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8484" y="212803"/>
            <a:ext cx="2043658" cy="1413775"/>
          </a:xfrm>
          <a:prstGeom prst="rect">
            <a:avLst/>
          </a:prstGeom>
        </p:spPr>
      </p:pic>
    </p:spTree>
    <p:extLst>
      <p:ext uri="{BB962C8B-B14F-4D97-AF65-F5344CB8AC3E}">
        <p14:creationId xmlns:p14="http://schemas.microsoft.com/office/powerpoint/2010/main" val="2310995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Contexte de </a:t>
            </a:r>
            <a:r>
              <a:rPr lang="fr-FR" cap="small" dirty="0"/>
              <a:t>l’essai :</a:t>
            </a:r>
            <a:br>
              <a:rPr lang="fr-FR" cap="small" dirty="0"/>
            </a:br>
            <a:endParaRPr lang="fr-FR" dirty="0"/>
          </a:p>
        </p:txBody>
      </p:sp>
      <p:sp>
        <p:nvSpPr>
          <p:cNvPr id="3" name="Espace réservé du contenu 2"/>
          <p:cNvSpPr>
            <a:spLocks noGrp="1"/>
          </p:cNvSpPr>
          <p:nvPr>
            <p:ph idx="1"/>
          </p:nvPr>
        </p:nvSpPr>
        <p:spPr>
          <a:xfrm>
            <a:off x="628650" y="1192578"/>
            <a:ext cx="8233996" cy="4988413"/>
          </a:xfrm>
        </p:spPr>
        <p:txBody>
          <a:bodyPr/>
          <a:lstStyle/>
          <a:p>
            <a:pPr marL="0" indent="0">
              <a:lnSpc>
                <a:spcPct val="100000"/>
              </a:lnSpc>
              <a:buNone/>
            </a:pPr>
            <a:r>
              <a:rPr lang="fr-FR" sz="2000" u="sng" dirty="0" smtClean="0"/>
              <a:t>Itinéraire technique proposé </a:t>
            </a:r>
            <a:r>
              <a:rPr lang="fr-FR" sz="2000" u="sng" dirty="0"/>
              <a:t>aux </a:t>
            </a:r>
            <a:r>
              <a:rPr lang="fr-FR" sz="2000" u="sng" dirty="0" smtClean="0"/>
              <a:t>éleveurs </a:t>
            </a:r>
            <a:r>
              <a:rPr lang="fr-FR" sz="2000" dirty="0" smtClean="0"/>
              <a:t>: utilisation </a:t>
            </a:r>
            <a:r>
              <a:rPr lang="fr-FR" sz="2000" b="1" dirty="0"/>
              <a:t>limitée de concentrés </a:t>
            </a:r>
            <a:r>
              <a:rPr lang="fr-FR" sz="2000" dirty="0"/>
              <a:t>et </a:t>
            </a:r>
            <a:r>
              <a:rPr lang="fr-FR" sz="2000" dirty="0" smtClean="0"/>
              <a:t>de </a:t>
            </a:r>
            <a:r>
              <a:rPr lang="fr-FR" sz="2000" b="1" dirty="0"/>
              <a:t>fourrages</a:t>
            </a:r>
            <a:r>
              <a:rPr lang="fr-FR" sz="2000" dirty="0"/>
              <a:t> afin de développer la capacité d’ingestion des </a:t>
            </a:r>
            <a:r>
              <a:rPr lang="fr-FR" sz="2000" dirty="0" smtClean="0"/>
              <a:t>animaux </a:t>
            </a:r>
            <a:r>
              <a:rPr lang="fr-FR" sz="1400" i="1" dirty="0" smtClean="0">
                <a:solidFill>
                  <a:schemeClr val="bg2">
                    <a:lumMod val="50000"/>
                  </a:schemeClr>
                </a:solidFill>
              </a:rPr>
              <a:t>(</a:t>
            </a:r>
            <a:r>
              <a:rPr lang="fr-FR" sz="1400" i="1" dirty="0">
                <a:solidFill>
                  <a:schemeClr val="bg2">
                    <a:lumMod val="50000"/>
                  </a:schemeClr>
                </a:solidFill>
              </a:rPr>
              <a:t>dossier Elevage des chevrettes –PEP caprin 2000)</a:t>
            </a:r>
          </a:p>
          <a:p>
            <a:pPr marL="0" indent="0">
              <a:lnSpc>
                <a:spcPct val="100000"/>
              </a:lnSpc>
              <a:spcBef>
                <a:spcPts val="1800"/>
              </a:spcBef>
              <a:buNone/>
            </a:pPr>
            <a:r>
              <a:rPr lang="fr-FR" sz="2000" u="sng" dirty="0" smtClean="0"/>
              <a:t>Travaux récents chez </a:t>
            </a:r>
            <a:r>
              <a:rPr lang="fr-FR" sz="2000" u="sng" dirty="0"/>
              <a:t>les </a:t>
            </a:r>
            <a:r>
              <a:rPr lang="fr-FR" sz="2000" u="sng" dirty="0" smtClean="0"/>
              <a:t>caprins </a:t>
            </a:r>
            <a:r>
              <a:rPr lang="fr-FR" sz="2000" dirty="0" smtClean="0"/>
              <a:t>: utilisation de quantités </a:t>
            </a:r>
            <a:r>
              <a:rPr lang="fr-FR" sz="2000" dirty="0"/>
              <a:t>de concentrés importantes </a:t>
            </a:r>
            <a:r>
              <a:rPr lang="fr-FR" sz="2000" dirty="0" smtClean="0"/>
              <a:t>= </a:t>
            </a:r>
            <a:r>
              <a:rPr lang="fr-FR" sz="2000" b="1" dirty="0" smtClean="0"/>
              <a:t>effet positif sur </a:t>
            </a:r>
            <a:r>
              <a:rPr lang="fr-FR" sz="2000" b="1" dirty="0"/>
              <a:t>la croissance des chevrettes </a:t>
            </a:r>
            <a:r>
              <a:rPr lang="fr-FR" sz="2000" dirty="0"/>
              <a:t>et n’affecte pas </a:t>
            </a:r>
            <a:r>
              <a:rPr lang="fr-FR" sz="2000" dirty="0" smtClean="0"/>
              <a:t>la </a:t>
            </a:r>
            <a:r>
              <a:rPr lang="fr-FR" sz="2000" dirty="0"/>
              <a:t>production laitière des </a:t>
            </a:r>
            <a:r>
              <a:rPr lang="fr-FR" sz="2000" dirty="0" smtClean="0"/>
              <a:t>animaux </a:t>
            </a:r>
            <a:r>
              <a:rPr lang="fr-FR" sz="1400" i="1" dirty="0" smtClean="0">
                <a:solidFill>
                  <a:schemeClr val="bg2">
                    <a:lumMod val="50000"/>
                  </a:schemeClr>
                </a:solidFill>
              </a:rPr>
              <a:t>(</a:t>
            </a:r>
            <a:r>
              <a:rPr lang="fr-FR" sz="1400" i="1" dirty="0" err="1" smtClean="0">
                <a:solidFill>
                  <a:schemeClr val="bg2">
                    <a:lumMod val="50000"/>
                  </a:schemeClr>
                </a:solidFill>
              </a:rPr>
              <a:t>Panzutti</a:t>
            </a:r>
            <a:r>
              <a:rPr lang="fr-FR" sz="1400" i="1" dirty="0" smtClean="0">
                <a:solidFill>
                  <a:schemeClr val="bg2">
                    <a:lumMod val="50000"/>
                  </a:schemeClr>
                </a:solidFill>
              </a:rPr>
              <a:t> </a:t>
            </a:r>
            <a:r>
              <a:rPr lang="fr-FR" sz="1400" i="1" dirty="0">
                <a:solidFill>
                  <a:schemeClr val="bg2">
                    <a:lumMod val="50000"/>
                  </a:schemeClr>
                </a:solidFill>
              </a:rPr>
              <a:t>et al 2018)</a:t>
            </a:r>
            <a:r>
              <a:rPr lang="fr-FR" sz="2000" i="1" dirty="0"/>
              <a:t> </a:t>
            </a:r>
          </a:p>
          <a:p>
            <a:pPr marL="0" indent="0">
              <a:lnSpc>
                <a:spcPct val="100000"/>
              </a:lnSpc>
              <a:spcBef>
                <a:spcPts val="1800"/>
              </a:spcBef>
              <a:buNone/>
            </a:pPr>
            <a:r>
              <a:rPr lang="fr-FR" sz="2000" dirty="0"/>
              <a:t>Suite à la demande des éleveurs de la région, </a:t>
            </a:r>
            <a:r>
              <a:rPr lang="fr-FR" sz="2000" dirty="0" smtClean="0"/>
              <a:t>des observations sont réalisées </a:t>
            </a:r>
            <a:r>
              <a:rPr lang="fr-FR" sz="2000" dirty="0"/>
              <a:t>par la FIDOCL dans quelques élevages </a:t>
            </a:r>
            <a:r>
              <a:rPr lang="fr-FR" sz="2000" dirty="0" smtClean="0"/>
              <a:t>:</a:t>
            </a:r>
          </a:p>
          <a:p>
            <a:pPr marL="0" indent="0">
              <a:lnSpc>
                <a:spcPct val="100000"/>
              </a:lnSpc>
              <a:buNone/>
            </a:pPr>
            <a:r>
              <a:rPr lang="fr-FR" sz="2000" dirty="0" smtClean="0"/>
              <a:t>Comparaison </a:t>
            </a:r>
            <a:r>
              <a:rPr lang="fr-FR" sz="2000" b="1" dirty="0" smtClean="0"/>
              <a:t>d’un </a:t>
            </a:r>
            <a:r>
              <a:rPr lang="fr-FR" sz="2000" b="1" dirty="0"/>
              <a:t>itinéraire conventionnel </a:t>
            </a:r>
            <a:r>
              <a:rPr lang="fr-FR" sz="2000" dirty="0" smtClean="0"/>
              <a:t>(foin + apports </a:t>
            </a:r>
            <a:r>
              <a:rPr lang="fr-FR" sz="2000" dirty="0"/>
              <a:t>limités de </a:t>
            </a:r>
            <a:r>
              <a:rPr lang="fr-FR" sz="2000" dirty="0" smtClean="0"/>
              <a:t>concentrés) et </a:t>
            </a:r>
            <a:r>
              <a:rPr lang="fr-FR" sz="2000" b="1" dirty="0" smtClean="0"/>
              <a:t>d’un itinéraire </a:t>
            </a:r>
            <a:r>
              <a:rPr lang="fr-FR" sz="2000" b="1" dirty="0"/>
              <a:t>basé </a:t>
            </a:r>
            <a:r>
              <a:rPr lang="fr-FR" sz="2000" b="1" dirty="0" smtClean="0"/>
              <a:t>sur l’apport de concentrés </a:t>
            </a:r>
            <a:r>
              <a:rPr lang="fr-FR" sz="2000" b="1" dirty="0"/>
              <a:t>en libre-service</a:t>
            </a:r>
            <a:r>
              <a:rPr lang="fr-FR" sz="2000" dirty="0"/>
              <a:t> </a:t>
            </a:r>
            <a:r>
              <a:rPr lang="fr-FR" sz="2000" dirty="0" smtClean="0"/>
              <a:t>+ du </a:t>
            </a:r>
            <a:r>
              <a:rPr lang="fr-FR" sz="2000" dirty="0"/>
              <a:t>fourrage ou de </a:t>
            </a:r>
            <a:r>
              <a:rPr lang="fr-FR" sz="2000" dirty="0" smtClean="0"/>
              <a:t>la paille. </a:t>
            </a:r>
            <a:endParaRPr lang="fr-FR" sz="1600" i="1" dirty="0" smtClean="0">
              <a:solidFill>
                <a:schemeClr val="bg2">
                  <a:lumMod val="50000"/>
                </a:schemeClr>
              </a:solidFill>
            </a:endParaRPr>
          </a:p>
          <a:p>
            <a:pPr marL="0" indent="0">
              <a:lnSpc>
                <a:spcPct val="100000"/>
              </a:lnSpc>
              <a:spcBef>
                <a:spcPts val="1800"/>
              </a:spcBef>
              <a:buNone/>
            </a:pPr>
            <a:r>
              <a:rPr lang="fr-FR" sz="2000" u="sng" dirty="0" smtClean="0"/>
              <a:t>Pour compléter </a:t>
            </a:r>
            <a:r>
              <a:rPr lang="fr-FR" sz="2000" u="sng" dirty="0"/>
              <a:t>et </a:t>
            </a:r>
            <a:r>
              <a:rPr lang="fr-FR" sz="2000" u="sng" dirty="0" smtClean="0"/>
              <a:t>actualiser </a:t>
            </a:r>
            <a:r>
              <a:rPr lang="fr-FR" sz="2000" u="sng" dirty="0"/>
              <a:t>les recommandations aux </a:t>
            </a:r>
            <a:r>
              <a:rPr lang="fr-FR" sz="2000" u="sng" dirty="0" smtClean="0"/>
              <a:t>producteurs</a:t>
            </a:r>
            <a:r>
              <a:rPr lang="fr-FR" sz="2000" u="sng" dirty="0"/>
              <a:t> </a:t>
            </a:r>
            <a:r>
              <a:rPr lang="fr-FR" sz="2000" u="sng" dirty="0" smtClean="0"/>
              <a:t>:</a:t>
            </a:r>
          </a:p>
          <a:p>
            <a:pPr marL="0" indent="0">
              <a:lnSpc>
                <a:spcPct val="100000"/>
              </a:lnSpc>
              <a:spcBef>
                <a:spcPts val="0"/>
              </a:spcBef>
              <a:buNone/>
            </a:pPr>
            <a:r>
              <a:rPr lang="fr-FR" sz="2000" dirty="0"/>
              <a:t>U</a:t>
            </a:r>
            <a:r>
              <a:rPr lang="fr-FR" sz="2000" dirty="0" smtClean="0"/>
              <a:t>n </a:t>
            </a:r>
            <a:r>
              <a:rPr lang="fr-FR" sz="2000" dirty="0"/>
              <a:t>essai </a:t>
            </a:r>
            <a:r>
              <a:rPr lang="fr-FR" sz="2000" dirty="0" smtClean="0"/>
              <a:t>a été réalisé sur 2019/2020 </a:t>
            </a:r>
            <a:r>
              <a:rPr lang="fr-FR" sz="2000" dirty="0"/>
              <a:t>à la ferme expérimentale du </a:t>
            </a:r>
            <a:r>
              <a:rPr lang="fr-FR" sz="2000" dirty="0" smtClean="0"/>
              <a:t>Pradel</a:t>
            </a:r>
            <a:endParaRPr lang="fr-FR" sz="2000" dirty="0"/>
          </a:p>
        </p:txBody>
      </p:sp>
      <p:sp>
        <p:nvSpPr>
          <p:cNvPr id="4" name="Espace réservé du pied de page 3"/>
          <p:cNvSpPr>
            <a:spLocks noGrp="1"/>
          </p:cNvSpPr>
          <p:nvPr>
            <p:ph type="ftr" sz="quarter" idx="11"/>
          </p:nvPr>
        </p:nvSpPr>
        <p:spPr/>
        <p:txBody>
          <a:bodyPr/>
          <a:lstStyle/>
          <a:p>
            <a:pPr algn="ctr"/>
            <a:r>
              <a:rPr lang="fr-FR" dirty="0" err="1" smtClean="0"/>
              <a:t>Caprinov</a:t>
            </a:r>
            <a:r>
              <a:rPr lang="fr-FR" dirty="0" smtClean="0"/>
              <a:t>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16</a:t>
            </a:fld>
            <a:endParaRPr lang="fr-FR" dirty="0"/>
          </a:p>
        </p:txBody>
      </p:sp>
      <p:pic>
        <p:nvPicPr>
          <p:cNvPr id="5122" name="Picture 2" descr="E:\sauvegarder du 271020\Images\logo\logo CapPradel CMJN.jpg"/>
          <p:cNvPicPr>
            <a:picLocks noChangeAspect="1" noChangeArrowheads="1"/>
          </p:cNvPicPr>
          <p:nvPr/>
        </p:nvPicPr>
        <p:blipFill>
          <a:blip r:embed="rId2" cstate="print"/>
          <a:srcRect/>
          <a:stretch>
            <a:fillRect/>
          </a:stretch>
        </p:blipFill>
        <p:spPr bwMode="auto">
          <a:xfrm>
            <a:off x="7866299" y="6180991"/>
            <a:ext cx="996347" cy="662181"/>
          </a:xfrm>
          <a:prstGeom prst="rect">
            <a:avLst/>
          </a:prstGeom>
          <a:noFill/>
        </p:spPr>
      </p:pic>
    </p:spTree>
    <p:extLst>
      <p:ext uri="{BB962C8B-B14F-4D97-AF65-F5344CB8AC3E}">
        <p14:creationId xmlns:p14="http://schemas.microsoft.com/office/powerpoint/2010/main" val="4134134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Objectif </a:t>
            </a:r>
            <a:r>
              <a:rPr lang="fr-FR" cap="small" dirty="0"/>
              <a:t>de l’essai :</a:t>
            </a:r>
            <a:br>
              <a:rPr lang="fr-FR" cap="small" dirty="0"/>
            </a:br>
            <a:endParaRPr lang="fr-FR" dirty="0"/>
          </a:p>
        </p:txBody>
      </p:sp>
      <p:sp>
        <p:nvSpPr>
          <p:cNvPr id="3" name="Espace réservé du contenu 2"/>
          <p:cNvSpPr>
            <a:spLocks noGrp="1"/>
          </p:cNvSpPr>
          <p:nvPr>
            <p:ph idx="1"/>
          </p:nvPr>
        </p:nvSpPr>
        <p:spPr>
          <a:xfrm>
            <a:off x="628650" y="1192578"/>
            <a:ext cx="8233996" cy="4988413"/>
          </a:xfrm>
        </p:spPr>
        <p:txBody>
          <a:bodyPr/>
          <a:lstStyle/>
          <a:p>
            <a:pPr marL="0" indent="0">
              <a:lnSpc>
                <a:spcPct val="100000"/>
              </a:lnSpc>
              <a:buNone/>
            </a:pPr>
            <a:r>
              <a:rPr lang="fr-FR" sz="2000" dirty="0" smtClean="0"/>
              <a:t>Déterminer </a:t>
            </a:r>
            <a:r>
              <a:rPr lang="fr-FR" sz="2000" dirty="0"/>
              <a:t>les effets du mode de distribution du concentré </a:t>
            </a:r>
            <a:r>
              <a:rPr lang="fr-FR" sz="2000" b="1" dirty="0" smtClean="0"/>
              <a:t>(rationné vs à volonté)</a:t>
            </a:r>
            <a:r>
              <a:rPr lang="fr-FR" sz="2000" dirty="0" smtClean="0"/>
              <a:t> sur </a:t>
            </a:r>
            <a:r>
              <a:rPr lang="fr-FR" sz="2000" u="sng" dirty="0"/>
              <a:t>la croissance</a:t>
            </a:r>
            <a:r>
              <a:rPr lang="fr-FR" sz="2000" dirty="0"/>
              <a:t>, </a:t>
            </a:r>
            <a:r>
              <a:rPr lang="fr-FR" sz="2000" u="sng" dirty="0"/>
              <a:t>les performances de reproduction </a:t>
            </a:r>
            <a:r>
              <a:rPr lang="fr-FR" sz="2000" dirty="0"/>
              <a:t>et </a:t>
            </a:r>
            <a:r>
              <a:rPr lang="fr-FR" sz="2000" u="sng" dirty="0"/>
              <a:t>la première lactation</a:t>
            </a:r>
            <a:r>
              <a:rPr lang="fr-FR" sz="2000" dirty="0"/>
              <a:t> des chevrettes en comparant </a:t>
            </a:r>
            <a:r>
              <a:rPr lang="fr-FR" sz="2000" dirty="0" smtClean="0"/>
              <a:t>:</a:t>
            </a:r>
          </a:p>
          <a:p>
            <a:pPr marL="0" indent="0">
              <a:lnSpc>
                <a:spcPct val="100000"/>
              </a:lnSpc>
              <a:spcBef>
                <a:spcPts val="0"/>
              </a:spcBef>
              <a:buNone/>
            </a:pPr>
            <a:endParaRPr lang="fr-FR" sz="2000" dirty="0" smtClean="0"/>
          </a:p>
          <a:p>
            <a:pPr marL="0" indent="0">
              <a:lnSpc>
                <a:spcPct val="100000"/>
              </a:lnSpc>
              <a:spcBef>
                <a:spcPts val="0"/>
              </a:spcBef>
              <a:buNone/>
            </a:pPr>
            <a:r>
              <a:rPr lang="fr-FR" sz="2000" dirty="0" smtClean="0"/>
              <a:t>Un </a:t>
            </a:r>
            <a:r>
              <a:rPr lang="fr-FR" sz="2000" dirty="0"/>
              <a:t>lot </a:t>
            </a:r>
            <a:r>
              <a:rPr lang="fr-FR" sz="2000" b="1" dirty="0"/>
              <a:t>témoin</a:t>
            </a:r>
            <a:r>
              <a:rPr lang="fr-FR" sz="2000" dirty="0"/>
              <a:t> « foin + 500g de concentré </a:t>
            </a:r>
            <a:endParaRPr lang="fr-FR" sz="2000" dirty="0" smtClean="0"/>
          </a:p>
          <a:p>
            <a:pPr marL="0" indent="0">
              <a:lnSpc>
                <a:spcPct val="100000"/>
              </a:lnSpc>
              <a:spcBef>
                <a:spcPts val="0"/>
              </a:spcBef>
              <a:buNone/>
            </a:pPr>
            <a:r>
              <a:rPr lang="fr-FR" sz="2000" dirty="0" smtClean="0"/>
              <a:t>en </a:t>
            </a:r>
            <a:r>
              <a:rPr lang="fr-FR" sz="2000" dirty="0"/>
              <a:t>2 repas, 20% MAT et 0,95 UFL </a:t>
            </a:r>
            <a:r>
              <a:rPr lang="fr-FR" sz="2000" dirty="0" smtClean="0"/>
              <a:t>»</a:t>
            </a:r>
          </a:p>
          <a:p>
            <a:pPr marL="0" indent="0">
              <a:lnSpc>
                <a:spcPct val="100000"/>
              </a:lnSpc>
              <a:spcBef>
                <a:spcPts val="1200"/>
              </a:spcBef>
              <a:buNone/>
            </a:pPr>
            <a:r>
              <a:rPr lang="fr-FR" sz="2000" dirty="0"/>
              <a:t>U</a:t>
            </a:r>
            <a:r>
              <a:rPr lang="fr-FR" sz="2000" dirty="0" smtClean="0"/>
              <a:t>n </a:t>
            </a:r>
            <a:r>
              <a:rPr lang="fr-FR" sz="2000" dirty="0"/>
              <a:t>lot </a:t>
            </a:r>
            <a:r>
              <a:rPr lang="fr-FR" sz="2000" b="1" dirty="0"/>
              <a:t>expérimental</a:t>
            </a:r>
            <a:r>
              <a:rPr lang="fr-FR" sz="2000" dirty="0"/>
              <a:t> </a:t>
            </a:r>
            <a:r>
              <a:rPr lang="fr-FR" sz="2000" dirty="0" smtClean="0"/>
              <a:t>« </a:t>
            </a:r>
            <a:r>
              <a:rPr lang="fr-FR" sz="2000" dirty="0"/>
              <a:t>paille + concentré </a:t>
            </a:r>
            <a:endParaRPr lang="fr-FR" sz="2000" dirty="0" smtClean="0"/>
          </a:p>
          <a:p>
            <a:pPr marL="0" indent="0">
              <a:lnSpc>
                <a:spcPct val="100000"/>
              </a:lnSpc>
              <a:spcBef>
                <a:spcPts val="0"/>
              </a:spcBef>
              <a:buNone/>
            </a:pPr>
            <a:r>
              <a:rPr lang="fr-FR" sz="2000" dirty="0" smtClean="0"/>
              <a:t>en </a:t>
            </a:r>
            <a:r>
              <a:rPr lang="fr-FR" sz="2000" dirty="0"/>
              <a:t>libre-service, 16,5% MAT et 0,92 UFL </a:t>
            </a:r>
            <a:r>
              <a:rPr lang="fr-FR" sz="2000" dirty="0" smtClean="0"/>
              <a:t>».</a:t>
            </a:r>
          </a:p>
          <a:p>
            <a:pPr marL="0" indent="0">
              <a:lnSpc>
                <a:spcPct val="100000"/>
              </a:lnSpc>
              <a:spcBef>
                <a:spcPts val="3600"/>
              </a:spcBef>
              <a:buNone/>
            </a:pPr>
            <a:r>
              <a:rPr lang="fr-FR" sz="2000" u="sng" dirty="0" smtClean="0"/>
              <a:t>Afin de répondre aux </a:t>
            </a:r>
            <a:r>
              <a:rPr lang="fr-FR" sz="2000" u="sng" dirty="0"/>
              <a:t>questions : </a:t>
            </a:r>
            <a:endParaRPr lang="fr-FR" sz="2000" u="sng" dirty="0" smtClean="0"/>
          </a:p>
          <a:p>
            <a:pPr marL="0" indent="0">
              <a:lnSpc>
                <a:spcPct val="100000"/>
              </a:lnSpc>
              <a:buNone/>
            </a:pPr>
            <a:r>
              <a:rPr lang="fr-FR" sz="2000" dirty="0" smtClean="0"/>
              <a:t>Est-ce </a:t>
            </a:r>
            <a:r>
              <a:rPr lang="fr-FR" sz="2000" dirty="0"/>
              <a:t>que la distribution du concentré en libre-service est performante dans les élevages ? </a:t>
            </a:r>
            <a:r>
              <a:rPr lang="fr-FR" sz="2000" dirty="0" smtClean="0"/>
              <a:t>Les résultats </a:t>
            </a:r>
            <a:r>
              <a:rPr lang="fr-FR" sz="2000" dirty="0"/>
              <a:t>zootechniques </a:t>
            </a:r>
            <a:r>
              <a:rPr lang="fr-FR" sz="2000" dirty="0" smtClean="0"/>
              <a:t>sont-ils satisfaisants</a:t>
            </a:r>
            <a:r>
              <a:rPr lang="fr-FR" sz="2000" dirty="0"/>
              <a:t> et </a:t>
            </a:r>
            <a:r>
              <a:rPr lang="fr-FR" sz="2000" dirty="0" smtClean="0"/>
              <a:t>les coûts maitrisés ?</a:t>
            </a:r>
            <a:endParaRPr lang="fr-FR" sz="2000" dirty="0"/>
          </a:p>
          <a:p>
            <a:pPr marL="0" indent="0">
              <a:lnSpc>
                <a:spcPct val="100000"/>
              </a:lnSpc>
              <a:buNone/>
            </a:pPr>
            <a:r>
              <a:rPr lang="fr-FR" sz="2000" dirty="0" smtClean="0"/>
              <a:t>Est-ce qu’il </a:t>
            </a:r>
            <a:r>
              <a:rPr lang="fr-FR" sz="2000" dirty="0"/>
              <a:t>facilite le travail de l’élevage des jeunes d’un point de vue </a:t>
            </a:r>
            <a:r>
              <a:rPr lang="fr-FR" sz="2000" dirty="0" smtClean="0"/>
              <a:t>alimentation ? </a:t>
            </a:r>
            <a:endParaRPr lang="fr-FR" sz="2000" dirty="0"/>
          </a:p>
          <a:p>
            <a:pPr marL="0" indent="0">
              <a:lnSpc>
                <a:spcPct val="100000"/>
              </a:lnSpc>
              <a:buNone/>
            </a:pPr>
            <a:endParaRPr lang="fr-FR" sz="2400" dirty="0"/>
          </a:p>
          <a:p>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17</a:t>
            </a:fld>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77444" y="2270350"/>
            <a:ext cx="2610183" cy="1957637"/>
          </a:xfrm>
          <a:prstGeom prst="rect">
            <a:avLst/>
          </a:prstGeom>
          <a:ln>
            <a:noFill/>
          </a:ln>
          <a:effectLst>
            <a:outerShdw blurRad="292100" dist="139700" dir="2700000" algn="tl" rotWithShape="0">
              <a:srgbClr val="333333">
                <a:alpha val="65000"/>
              </a:srgbClr>
            </a:outerShdw>
          </a:effectLst>
        </p:spPr>
      </p:pic>
      <p:sp>
        <p:nvSpPr>
          <p:cNvPr id="7" name="Espace réservé du pied de page 3"/>
          <p:cNvSpPr>
            <a:spLocks noGrp="1"/>
          </p:cNvSpPr>
          <p:nvPr>
            <p:ph type="ftr" sz="quarter" idx="11"/>
          </p:nvPr>
        </p:nvSpPr>
        <p:spPr>
          <a:xfrm>
            <a:off x="1248509" y="0"/>
            <a:ext cx="6594230" cy="365125"/>
          </a:xfrm>
        </p:spPr>
        <p:txBody>
          <a:bodyPr/>
          <a:lstStyle/>
          <a:p>
            <a:pPr algn="ctr"/>
            <a:r>
              <a:rPr lang="fr-FR" dirty="0" err="1" smtClean="0"/>
              <a:t>Caprinov</a:t>
            </a:r>
            <a:r>
              <a:rPr lang="fr-FR" dirty="0" smtClean="0"/>
              <a:t> – 26 novembre 2020</a:t>
            </a:r>
            <a:endParaRPr lang="fr-FR" dirty="0"/>
          </a:p>
        </p:txBody>
      </p:sp>
    </p:spTree>
    <p:extLst>
      <p:ext uri="{BB962C8B-B14F-4D97-AF65-F5344CB8AC3E}">
        <p14:creationId xmlns:p14="http://schemas.microsoft.com/office/powerpoint/2010/main" val="4155755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Déroulement l’essai </a:t>
            </a:r>
            <a:r>
              <a:rPr lang="fr-FR" cap="small" dirty="0"/>
              <a:t>:</a:t>
            </a:r>
            <a:br>
              <a:rPr lang="fr-FR" cap="small" dirty="0"/>
            </a:br>
            <a:endParaRPr lang="fr-FR" dirty="0"/>
          </a:p>
        </p:txBody>
      </p:sp>
      <p:sp>
        <p:nvSpPr>
          <p:cNvPr id="3" name="Espace réservé du contenu 2"/>
          <p:cNvSpPr>
            <a:spLocks noGrp="1"/>
          </p:cNvSpPr>
          <p:nvPr>
            <p:ph idx="1"/>
          </p:nvPr>
        </p:nvSpPr>
        <p:spPr>
          <a:xfrm>
            <a:off x="628650" y="1192578"/>
            <a:ext cx="8233996" cy="4988413"/>
          </a:xfrm>
        </p:spPr>
        <p:txBody>
          <a:bodyPr/>
          <a:lstStyle/>
          <a:p>
            <a:r>
              <a:rPr lang="fr-FR" sz="2000" dirty="0" smtClean="0"/>
              <a:t>56 chevrettes Alpines nées entre le </a:t>
            </a:r>
            <a:r>
              <a:rPr lang="fr-FR" sz="2000" i="1" dirty="0" smtClean="0"/>
              <a:t>4 </a:t>
            </a:r>
            <a:r>
              <a:rPr lang="fr-FR" sz="2000" dirty="0" smtClean="0"/>
              <a:t>et le </a:t>
            </a:r>
            <a:r>
              <a:rPr lang="fr-FR" sz="2000" i="1" dirty="0" smtClean="0"/>
              <a:t>20 janvier 2019 ont été reparties en 2 lots</a:t>
            </a:r>
            <a:r>
              <a:rPr lang="fr-FR" sz="2000" dirty="0" smtClean="0"/>
              <a:t> et suivies jusqu’à leur mise à l’herbe en mars 2020.</a:t>
            </a:r>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18</a:t>
            </a:fld>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1320936" y="1798948"/>
            <a:ext cx="7468221" cy="4977164"/>
          </a:xfrm>
          <a:prstGeom prst="rect">
            <a:avLst/>
          </a:prstGeom>
          <a:noFill/>
          <a:ln w="9525">
            <a:noFill/>
            <a:miter lim="800000"/>
            <a:headEnd/>
            <a:tailEnd/>
          </a:ln>
          <a:effectLst/>
        </p:spPr>
      </p:pic>
      <p:sp>
        <p:nvSpPr>
          <p:cNvPr id="10" name="Espace réservé du pied de page 3"/>
          <p:cNvSpPr>
            <a:spLocks noGrp="1"/>
          </p:cNvSpPr>
          <p:nvPr>
            <p:ph type="ftr" sz="quarter" idx="11"/>
          </p:nvPr>
        </p:nvSpPr>
        <p:spPr>
          <a:xfrm>
            <a:off x="1248509" y="0"/>
            <a:ext cx="6594230" cy="365125"/>
          </a:xfrm>
        </p:spPr>
        <p:txBody>
          <a:bodyPr/>
          <a:lstStyle/>
          <a:p>
            <a:pPr algn="ctr"/>
            <a:r>
              <a:rPr lang="fr-FR" dirty="0" err="1" smtClean="0"/>
              <a:t>Caprinov</a:t>
            </a:r>
            <a:r>
              <a:rPr lang="fr-FR" dirty="0" smtClean="0"/>
              <a:t> – 26 novembre 2020</a:t>
            </a:r>
            <a:endParaRPr lang="fr-FR" dirty="0"/>
          </a:p>
        </p:txBody>
      </p:sp>
    </p:spTree>
    <p:extLst>
      <p:ext uri="{BB962C8B-B14F-4D97-AF65-F5344CB8AC3E}">
        <p14:creationId xmlns:p14="http://schemas.microsoft.com/office/powerpoint/2010/main" val="2128206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Résultats de l’essai : </a:t>
            </a:r>
            <a:br>
              <a:rPr lang="fr-FR" cap="small" dirty="0" smtClean="0"/>
            </a:b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19</a:t>
            </a:fld>
            <a:endParaRPr lang="fr-FR" dirty="0"/>
          </a:p>
        </p:txBody>
      </p:sp>
      <p:sp>
        <p:nvSpPr>
          <p:cNvPr id="10" name="Espace réservé du contenu 9"/>
          <p:cNvSpPr>
            <a:spLocks noGrp="1"/>
          </p:cNvSpPr>
          <p:nvPr>
            <p:ph idx="1"/>
          </p:nvPr>
        </p:nvSpPr>
        <p:spPr>
          <a:xfrm>
            <a:off x="628650" y="1219200"/>
            <a:ext cx="7886700" cy="4957763"/>
          </a:xfrm>
        </p:spPr>
        <p:txBody>
          <a:bodyPr/>
          <a:lstStyle/>
          <a:p>
            <a:pPr indent="217488"/>
            <a:r>
              <a:rPr lang="fr-FR" sz="2000" b="1" dirty="0" smtClean="0">
                <a:latin typeface="Arial" panose="020B0604020202020204" pitchFamily="34" charset="0"/>
                <a:ea typeface="Calibri" panose="020F0502020204030204" pitchFamily="34" charset="0"/>
                <a:cs typeface="Arial" panose="020B0604020202020204" pitchFamily="34" charset="0"/>
              </a:rPr>
              <a:t>Consommation des aliments : concentrés, foin et paille</a:t>
            </a:r>
            <a:endParaRPr lang="fr-FR" sz="2000" dirty="0" smtClean="0">
              <a:latin typeface="Arial" panose="020B0604020202020204" pitchFamily="34" charset="0"/>
              <a:ea typeface="Calibri" panose="020F0502020204030204" pitchFamily="34" charset="0"/>
              <a:cs typeface="Arial" panose="020B0604020202020204" pitchFamily="34" charset="0"/>
            </a:endParaRPr>
          </a:p>
          <a:p>
            <a:endParaRPr lang="fr-FR" dirty="0"/>
          </a:p>
        </p:txBody>
      </p:sp>
      <p:sp>
        <p:nvSpPr>
          <p:cNvPr id="17" name="ZoneTexte 16"/>
          <p:cNvSpPr txBox="1"/>
          <p:nvPr/>
        </p:nvSpPr>
        <p:spPr>
          <a:xfrm>
            <a:off x="5145636" y="4636384"/>
            <a:ext cx="3428349" cy="715089"/>
          </a:xfrm>
          <a:prstGeom prst="roundRect">
            <a:avLst/>
          </a:prstGeom>
          <a:solidFill>
            <a:srgbClr val="A6CE39"/>
          </a:solidFill>
        </p:spPr>
        <p:txBody>
          <a:bodyPr wrap="square" rtlCol="0">
            <a:spAutoFit/>
          </a:bodyPr>
          <a:lstStyle/>
          <a:p>
            <a:pPr algn="ctr"/>
            <a:r>
              <a:rPr lang="fr-FR" dirty="0" smtClean="0">
                <a:latin typeface="Segoe UI" pitchFamily="34" charset="0"/>
                <a:cs typeface="Segoe UI" pitchFamily="34" charset="0"/>
              </a:rPr>
              <a:t>Capacité d’ingestion de fourrage similaire</a:t>
            </a:r>
            <a:endParaRPr lang="fr-FR" dirty="0">
              <a:latin typeface="Segoe UI" pitchFamily="34" charset="0"/>
              <a:cs typeface="Segoe UI" pitchFamily="34" charset="0"/>
            </a:endParaRPr>
          </a:p>
        </p:txBody>
      </p:sp>
      <p:grpSp>
        <p:nvGrpSpPr>
          <p:cNvPr id="20" name="Groupe 19"/>
          <p:cNvGrpSpPr/>
          <p:nvPr/>
        </p:nvGrpSpPr>
        <p:grpSpPr>
          <a:xfrm>
            <a:off x="4284921" y="1735184"/>
            <a:ext cx="4678326" cy="2666696"/>
            <a:chOff x="0" y="31377"/>
            <a:chExt cx="3409950" cy="1893570"/>
          </a:xfrm>
        </p:grpSpPr>
        <p:pic>
          <p:nvPicPr>
            <p:cNvPr id="21" name="Image 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377"/>
              <a:ext cx="3409950" cy="1893570"/>
            </a:xfrm>
            <a:prstGeom prst="rect">
              <a:avLst/>
            </a:prstGeom>
            <a:noFill/>
          </p:spPr>
        </p:pic>
        <p:cxnSp>
          <p:nvCxnSpPr>
            <p:cNvPr id="22" name="Connecteur droit 21"/>
            <p:cNvCxnSpPr/>
            <p:nvPr/>
          </p:nvCxnSpPr>
          <p:spPr>
            <a:xfrm flipH="1">
              <a:off x="2501900" y="863600"/>
              <a:ext cx="0" cy="279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Zone de texte 3"/>
            <p:cNvSpPr txBox="1"/>
            <p:nvPr/>
          </p:nvSpPr>
          <p:spPr>
            <a:xfrm>
              <a:off x="2470150" y="849987"/>
              <a:ext cx="859723" cy="252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200" i="1" dirty="0">
                  <a:effectLst/>
                  <a:ea typeface="Calibri" panose="020F0502020204030204" pitchFamily="34" charset="0"/>
                  <a:cs typeface="Times New Roman" panose="02020603050405020304" pitchFamily="18" charset="0"/>
                </a:rPr>
                <a:t>Passage au foin</a:t>
              </a:r>
              <a:endParaRPr lang="fr-FR" sz="2400" dirty="0">
                <a:effectLst/>
                <a:ea typeface="Calibri" panose="020F0502020204030204" pitchFamily="34" charset="0"/>
                <a:cs typeface="Times New Roman" panose="02020603050405020304" pitchFamily="18" charset="0"/>
              </a:endParaRPr>
            </a:p>
          </p:txBody>
        </p:sp>
      </p:grpSp>
      <p:pic>
        <p:nvPicPr>
          <p:cNvPr id="24" name="Image 2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43" y="1744007"/>
            <a:ext cx="4054048" cy="2657871"/>
          </a:xfrm>
          <a:prstGeom prst="rect">
            <a:avLst/>
          </a:prstGeom>
          <a:noFill/>
        </p:spPr>
      </p:pic>
      <p:sp>
        <p:nvSpPr>
          <p:cNvPr id="26" name="ZoneTexte 25"/>
          <p:cNvSpPr txBox="1"/>
          <p:nvPr/>
        </p:nvSpPr>
        <p:spPr>
          <a:xfrm>
            <a:off x="570015" y="4636383"/>
            <a:ext cx="3611463" cy="715089"/>
          </a:xfrm>
          <a:prstGeom prst="roundRect">
            <a:avLst/>
          </a:prstGeom>
          <a:solidFill>
            <a:srgbClr val="A6CE39"/>
          </a:solidFill>
        </p:spPr>
        <p:txBody>
          <a:bodyPr wrap="square" rtlCol="0">
            <a:spAutoFit/>
          </a:bodyPr>
          <a:lstStyle/>
          <a:p>
            <a:pPr algn="ctr"/>
            <a:r>
              <a:rPr lang="fr-FR" dirty="0" smtClean="0">
                <a:latin typeface="Segoe UI" pitchFamily="34" charset="0"/>
                <a:cs typeface="Segoe UI" pitchFamily="34" charset="0"/>
              </a:rPr>
              <a:t>Jusqu’à 1,57 kg de concentré consommé à 4 mois</a:t>
            </a:r>
          </a:p>
        </p:txBody>
      </p:sp>
      <p:sp>
        <p:nvSpPr>
          <p:cNvPr id="27" name="Espace réservé du pied de page 3"/>
          <p:cNvSpPr>
            <a:spLocks noGrp="1"/>
          </p:cNvSpPr>
          <p:nvPr>
            <p:ph type="ftr" sz="quarter" idx="11"/>
          </p:nvPr>
        </p:nvSpPr>
        <p:spPr>
          <a:xfrm>
            <a:off x="1248509" y="0"/>
            <a:ext cx="6594230" cy="365125"/>
          </a:xfrm>
        </p:spPr>
        <p:txBody>
          <a:bodyPr/>
          <a:lstStyle/>
          <a:p>
            <a:pPr algn="ctr"/>
            <a:r>
              <a:rPr lang="fr-FR" dirty="0" err="1" smtClean="0"/>
              <a:t>Caprinov</a:t>
            </a:r>
            <a:r>
              <a:rPr lang="fr-FR" dirty="0" smtClean="0"/>
              <a:t> – 26 novembre 2020</a:t>
            </a:r>
            <a:endParaRPr lang="fr-FR" dirty="0"/>
          </a:p>
        </p:txBody>
      </p:sp>
    </p:spTree>
    <p:extLst>
      <p:ext uri="{BB962C8B-B14F-4D97-AF65-F5344CB8AC3E}">
        <p14:creationId xmlns:p14="http://schemas.microsoft.com/office/powerpoint/2010/main" val="1242194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164" y="-12906"/>
            <a:ext cx="8956964" cy="2127216"/>
          </a:xfrm>
        </p:spPr>
        <p:txBody>
          <a:bodyPr>
            <a:noAutofit/>
          </a:bodyPr>
          <a:lstStyle/>
          <a:p>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3200" u="sng" dirty="0" smtClean="0">
                <a:solidFill>
                  <a:srgbClr val="349E49"/>
                </a:solidFill>
              </a:rPr>
              <a:t/>
            </a:r>
            <a:br>
              <a:rPr lang="fr-FR" sz="3200" u="sng" dirty="0" smtClean="0">
                <a:solidFill>
                  <a:srgbClr val="349E49"/>
                </a:solidFill>
              </a:rPr>
            </a:br>
            <a:r>
              <a:rPr lang="fr-FR" sz="2800" u="sng" dirty="0" smtClean="0"/>
              <a:t>Allaiter ses chevreaux en bio, quoi de neuf ?</a:t>
            </a:r>
            <a:r>
              <a:rPr lang="fr-FR" sz="1100" u="sng" dirty="0" smtClean="0"/>
              <a:t/>
            </a:r>
            <a:br>
              <a:rPr lang="fr-FR" sz="1100" u="sng" dirty="0" smtClean="0"/>
            </a:br>
            <a:r>
              <a:rPr lang="fr-FR" sz="2800" u="sng" dirty="0" smtClean="0"/>
              <a:t/>
            </a:r>
            <a:br>
              <a:rPr lang="fr-FR" sz="2800" u="sng" dirty="0" smtClean="0"/>
            </a:br>
            <a:r>
              <a:rPr lang="fr-FR" sz="2800" dirty="0" smtClean="0"/>
              <a:t>Partenariat </a:t>
            </a:r>
            <a:r>
              <a:rPr lang="fr-FR" sz="2800" dirty="0"/>
              <a:t>Européen pour l’innovation « Technique d’Allaitement des chevreaux </a:t>
            </a:r>
            <a:r>
              <a:rPr lang="fr-FR" sz="2800" dirty="0" smtClean="0"/>
              <a:t>» (2016 – 19)</a:t>
            </a:r>
            <a:r>
              <a:rPr lang="fr-FR" sz="2800" dirty="0"/>
              <a:t/>
            </a:r>
            <a:br>
              <a:rPr lang="fr-FR" sz="2800" dirty="0"/>
            </a:br>
            <a:endParaRPr lang="fr-FR" sz="3200" dirty="0"/>
          </a:p>
        </p:txBody>
      </p:sp>
      <p:sp>
        <p:nvSpPr>
          <p:cNvPr id="7" name="ZoneTexte 6"/>
          <p:cNvSpPr txBox="1"/>
          <p:nvPr/>
        </p:nvSpPr>
        <p:spPr>
          <a:xfrm>
            <a:off x="5131862" y="6379483"/>
            <a:ext cx="1116419" cy="276999"/>
          </a:xfrm>
          <a:prstGeom prst="rect">
            <a:avLst/>
          </a:prstGeom>
          <a:noFill/>
        </p:spPr>
        <p:txBody>
          <a:bodyPr wrap="square" rtlCol="0">
            <a:spAutoFit/>
          </a:bodyPr>
          <a:lstStyle/>
          <a:p>
            <a:r>
              <a:rPr lang="fr-FR" sz="1200" i="1" dirty="0" smtClean="0">
                <a:latin typeface="Segoe UI" pitchFamily="34" charset="0"/>
                <a:cs typeface="Segoe UI" pitchFamily="34" charset="0"/>
              </a:rPr>
              <a:t>Financé par :</a:t>
            </a:r>
            <a:endParaRPr lang="fr-FR" sz="1200" i="1" dirty="0">
              <a:latin typeface="Segoe UI" pitchFamily="34" charset="0"/>
              <a:cs typeface="Segoe UI" pitchFamily="34" charset="0"/>
            </a:endParaRPr>
          </a:p>
        </p:txBody>
      </p:sp>
      <p:sp>
        <p:nvSpPr>
          <p:cNvPr id="10" name="ZoneTexte 9"/>
          <p:cNvSpPr txBox="1"/>
          <p:nvPr/>
        </p:nvSpPr>
        <p:spPr>
          <a:xfrm>
            <a:off x="238475" y="6287151"/>
            <a:ext cx="3118873" cy="461665"/>
          </a:xfrm>
          <a:prstGeom prst="rect">
            <a:avLst/>
          </a:prstGeom>
          <a:noFill/>
        </p:spPr>
        <p:txBody>
          <a:bodyPr wrap="square" rtlCol="0">
            <a:spAutoFit/>
          </a:bodyPr>
          <a:lstStyle/>
          <a:p>
            <a:r>
              <a:rPr lang="fr-FR" sz="1200" i="1" dirty="0" smtClean="0">
                <a:latin typeface="Segoe UI" pitchFamily="34" charset="0"/>
                <a:cs typeface="Segoe UI" pitchFamily="34" charset="0"/>
              </a:rPr>
              <a:t>Présenté par :</a:t>
            </a:r>
          </a:p>
          <a:p>
            <a:r>
              <a:rPr lang="fr-FR" sz="1200" i="1" dirty="0" smtClean="0">
                <a:latin typeface="Segoe UI" pitchFamily="34" charset="0"/>
                <a:cs typeface="Segoe UI" pitchFamily="34" charset="0"/>
              </a:rPr>
              <a:t>Philippe Thorey, Service Production Laitière </a:t>
            </a:r>
            <a:endParaRPr lang="fr-FR" sz="1200" i="1" dirty="0">
              <a:latin typeface="Segoe UI" pitchFamily="34" charset="0"/>
              <a:cs typeface="Segoe UI" pitchFamily="34" charset="0"/>
            </a:endParaRPr>
          </a:p>
        </p:txBody>
      </p:sp>
      <p:pic>
        <p:nvPicPr>
          <p:cNvPr id="6147" name="Picture 3" descr="E:\sauvegarder du 271020\Images\logo\logo idele.png"/>
          <p:cNvPicPr>
            <a:picLocks noChangeAspect="1" noChangeArrowheads="1"/>
          </p:cNvPicPr>
          <p:nvPr/>
        </p:nvPicPr>
        <p:blipFill>
          <a:blip r:embed="rId3" cstate="print"/>
          <a:srcRect/>
          <a:stretch>
            <a:fillRect/>
          </a:stretch>
        </p:blipFill>
        <p:spPr bwMode="auto">
          <a:xfrm>
            <a:off x="3255405" y="6332489"/>
            <a:ext cx="618520" cy="429975"/>
          </a:xfrm>
          <a:prstGeom prst="rect">
            <a:avLst/>
          </a:prstGeom>
          <a:noFill/>
        </p:spPr>
      </p:pic>
      <p:pic>
        <p:nvPicPr>
          <p:cNvPr id="12"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502" y="4345847"/>
            <a:ext cx="73802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4184" y="6199783"/>
            <a:ext cx="3099816" cy="54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190" y="1904609"/>
            <a:ext cx="1934902" cy="1451176"/>
          </a:xfrm>
          <a:prstGeom prst="rect">
            <a:avLst/>
          </a:prstGeom>
        </p:spPr>
      </p:pic>
      <p:pic>
        <p:nvPicPr>
          <p:cNvPr id="15" name="Image 14"/>
          <p:cNvPicPr>
            <a:picLocks noChangeAspect="1"/>
          </p:cNvPicPr>
          <p:nvPr/>
        </p:nvPicPr>
        <p:blipFill rotWithShape="1">
          <a:blip r:embed="rId7" cstate="print">
            <a:extLst>
              <a:ext uri="{28A0092B-C50C-407E-A947-70E740481C1C}">
                <a14:useLocalDpi xmlns:a14="http://schemas.microsoft.com/office/drawing/2010/main" val="0"/>
              </a:ext>
            </a:extLst>
          </a:blip>
          <a:srcRect r="13472"/>
          <a:stretch/>
        </p:blipFill>
        <p:spPr>
          <a:xfrm>
            <a:off x="1746504" y="1849259"/>
            <a:ext cx="1988013" cy="1531702"/>
          </a:xfrm>
          <a:prstGeom prst="rect">
            <a:avLst/>
          </a:prstGeom>
        </p:spPr>
      </p:pic>
    </p:spTree>
    <p:extLst>
      <p:ext uri="{BB962C8B-B14F-4D97-AF65-F5344CB8AC3E}">
        <p14:creationId xmlns:p14="http://schemas.microsoft.com/office/powerpoint/2010/main" val="4027437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Résultats de l’essai : </a:t>
            </a:r>
            <a:br>
              <a:rPr lang="fr-FR" cap="small" dirty="0" smtClean="0"/>
            </a:b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20</a:t>
            </a:fld>
            <a:endParaRPr lang="fr-FR" dirty="0"/>
          </a:p>
        </p:txBody>
      </p:sp>
      <p:sp>
        <p:nvSpPr>
          <p:cNvPr id="10" name="Espace réservé du contenu 9"/>
          <p:cNvSpPr>
            <a:spLocks noGrp="1"/>
          </p:cNvSpPr>
          <p:nvPr>
            <p:ph idx="1"/>
          </p:nvPr>
        </p:nvSpPr>
        <p:spPr>
          <a:xfrm>
            <a:off x="628650" y="1219200"/>
            <a:ext cx="7886700" cy="4957763"/>
          </a:xfrm>
        </p:spPr>
        <p:txBody>
          <a:bodyPr/>
          <a:lstStyle/>
          <a:p>
            <a:pPr indent="217488">
              <a:lnSpc>
                <a:spcPct val="107000"/>
              </a:lnSpc>
              <a:spcAft>
                <a:spcPts val="800"/>
              </a:spcAft>
            </a:pPr>
            <a:r>
              <a:rPr lang="fr-FR" sz="2000" b="1" dirty="0" smtClean="0">
                <a:latin typeface="Arial" panose="020B0604020202020204" pitchFamily="34" charset="0"/>
                <a:ea typeface="Calibri" panose="020F0502020204030204" pitchFamily="34" charset="0"/>
                <a:cs typeface="Arial" panose="020B0604020202020204" pitchFamily="34" charset="0"/>
              </a:rPr>
              <a:t>Evolution des poids et GMQ</a:t>
            </a:r>
            <a:endParaRPr lang="fr-FR" sz="2000" dirty="0" smtClean="0">
              <a:latin typeface="Arial" panose="020B0604020202020204" pitchFamily="34" charset="0"/>
              <a:ea typeface="Calibri" panose="020F0502020204030204" pitchFamily="34" charset="0"/>
              <a:cs typeface="Arial" panose="020B0604020202020204" pitchFamily="34" charset="0"/>
            </a:endParaRPr>
          </a:p>
          <a:p>
            <a:endParaRPr lang="fr-FR" dirty="0"/>
          </a:p>
        </p:txBody>
      </p:sp>
      <p:graphicFrame>
        <p:nvGraphicFramePr>
          <p:cNvPr id="15" name="Tableau 14"/>
          <p:cNvGraphicFramePr>
            <a:graphicFrameLocks noGrp="1"/>
          </p:cNvGraphicFramePr>
          <p:nvPr>
            <p:extLst>
              <p:ext uri="{D42A27DB-BD31-4B8C-83A1-F6EECF244321}">
                <p14:modId xmlns:p14="http://schemas.microsoft.com/office/powerpoint/2010/main" val="1842728605"/>
              </p:ext>
            </p:extLst>
          </p:nvPr>
        </p:nvGraphicFramePr>
        <p:xfrm>
          <a:off x="176676" y="1854244"/>
          <a:ext cx="5408761" cy="3031261"/>
        </p:xfrm>
        <a:graphic>
          <a:graphicData uri="http://schemas.openxmlformats.org/drawingml/2006/table">
            <a:tbl>
              <a:tblPr firstRow="1" firstCol="1" bandRow="1">
                <a:tableStyleId>{912C8C85-51F0-491E-9774-3900AFEF0FD7}</a:tableStyleId>
              </a:tblPr>
              <a:tblGrid>
                <a:gridCol w="1820172"/>
                <a:gridCol w="741872"/>
                <a:gridCol w="629728"/>
                <a:gridCol w="656351"/>
                <a:gridCol w="717050"/>
                <a:gridCol w="843588"/>
              </a:tblGrid>
              <a:tr h="187641">
                <a:tc rowSpan="3">
                  <a:txBody>
                    <a:bodyPr/>
                    <a:lstStyle/>
                    <a:p>
                      <a:pPr algn="just">
                        <a:lnSpc>
                          <a:spcPct val="107000"/>
                        </a:lnSpc>
                        <a:spcAft>
                          <a:spcPts val="0"/>
                        </a:spcAft>
                      </a:pPr>
                      <a:r>
                        <a:rPr lang="fr-FR" sz="1200" dirty="0">
                          <a:effectLst/>
                          <a:latin typeface="Arial" panose="020B0604020202020204" pitchFamily="34" charset="0"/>
                          <a:cs typeface="Arial" panose="020B0604020202020204" pitchFamily="34" charset="0"/>
                        </a:rPr>
                        <a:t> </a:t>
                      </a:r>
                      <a:r>
                        <a:rPr lang="fr-FR" sz="1200" dirty="0" smtClean="0">
                          <a:effectLst/>
                          <a:latin typeface="Arial" panose="020B0604020202020204" pitchFamily="34" charset="0"/>
                          <a:cs typeface="Arial" panose="020B0604020202020204" pitchFamily="34" charset="0"/>
                        </a:rPr>
                        <a:t>Période</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6CE39"/>
                      </a:solidFill>
                      <a:prstDash val="solid"/>
                      <a:round/>
                      <a:headEnd type="none" w="med" len="med"/>
                      <a:tailEnd type="none" w="med" len="med"/>
                    </a:lnL>
                    <a:lnR w="6350" cap="flat" cmpd="sng" algn="ctr">
                      <a:solidFill>
                        <a:srgbClr val="A6CE39"/>
                      </a:solid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rowSpan="3">
                  <a:txBody>
                    <a:bodyPr/>
                    <a:lstStyle/>
                    <a:p>
                      <a:pPr algn="ctr">
                        <a:lnSpc>
                          <a:spcPct val="107000"/>
                        </a:lnSpc>
                        <a:spcAft>
                          <a:spcPts val="800"/>
                        </a:spcAft>
                      </a:pPr>
                      <a:r>
                        <a:rPr lang="fr-FR" sz="1200" dirty="0" smtClean="0">
                          <a:effectLst/>
                          <a:latin typeface="Arial" panose="020B0604020202020204" pitchFamily="34" charset="0"/>
                          <a:ea typeface="+mn-ea"/>
                          <a:cs typeface="Arial" panose="020B0604020202020204" pitchFamily="34" charset="0"/>
                        </a:rPr>
                        <a:t>Âge</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dash"/>
                      <a:round/>
                      <a:headEnd type="none" w="med" len="med"/>
                      <a:tailEnd type="none" w="med" len="med"/>
                    </a:lnL>
                    <a:lnR w="6350" cap="flat" cmpd="sng" algn="ctr">
                      <a:solidFill>
                        <a:srgbClr val="A6CE39"/>
                      </a:solid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gridSpan="4">
                  <a:txBody>
                    <a:bodyPr/>
                    <a:lstStyle/>
                    <a:p>
                      <a:pPr algn="ctr">
                        <a:lnSpc>
                          <a:spcPct val="107000"/>
                        </a:lnSpc>
                        <a:spcAft>
                          <a:spcPts val="800"/>
                        </a:spcAft>
                      </a:pPr>
                      <a:r>
                        <a:rPr lang="fr-FR" sz="1200" dirty="0" smtClean="0">
                          <a:effectLst/>
                          <a:latin typeface="Arial" panose="020B0604020202020204" pitchFamily="34" charset="0"/>
                          <a:ea typeface="Calibri" panose="020F0502020204030204" pitchFamily="34" charset="0"/>
                          <a:cs typeface="Arial" panose="020B0604020202020204" pitchFamily="34" charset="0"/>
                        </a:rPr>
                        <a:t>Lot</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dash"/>
                      <a:round/>
                      <a:headEnd type="none" w="med" len="med"/>
                      <a:tailEnd type="none" w="med" len="med"/>
                    </a:lnL>
                    <a:lnR w="12700" cap="flat" cmpd="sng" algn="ctr">
                      <a:solidFill>
                        <a:srgbClr val="A6CE39"/>
                      </a:solidFill>
                      <a:prstDash val="solid"/>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chemeClr val="bg1"/>
                      </a:solidFill>
                      <a:prstDash val="dash"/>
                      <a:round/>
                      <a:headEnd type="none" w="med" len="med"/>
                      <a:tailEnd type="none" w="med" len="med"/>
                    </a:lnB>
                    <a:solidFill>
                      <a:srgbClr val="A6CE39"/>
                    </a:solidFill>
                  </a:tcPr>
                </a:tc>
                <a:tc hMerge="1">
                  <a:txBody>
                    <a:bodyPr/>
                    <a:lstStyle/>
                    <a:p>
                      <a:pPr algn="ctr">
                        <a:lnSpc>
                          <a:spcPct val="107000"/>
                        </a:lnSpc>
                        <a:spcAft>
                          <a:spcPts val="80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c hMerge="1">
                  <a:txBody>
                    <a:bodyPr/>
                    <a:lstStyle/>
                    <a:p>
                      <a:pPr algn="ctr">
                        <a:lnSpc>
                          <a:spcPct val="107000"/>
                        </a:lnSpc>
                        <a:spcAft>
                          <a:spcPts val="80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c hMerge="1">
                  <a:txBody>
                    <a:bodyPr/>
                    <a:lstStyle/>
                    <a:p>
                      <a:pPr algn="ctr">
                        <a:lnSpc>
                          <a:spcPct val="107000"/>
                        </a:lnSpc>
                        <a:spcAft>
                          <a:spcPts val="80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12700" cap="flat" cmpd="sng" algn="ctr">
                      <a:solidFill>
                        <a:srgbClr val="A6CE39"/>
                      </a:solidFill>
                      <a:prstDash val="solid"/>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r>
              <a:tr h="187641">
                <a:tc vMerge="1">
                  <a:txBody>
                    <a:bodyPr/>
                    <a:lstStyle/>
                    <a:p>
                      <a:pPr algn="just">
                        <a:lnSpc>
                          <a:spcPct val="107000"/>
                        </a:lnSpc>
                        <a:spcAft>
                          <a:spcPts val="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6CE39"/>
                      </a:solidFill>
                      <a:prstDash val="solid"/>
                      <a:round/>
                      <a:headEnd type="none" w="med" len="med"/>
                      <a:tailEnd type="none" w="med" len="med"/>
                    </a:lnL>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c vMerge="1">
                  <a:txBody>
                    <a:bodyPr/>
                    <a:lstStyle/>
                    <a:p>
                      <a:pPr algn="ctr">
                        <a:lnSpc>
                          <a:spcPct val="107000"/>
                        </a:lnSpc>
                        <a:spcAft>
                          <a:spcPts val="80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6350" cap="flat" cmpd="sng" algn="ctr">
                      <a:solidFill>
                        <a:schemeClr val="bg1"/>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c gridSpan="2">
                  <a:txBody>
                    <a:bodyPr/>
                    <a:lstStyle/>
                    <a:p>
                      <a:pPr algn="ctr">
                        <a:lnSpc>
                          <a:spcPct val="107000"/>
                        </a:lnSpc>
                        <a:spcAft>
                          <a:spcPts val="800"/>
                        </a:spcAft>
                      </a:pPr>
                      <a: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Témoin</a:t>
                      </a:r>
                      <a:endPar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dash"/>
                      <a:round/>
                      <a:headEnd type="none" w="med" len="med"/>
                      <a:tailEnd type="none" w="med" len="med"/>
                    </a:lnL>
                    <a:lnR w="6350" cap="flat" cmpd="sng" algn="ctr">
                      <a:solidFill>
                        <a:srgbClr val="A6CE39"/>
                      </a:solidFill>
                      <a:prstDash val="dash"/>
                      <a:round/>
                      <a:headEnd type="none" w="med" len="med"/>
                      <a:tailEnd type="none" w="med" len="med"/>
                    </a:ln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solidFill>
                      <a:srgbClr val="A6CE39"/>
                    </a:solidFill>
                  </a:tcPr>
                </a:tc>
                <a:tc hMerge="1">
                  <a:txBody>
                    <a:bodyPr/>
                    <a:lstStyle/>
                    <a:p>
                      <a:pPr algn="ctr">
                        <a:lnSpc>
                          <a:spcPct val="107000"/>
                        </a:lnSpc>
                        <a:spcAft>
                          <a:spcPts val="80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c gridSpan="2">
                  <a:txBody>
                    <a:bodyPr/>
                    <a:lstStyle/>
                    <a:p>
                      <a:pPr algn="ctr">
                        <a:lnSpc>
                          <a:spcPct val="107000"/>
                        </a:lnSpc>
                        <a:spcAft>
                          <a:spcPts val="800"/>
                        </a:spcAft>
                      </a:pPr>
                      <a: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Expérimental</a:t>
                      </a:r>
                      <a:endParaRPr lang="fr-FR"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dash"/>
                      <a:round/>
                      <a:headEnd type="none" w="med" len="med"/>
                      <a:tailEnd type="none" w="med" len="med"/>
                    </a:lnL>
                    <a:lnR w="12700" cap="flat" cmpd="sng" algn="ctr">
                      <a:solidFill>
                        <a:srgbClr val="A6CE39"/>
                      </a:solidFill>
                      <a:prstDash val="solid"/>
                      <a:round/>
                      <a:headEnd type="none" w="med" len="med"/>
                      <a:tailEnd type="none" w="med" len="med"/>
                    </a:ln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solidFill>
                      <a:srgbClr val="A6CE39"/>
                    </a:solidFill>
                  </a:tcPr>
                </a:tc>
                <a:tc hMerge="1">
                  <a:txBody>
                    <a:bodyPr/>
                    <a:lstStyle/>
                    <a:p>
                      <a:pPr algn="ctr">
                        <a:lnSpc>
                          <a:spcPct val="107000"/>
                        </a:lnSpc>
                        <a:spcAft>
                          <a:spcPts val="80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12700" cap="flat" cmpd="sng" algn="ctr">
                      <a:solidFill>
                        <a:srgbClr val="A6CE39"/>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r>
              <a:tr h="366356">
                <a:tc vMerge="1">
                  <a:txBody>
                    <a:bodyPr/>
                    <a:lstStyle/>
                    <a:p>
                      <a:pPr algn="just">
                        <a:lnSpc>
                          <a:spcPct val="107000"/>
                        </a:lnSpc>
                        <a:spcAft>
                          <a:spcPts val="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6CE39"/>
                      </a:solidFill>
                      <a:prstDash val="solid"/>
                      <a:round/>
                      <a:headEnd type="none" w="med" len="med"/>
                      <a:tailEnd type="none" w="med" len="med"/>
                    </a:lnL>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c vMerge="1">
                  <a:txBody>
                    <a:bodyPr/>
                    <a:lstStyle/>
                    <a:p>
                      <a:pPr algn="ctr">
                        <a:lnSpc>
                          <a:spcPct val="107000"/>
                        </a:lnSpc>
                        <a:spcAft>
                          <a:spcPts val="800"/>
                        </a:spcAft>
                      </a:pPr>
                      <a:endParaRPr lang="fr-FR" sz="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6350" cap="flat" cmpd="sng" algn="ctr">
                      <a:solidFill>
                        <a:schemeClr val="bg1"/>
                      </a:solidFill>
                      <a:prstDash val="solid"/>
                      <a:round/>
                      <a:headEnd type="none" w="med" len="med"/>
                      <a:tailEnd type="none" w="med" len="med"/>
                    </a:ln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Poids</a:t>
                      </a:r>
                      <a:b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fr-FR" sz="105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(en kg)</a:t>
                      </a:r>
                      <a:endParaRPr lang="fr-FR" sz="10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dash"/>
                      <a:round/>
                      <a:headEnd type="none" w="med" len="med"/>
                      <a:tailEnd type="none" w="med" len="med"/>
                    </a:lnL>
                    <a:lnR w="6350" cap="flat" cmpd="sng" algn="ctr">
                      <a:solidFill>
                        <a:srgbClr val="A6CE39"/>
                      </a:solidFill>
                      <a:prstDash val="dash"/>
                      <a:round/>
                      <a:headEnd type="none" w="med" len="med"/>
                      <a:tailEnd type="none" w="med" len="med"/>
                    </a:lnR>
                    <a:lnT w="6350" cap="flat" cmpd="sng" algn="ctr">
                      <a:solidFill>
                        <a:schemeClr val="bg1"/>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GMQ </a:t>
                      </a:r>
                      <a:b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fr-FR" sz="105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(kg/jour)</a:t>
                      </a:r>
                      <a:endParaRPr lang="fr-FR" sz="10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dash"/>
                      <a:round/>
                      <a:headEnd type="none" w="med" len="med"/>
                      <a:tailEnd type="none" w="med" len="med"/>
                    </a:lnL>
                    <a:lnR w="6350" cap="flat" cmpd="sng" algn="ctr">
                      <a:solidFill>
                        <a:srgbClr val="A6CE39"/>
                      </a:solidFill>
                      <a:prstDash val="dash"/>
                      <a:round/>
                      <a:headEnd type="none" w="med" len="med"/>
                      <a:tailEnd type="none" w="med" len="med"/>
                    </a:lnR>
                    <a:lnT w="6350" cap="flat" cmpd="sng" algn="ctr">
                      <a:solidFill>
                        <a:schemeClr val="bg1"/>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Poids</a:t>
                      </a:r>
                      <a:r>
                        <a:rPr lang="fr-FR" sz="1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r>
                      <a:br>
                        <a:rPr lang="fr-FR" sz="1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fr-FR" sz="105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(en kg)</a:t>
                      </a:r>
                    </a:p>
                  </a:txBody>
                  <a:tcPr marL="68580" marR="68580" marT="0" marB="0" anchor="ctr">
                    <a:lnL w="6350" cap="flat" cmpd="sng" algn="ctr">
                      <a:solidFill>
                        <a:srgbClr val="A6CE39"/>
                      </a:solid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GMQ</a:t>
                      </a:r>
                      <a:r>
                        <a:rPr lang="fr-FR" sz="1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r>
                      <a:br>
                        <a:rPr lang="fr-FR" sz="1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fr-FR" sz="105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(kg/jour)</a:t>
                      </a:r>
                      <a:endParaRPr lang="fr-FR"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A6CE39"/>
                      </a:solidFill>
                      <a:prstDash val="solid"/>
                      <a:round/>
                      <a:headEnd type="none" w="med" len="med"/>
                      <a:tailEnd type="none" w="med" len="med"/>
                    </a:lnR>
                    <a:lnT w="6350" cap="flat" cmpd="sng" algn="ctr">
                      <a:solidFill>
                        <a:schemeClr val="bg1"/>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r>
              <a:tr h="277400">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Naissance</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4,27</a:t>
                      </a:r>
                      <a:endParaRPr lang="fr-FR" sz="1100" i="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4,29</a:t>
                      </a:r>
                      <a:endParaRPr lang="fr-FR" sz="1100" i="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84672">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Sevrage</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50 jours</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16,2</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0,213</a:t>
                      </a:r>
                      <a:endParaRPr lang="fr-FR" sz="105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15,6</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0,202</a:t>
                      </a:r>
                      <a:endParaRPr lang="fr-FR" sz="105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306495">
                <a:tc>
                  <a:txBody>
                    <a:bodyPr/>
                    <a:lstStyle/>
                    <a:p>
                      <a:pPr marL="0" algn="r" defTabSz="755934" rtl="0" eaLnBrk="1" latinLnBrk="0" hangingPunct="1">
                        <a:lnSpc>
                          <a:spcPct val="107000"/>
                        </a:lnSpc>
                        <a:spcAft>
                          <a:spcPts val="800"/>
                        </a:spcAft>
                      </a:pPr>
                      <a:r>
                        <a:rPr lang="fr-FR" sz="1200" i="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Fin période à volonté</a:t>
                      </a:r>
                      <a:endParaRPr lang="fr-FR" sz="12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3">
                        <a:lumMod val="40000"/>
                        <a:lumOff val="6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4 mois</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3">
                        <a:lumMod val="40000"/>
                        <a:lumOff val="6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b="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28,1</a:t>
                      </a:r>
                      <a:endParaRPr lang="fr-FR" sz="1100" b="1"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3">
                        <a:lumMod val="40000"/>
                        <a:lumOff val="6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0,189</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3">
                        <a:lumMod val="40000"/>
                        <a:lumOff val="6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b="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30,0</a:t>
                      </a:r>
                      <a:endParaRPr lang="fr-FR" sz="1100" b="1"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3">
                        <a:lumMod val="40000"/>
                        <a:lumOff val="6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0,228</a:t>
                      </a: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3">
                        <a:lumMod val="40000"/>
                        <a:lumOff val="60000"/>
                      </a:schemeClr>
                    </a:solidFill>
                  </a:tcPr>
                </a:tc>
              </a:tr>
              <a:tr h="284672">
                <a:tc>
                  <a:txBody>
                    <a:bodyPr/>
                    <a:lstStyle/>
                    <a:p>
                      <a:pPr marL="0" algn="r" defTabSz="755934" rtl="0" eaLnBrk="1" latinLnBrk="0" hangingPunct="1">
                        <a:lnSpc>
                          <a:spcPct val="107000"/>
                        </a:lnSpc>
                        <a:spcAft>
                          <a:spcPts val="800"/>
                        </a:spcAft>
                      </a:pPr>
                      <a:r>
                        <a:rPr lang="fr-FR" sz="1200" i="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Mise à la reproduction</a:t>
                      </a:r>
                      <a:endParaRPr lang="fr-FR" sz="12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 mois</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36,9</a:t>
                      </a:r>
                      <a:endPar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0,105</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37,7</a:t>
                      </a:r>
                      <a:endPar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0,092</a:t>
                      </a: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76045">
                <a:tc>
                  <a:txBody>
                    <a:bodyPr/>
                    <a:lstStyle/>
                    <a:p>
                      <a:pPr marL="0" algn="r" defTabSz="755934" rtl="0" eaLnBrk="1" latinLnBrk="0" hangingPunct="1">
                        <a:lnSpc>
                          <a:spcPct val="107000"/>
                        </a:lnSpc>
                        <a:spcAft>
                          <a:spcPts val="800"/>
                        </a:spcAft>
                      </a:pPr>
                      <a:r>
                        <a:rPr lang="fr-FR" sz="1200" i="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Transition foin</a:t>
                      </a:r>
                      <a:endParaRPr lang="fr-FR" sz="12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8 mois</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39,4</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0,059</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39,8</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0,050</a:t>
                      </a: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76045">
                <a:tc>
                  <a:txBody>
                    <a:bodyPr/>
                    <a:lstStyle/>
                    <a:p>
                      <a:pPr marL="0" algn="r" defTabSz="755934" rtl="0" eaLnBrk="1" latinLnBrk="0" hangingPunct="1">
                        <a:lnSpc>
                          <a:spcPct val="107000"/>
                        </a:lnSpc>
                        <a:spcAft>
                          <a:spcPts val="800"/>
                        </a:spcAft>
                      </a:pPr>
                      <a:r>
                        <a:rPr lang="fr-FR" sz="1200" i="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Régime commun</a:t>
                      </a:r>
                      <a:endParaRPr lang="fr-FR" sz="12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10 mois</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47,3</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0,141</a:t>
                      </a:r>
                      <a:endParaRPr lang="fr-FR" sz="105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48,8</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0,161</a:t>
                      </a:r>
                      <a:endParaRPr lang="fr-FR" sz="105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84672">
                <a:tc>
                  <a:txBody>
                    <a:bodyPr/>
                    <a:lstStyle/>
                    <a:p>
                      <a:pPr marL="0" algn="r" defTabSz="755934" rtl="0" eaLnBrk="1" latinLnBrk="0" hangingPunct="1">
                        <a:lnSpc>
                          <a:spcPct val="107000"/>
                        </a:lnSpc>
                        <a:spcAft>
                          <a:spcPts val="800"/>
                        </a:spcAft>
                      </a:pPr>
                      <a:r>
                        <a:rPr lang="fr-FR" sz="1200" i="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Alimentation mise bas</a:t>
                      </a:r>
                      <a:endParaRPr lang="fr-FR" sz="12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11 mois</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52,6</a:t>
                      </a:r>
                      <a:endPar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0,191</a:t>
                      </a:r>
                      <a:endParaRPr lang="fr-FR" sz="105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53,9</a:t>
                      </a:r>
                      <a:endPar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1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0,181</a:t>
                      </a:r>
                      <a:endParaRPr lang="fr-FR" sz="105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82943">
                <a:tc>
                  <a:txBody>
                    <a:bodyPr/>
                    <a:lstStyle/>
                    <a:p>
                      <a:pPr marL="0" algn="r" defTabSz="755934" rtl="0" eaLnBrk="1" latinLnBrk="0" hangingPunct="1">
                        <a:lnSpc>
                          <a:spcPct val="107000"/>
                        </a:lnSpc>
                        <a:spcAft>
                          <a:spcPts val="800"/>
                        </a:spcAft>
                      </a:pPr>
                      <a:r>
                        <a:rPr lang="fr-FR" sz="1200" i="0" kern="12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Mise bas</a:t>
                      </a:r>
                      <a:endParaRPr lang="fr-FR" sz="12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12 mois</a:t>
                      </a: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53,3</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54,6</a:t>
                      </a:r>
                      <a:endParaRPr lang="fr-FR" sz="1200" i="1"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r>
            </a:tbl>
          </a:graphicData>
        </a:graphic>
      </p:graphicFrame>
      <p:pic>
        <p:nvPicPr>
          <p:cNvPr id="3075" name="Picture 3"/>
          <p:cNvPicPr>
            <a:picLocks noChangeAspect="1" noChangeArrowheads="1"/>
          </p:cNvPicPr>
          <p:nvPr/>
        </p:nvPicPr>
        <p:blipFill>
          <a:blip r:embed="rId2" cstate="print"/>
          <a:srcRect/>
          <a:stretch>
            <a:fillRect/>
          </a:stretch>
        </p:blipFill>
        <p:spPr bwMode="auto">
          <a:xfrm>
            <a:off x="5704426" y="2200587"/>
            <a:ext cx="3297069" cy="2430790"/>
          </a:xfrm>
          <a:prstGeom prst="rect">
            <a:avLst/>
          </a:prstGeom>
          <a:noFill/>
          <a:ln w="9525">
            <a:noFill/>
            <a:miter lim="800000"/>
            <a:headEnd/>
            <a:tailEnd/>
          </a:ln>
          <a:effectLst/>
        </p:spPr>
      </p:pic>
      <p:sp>
        <p:nvSpPr>
          <p:cNvPr id="18" name="ZoneTexte 17"/>
          <p:cNvSpPr txBox="1"/>
          <p:nvPr/>
        </p:nvSpPr>
        <p:spPr>
          <a:xfrm>
            <a:off x="3445338" y="5262146"/>
            <a:ext cx="4309248" cy="800219"/>
          </a:xfrm>
          <a:prstGeom prst="roundRect">
            <a:avLst/>
          </a:prstGeom>
          <a:solidFill>
            <a:srgbClr val="A6CE39"/>
          </a:solidFill>
        </p:spPr>
        <p:txBody>
          <a:bodyPr wrap="square" rtlCol="0">
            <a:spAutoFit/>
          </a:bodyPr>
          <a:lstStyle/>
          <a:p>
            <a:pPr marL="171450" indent="-171450">
              <a:spcAft>
                <a:spcPts val="600"/>
              </a:spcAft>
              <a:buFont typeface="Arial" panose="020B0604020202020204" pitchFamily="34" charset="0"/>
              <a:buChar char="•"/>
            </a:pPr>
            <a:r>
              <a:rPr lang="fr-FR" dirty="0" smtClean="0">
                <a:latin typeface="Segoe UI" pitchFamily="34" charset="0"/>
                <a:cs typeface="Segoe UI" pitchFamily="34" charset="0"/>
              </a:rPr>
              <a:t>Bonne croissance (</a:t>
            </a:r>
            <a:r>
              <a:rPr lang="fr-FR" dirty="0">
                <a:latin typeface="Segoe UI" pitchFamily="34" charset="0"/>
                <a:cs typeface="Segoe UI" pitchFamily="34" charset="0"/>
              </a:rPr>
              <a:t>30 kg à 4 mois</a:t>
            </a:r>
            <a:r>
              <a:rPr lang="fr-FR" dirty="0" smtClean="0">
                <a:latin typeface="Segoe UI" pitchFamily="34" charset="0"/>
                <a:cs typeface="Segoe UI" pitchFamily="34" charset="0"/>
              </a:rPr>
              <a:t>)</a:t>
            </a:r>
          </a:p>
          <a:p>
            <a:pPr marL="171450" indent="-171450">
              <a:buFont typeface="Arial" panose="020B0604020202020204" pitchFamily="34" charset="0"/>
              <a:buChar char="•"/>
            </a:pPr>
            <a:r>
              <a:rPr lang="fr-FR" dirty="0" smtClean="0">
                <a:latin typeface="Segoe UI" pitchFamily="34" charset="0"/>
                <a:cs typeface="Segoe UI" pitchFamily="34" charset="0"/>
              </a:rPr>
              <a:t>35 kg atteint à la reproduction</a:t>
            </a:r>
            <a:endParaRPr lang="fr-FR" dirty="0">
              <a:latin typeface="Segoe UI" pitchFamily="34" charset="0"/>
              <a:cs typeface="Segoe UI" pitchFamily="34" charset="0"/>
            </a:endParaRPr>
          </a:p>
        </p:txBody>
      </p:sp>
      <p:sp>
        <p:nvSpPr>
          <p:cNvPr id="19" name="Espace réservé du pied de page 3"/>
          <p:cNvSpPr>
            <a:spLocks noGrp="1"/>
          </p:cNvSpPr>
          <p:nvPr>
            <p:ph type="ftr" sz="quarter" idx="11"/>
          </p:nvPr>
        </p:nvSpPr>
        <p:spPr>
          <a:xfrm>
            <a:off x="1248509" y="0"/>
            <a:ext cx="6594230" cy="365125"/>
          </a:xfrm>
        </p:spPr>
        <p:txBody>
          <a:bodyPr/>
          <a:lstStyle/>
          <a:p>
            <a:pPr algn="ctr"/>
            <a:r>
              <a:rPr lang="fr-FR" dirty="0" err="1" smtClean="0"/>
              <a:t>Caprinov</a:t>
            </a:r>
            <a:r>
              <a:rPr lang="fr-FR" dirty="0" smtClean="0"/>
              <a:t> – 26 novembre 2020</a:t>
            </a:r>
            <a:endParaRPr lang="fr-FR" dirty="0"/>
          </a:p>
        </p:txBody>
      </p:sp>
    </p:spTree>
    <p:extLst>
      <p:ext uri="{BB962C8B-B14F-4D97-AF65-F5344CB8AC3E}">
        <p14:creationId xmlns:p14="http://schemas.microsoft.com/office/powerpoint/2010/main" val="1242194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Résultats de l’essai : </a:t>
            </a:r>
            <a:br>
              <a:rPr lang="fr-FR" cap="small" dirty="0" smtClean="0"/>
            </a:b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21</a:t>
            </a:fld>
            <a:endParaRPr lang="fr-FR" dirty="0"/>
          </a:p>
        </p:txBody>
      </p:sp>
      <p:sp>
        <p:nvSpPr>
          <p:cNvPr id="10" name="Espace réservé du contenu 9"/>
          <p:cNvSpPr>
            <a:spLocks noGrp="1"/>
          </p:cNvSpPr>
          <p:nvPr>
            <p:ph idx="1"/>
          </p:nvPr>
        </p:nvSpPr>
        <p:spPr>
          <a:xfrm>
            <a:off x="628650" y="1219200"/>
            <a:ext cx="7886700" cy="4957763"/>
          </a:xfrm>
        </p:spPr>
        <p:txBody>
          <a:bodyPr/>
          <a:lstStyle/>
          <a:p>
            <a:pPr indent="217488">
              <a:lnSpc>
                <a:spcPct val="107000"/>
              </a:lnSpc>
              <a:spcAft>
                <a:spcPts val="800"/>
              </a:spcAft>
            </a:pPr>
            <a:r>
              <a:rPr lang="fr-FR" sz="2000" b="1" dirty="0" smtClean="0">
                <a:latin typeface="Arial" panose="020B0604020202020204" pitchFamily="34" charset="0"/>
                <a:ea typeface="Calibri" panose="020F0502020204030204" pitchFamily="34" charset="0"/>
                <a:cs typeface="Arial" panose="020B0604020202020204" pitchFamily="34" charset="0"/>
              </a:rPr>
              <a:t>Mise-bas et début de lactation</a:t>
            </a:r>
            <a:endParaRPr lang="fr-FR" sz="2000" dirty="0" smtClean="0">
              <a:latin typeface="Arial" panose="020B0604020202020204" pitchFamily="34" charset="0"/>
              <a:ea typeface="Calibri" panose="020F0502020204030204" pitchFamily="34" charset="0"/>
              <a:cs typeface="Arial" panose="020B0604020202020204" pitchFamily="34" charset="0"/>
            </a:endParaRPr>
          </a:p>
          <a:p>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1530071657"/>
              </p:ext>
            </p:extLst>
          </p:nvPr>
        </p:nvGraphicFramePr>
        <p:xfrm>
          <a:off x="399017" y="1816923"/>
          <a:ext cx="4529243" cy="1294412"/>
        </p:xfrm>
        <a:graphic>
          <a:graphicData uri="http://schemas.openxmlformats.org/drawingml/2006/table">
            <a:tbl>
              <a:tblPr firstRow="1" firstCol="1" bandRow="1">
                <a:tableStyleId>{912C8C85-51F0-491E-9774-3900AFEF0FD7}</a:tableStyleId>
              </a:tblPr>
              <a:tblGrid>
                <a:gridCol w="2109129"/>
                <a:gridCol w="999651"/>
                <a:gridCol w="1420463"/>
              </a:tblGrid>
              <a:tr h="280859">
                <a:tc>
                  <a:txBody>
                    <a:bodyPr/>
                    <a:lstStyle/>
                    <a:p>
                      <a:pPr algn="just">
                        <a:lnSpc>
                          <a:spcPct val="107000"/>
                        </a:lnSpc>
                        <a:spcAft>
                          <a:spcPts val="0"/>
                        </a:spcAft>
                      </a:pPr>
                      <a:r>
                        <a:rPr lang="fr-FR" sz="1200" dirty="0">
                          <a:effectLst/>
                          <a:latin typeface="Arial" panose="020B0604020202020204" pitchFamily="34" charset="0"/>
                          <a:cs typeface="Arial" panose="020B0604020202020204" pitchFamily="34" charset="0"/>
                        </a:rPr>
                        <a:t> </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CE39"/>
                      </a:solidFill>
                      <a:prstDash val="solid"/>
                      <a:round/>
                      <a:headEnd type="none" w="med" len="med"/>
                      <a:tailEnd type="none" w="med" len="med"/>
                    </a:lnL>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a:effectLst/>
                          <a:latin typeface="Arial" panose="020B0604020202020204" pitchFamily="34" charset="0"/>
                          <a:cs typeface="Arial" panose="020B0604020202020204" pitchFamily="34" charset="0"/>
                        </a:rPr>
                        <a:t>Témoin</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a:effectLst/>
                          <a:latin typeface="Arial" panose="020B0604020202020204" pitchFamily="34" charset="0"/>
                          <a:cs typeface="Arial" panose="020B0604020202020204" pitchFamily="34" charset="0"/>
                        </a:rPr>
                        <a:t>Expérimental</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A6CE39"/>
                      </a:solidFill>
                      <a:prstDash val="solid"/>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r>
              <a:tr h="241657">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Prolificité</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1,64</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1,65</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49382">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Poids portée</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7,37</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algn="ctr">
                        <a:lnSpc>
                          <a:spcPct val="107000"/>
                        </a:lnSpc>
                        <a:spcAft>
                          <a:spcPts val="800"/>
                        </a:spcAft>
                      </a:pPr>
                      <a:r>
                        <a:rPr lang="fr-FR" sz="1200" kern="1200" dirty="0" smtClean="0">
                          <a:effectLst/>
                          <a:latin typeface="Arial" panose="020B0604020202020204" pitchFamily="34" charset="0"/>
                          <a:cs typeface="Arial" panose="020B0604020202020204" pitchFamily="34" charset="0"/>
                        </a:rPr>
                        <a:t>7,31</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49382">
                <a:tc>
                  <a:txBody>
                    <a:bodyPr/>
                    <a:lstStyle/>
                    <a:p>
                      <a:pPr algn="r">
                        <a:lnSpc>
                          <a:spcPct val="107000"/>
                        </a:lnSpc>
                        <a:spcAft>
                          <a:spcPts val="800"/>
                        </a:spcAft>
                      </a:pPr>
                      <a:r>
                        <a:rPr lang="fr-FR" sz="1200" dirty="0">
                          <a:effectLst/>
                          <a:latin typeface="Arial" panose="020B0604020202020204" pitchFamily="34" charset="0"/>
                          <a:cs typeface="Arial" panose="020B0604020202020204" pitchFamily="34" charset="0"/>
                        </a:rPr>
                        <a:t>Quantité Colostrum</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algn="ctr">
                        <a:lnSpc>
                          <a:spcPct val="107000"/>
                        </a:lnSpc>
                        <a:spcAft>
                          <a:spcPts val="800"/>
                        </a:spcAft>
                      </a:pPr>
                      <a:r>
                        <a:rPr lang="fr-FR" sz="1200" b="1" dirty="0" smtClean="0">
                          <a:effectLst/>
                          <a:latin typeface="Arial" panose="020B0604020202020204" pitchFamily="34" charset="0"/>
                          <a:cs typeface="Arial" panose="020B0604020202020204" pitchFamily="34" charset="0"/>
                        </a:rPr>
                        <a:t>1,83</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algn="ctr">
                        <a:lnSpc>
                          <a:spcPct val="107000"/>
                        </a:lnSpc>
                        <a:spcAft>
                          <a:spcPts val="800"/>
                        </a:spcAft>
                      </a:pPr>
                      <a:r>
                        <a:rPr lang="fr-FR" sz="1200" b="1" dirty="0" smtClean="0">
                          <a:effectLst/>
                          <a:latin typeface="Arial" panose="020B0604020202020204" pitchFamily="34" charset="0"/>
                          <a:cs typeface="Arial" panose="020B0604020202020204" pitchFamily="34" charset="0"/>
                        </a:rPr>
                        <a:t>2,02</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273132">
                <a:tc>
                  <a:txBody>
                    <a:bodyPr/>
                    <a:lstStyle/>
                    <a:p>
                      <a:pPr marL="0" marR="0" lvl="0" indent="0" algn="r" defTabSz="755934" rtl="0" eaLnBrk="1" fontAlgn="auto" latinLnBrk="0" hangingPunct="1">
                        <a:lnSpc>
                          <a:spcPct val="107000"/>
                        </a:lnSpc>
                        <a:spcBef>
                          <a:spcPts val="0"/>
                        </a:spcBef>
                        <a:spcAft>
                          <a:spcPts val="800"/>
                        </a:spcAft>
                        <a:buClrTx/>
                        <a:buSzTx/>
                        <a:buFontTx/>
                        <a:buNone/>
                        <a:tabLst/>
                        <a:defRPr/>
                      </a:pPr>
                      <a:r>
                        <a:rPr lang="fr-FR" sz="1200" dirty="0">
                          <a:effectLst/>
                          <a:latin typeface="Arial" panose="020B0604020202020204" pitchFamily="34" charset="0"/>
                          <a:cs typeface="Arial" panose="020B0604020202020204" pitchFamily="34" charset="0"/>
                        </a:rPr>
                        <a:t>Qualité </a:t>
                      </a:r>
                      <a:r>
                        <a:rPr lang="fr-FR" sz="1200" dirty="0" smtClean="0">
                          <a:effectLst/>
                          <a:latin typeface="Arial" panose="020B0604020202020204" pitchFamily="34" charset="0"/>
                          <a:cs typeface="Arial" panose="020B0604020202020204" pitchFamily="34" charset="0"/>
                        </a:rPr>
                        <a:t>Colostrum </a:t>
                      </a:r>
                      <a:r>
                        <a:rPr lang="fr-FR" sz="1200" i="1" dirty="0" smtClean="0">
                          <a:latin typeface="Arial" panose="020B0604020202020204" pitchFamily="34" charset="0"/>
                          <a:cs typeface="Arial" panose="020B0604020202020204" pitchFamily="34" charset="0"/>
                        </a:rPr>
                        <a:t>(en </a:t>
                      </a:r>
                      <a:r>
                        <a:rPr lang="fr-FR" sz="1200" i="1" dirty="0" err="1" smtClean="0">
                          <a:latin typeface="Arial" panose="020B0604020202020204" pitchFamily="34" charset="0"/>
                          <a:cs typeface="Arial" panose="020B0604020202020204" pitchFamily="34" charset="0"/>
                        </a:rPr>
                        <a:t>brix</a:t>
                      </a:r>
                      <a:r>
                        <a:rPr lang="fr-FR" sz="1200" i="1" dirty="0" smtClean="0">
                          <a:latin typeface="Arial" panose="020B0604020202020204" pitchFamily="34" charset="0"/>
                          <a:cs typeface="Arial" panose="020B0604020202020204" pitchFamily="34" charset="0"/>
                        </a:rPr>
                        <a:t>)</a:t>
                      </a:r>
                      <a:endParaRPr lang="fr-FR" sz="1200" i="1" dirty="0" smtClean="0">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800"/>
                        </a:spcAft>
                      </a:pPr>
                      <a:r>
                        <a:rPr lang="fr-FR" sz="1200" dirty="0" smtClean="0">
                          <a:effectLst/>
                          <a:latin typeface="Arial" panose="020B0604020202020204" pitchFamily="34" charset="0"/>
                          <a:cs typeface="Arial" panose="020B0604020202020204" pitchFamily="34" charset="0"/>
                        </a:rPr>
                        <a:t>22,8</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800"/>
                        </a:spcAft>
                      </a:pPr>
                      <a:r>
                        <a:rPr lang="fr-FR" sz="1200" dirty="0" smtClean="0">
                          <a:effectLst/>
                          <a:latin typeface="Arial" panose="020B0604020202020204" pitchFamily="34" charset="0"/>
                          <a:cs typeface="Arial" panose="020B0604020202020204" pitchFamily="34" charset="0"/>
                        </a:rPr>
                        <a:t>23,7</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r>
            </a:tbl>
          </a:graphicData>
        </a:graphic>
      </p:graphicFrame>
      <p:pic>
        <p:nvPicPr>
          <p:cNvPr id="7" name="Imag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130" y="3574473"/>
            <a:ext cx="4362833" cy="2569601"/>
          </a:xfrm>
          <a:prstGeom prst="rect">
            <a:avLst/>
          </a:prstGeom>
          <a:noFill/>
        </p:spPr>
      </p:pic>
      <p:pic>
        <p:nvPicPr>
          <p:cNvPr id="8" name="Imag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628" y="3558052"/>
            <a:ext cx="4383372" cy="2581492"/>
          </a:xfrm>
          <a:prstGeom prst="rect">
            <a:avLst/>
          </a:prstGeom>
          <a:noFill/>
        </p:spPr>
      </p:pic>
      <p:sp>
        <p:nvSpPr>
          <p:cNvPr id="11" name="ZoneTexte 10"/>
          <p:cNvSpPr txBox="1"/>
          <p:nvPr/>
        </p:nvSpPr>
        <p:spPr>
          <a:xfrm>
            <a:off x="5308270" y="2022564"/>
            <a:ext cx="3467594" cy="715089"/>
          </a:xfrm>
          <a:prstGeom prst="roundRect">
            <a:avLst/>
          </a:prstGeom>
          <a:solidFill>
            <a:srgbClr val="A6CE39"/>
          </a:solidFill>
        </p:spPr>
        <p:txBody>
          <a:bodyPr wrap="square" rtlCol="0">
            <a:spAutoFit/>
          </a:bodyPr>
          <a:lstStyle/>
          <a:p>
            <a:pPr algn="ctr">
              <a:spcAft>
                <a:spcPts val="600"/>
              </a:spcAft>
            </a:pPr>
            <a:r>
              <a:rPr lang="fr-FR" dirty="0" smtClean="0">
                <a:latin typeface="Segoe UI" pitchFamily="34" charset="0"/>
                <a:cs typeface="Segoe UI" pitchFamily="34" charset="0"/>
              </a:rPr>
              <a:t>Résultat sur la reproduction similaire</a:t>
            </a:r>
          </a:p>
        </p:txBody>
      </p:sp>
      <p:sp>
        <p:nvSpPr>
          <p:cNvPr id="12" name="ZoneTexte 11"/>
          <p:cNvSpPr txBox="1"/>
          <p:nvPr/>
        </p:nvSpPr>
        <p:spPr>
          <a:xfrm>
            <a:off x="1464770" y="6284701"/>
            <a:ext cx="6883583" cy="408623"/>
          </a:xfrm>
          <a:prstGeom prst="roundRect">
            <a:avLst/>
          </a:prstGeom>
          <a:solidFill>
            <a:srgbClr val="A6CE39"/>
          </a:solidFill>
        </p:spPr>
        <p:txBody>
          <a:bodyPr wrap="square" rtlCol="0">
            <a:spAutoFit/>
          </a:bodyPr>
          <a:lstStyle/>
          <a:p>
            <a:pPr algn="ctr"/>
            <a:r>
              <a:rPr lang="fr-FR" dirty="0" smtClean="0">
                <a:latin typeface="Segoe UI" pitchFamily="34" charset="0"/>
                <a:cs typeface="Segoe UI" pitchFamily="34" charset="0"/>
              </a:rPr>
              <a:t>Production laitière légèrement inférieure pour le lot expérimental</a:t>
            </a:r>
            <a:endParaRPr lang="fr-FR" dirty="0">
              <a:latin typeface="Segoe UI" pitchFamily="34" charset="0"/>
              <a:cs typeface="Segoe UI" pitchFamily="34" charset="0"/>
            </a:endParaRPr>
          </a:p>
        </p:txBody>
      </p:sp>
      <p:sp>
        <p:nvSpPr>
          <p:cNvPr id="13" name="Espace réservé du pied de page 3"/>
          <p:cNvSpPr>
            <a:spLocks noGrp="1"/>
          </p:cNvSpPr>
          <p:nvPr>
            <p:ph type="ftr" sz="quarter" idx="11"/>
          </p:nvPr>
        </p:nvSpPr>
        <p:spPr>
          <a:xfrm>
            <a:off x="1248509" y="0"/>
            <a:ext cx="6594230" cy="365125"/>
          </a:xfrm>
        </p:spPr>
        <p:txBody>
          <a:bodyPr/>
          <a:lstStyle/>
          <a:p>
            <a:pPr algn="ctr"/>
            <a:r>
              <a:rPr lang="fr-FR" dirty="0" err="1" smtClean="0"/>
              <a:t>Caprinov</a:t>
            </a:r>
            <a:r>
              <a:rPr lang="fr-FR" dirty="0" smtClean="0"/>
              <a:t> – 26 novembre 2020</a:t>
            </a:r>
            <a:endParaRPr lang="fr-FR" dirty="0"/>
          </a:p>
        </p:txBody>
      </p:sp>
    </p:spTree>
    <p:extLst>
      <p:ext uri="{BB962C8B-B14F-4D97-AF65-F5344CB8AC3E}">
        <p14:creationId xmlns:p14="http://schemas.microsoft.com/office/powerpoint/2010/main" val="1242194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Résultats de l’essai : </a:t>
            </a:r>
            <a:br>
              <a:rPr lang="fr-FR" cap="small" dirty="0" smtClean="0"/>
            </a:b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22</a:t>
            </a:fld>
            <a:endParaRPr lang="fr-FR" dirty="0"/>
          </a:p>
        </p:txBody>
      </p:sp>
      <p:sp>
        <p:nvSpPr>
          <p:cNvPr id="9" name="Espace réservé du pied de page 3"/>
          <p:cNvSpPr>
            <a:spLocks noGrp="1"/>
          </p:cNvSpPr>
          <p:nvPr>
            <p:ph type="ftr" sz="quarter" idx="11"/>
          </p:nvPr>
        </p:nvSpPr>
        <p:spPr>
          <a:xfrm>
            <a:off x="1248509" y="0"/>
            <a:ext cx="6594230" cy="365125"/>
          </a:xfrm>
        </p:spPr>
        <p:txBody>
          <a:bodyPr/>
          <a:lstStyle/>
          <a:p>
            <a:pPr algn="ctr"/>
            <a:r>
              <a:rPr lang="fr-FR" dirty="0" smtClean="0"/>
              <a:t>Résultats d’essai – 3 octobre 2019</a:t>
            </a:r>
            <a:endParaRPr lang="fr-FR" dirty="0"/>
          </a:p>
        </p:txBody>
      </p:sp>
      <p:sp>
        <p:nvSpPr>
          <p:cNvPr id="10" name="Espace réservé du contenu 9"/>
          <p:cNvSpPr>
            <a:spLocks noGrp="1"/>
          </p:cNvSpPr>
          <p:nvPr>
            <p:ph idx="1"/>
          </p:nvPr>
        </p:nvSpPr>
        <p:spPr>
          <a:xfrm>
            <a:off x="628650" y="1219200"/>
            <a:ext cx="7886700" cy="4957763"/>
          </a:xfrm>
        </p:spPr>
        <p:txBody>
          <a:bodyPr/>
          <a:lstStyle/>
          <a:p>
            <a:pPr indent="217488">
              <a:lnSpc>
                <a:spcPct val="107000"/>
              </a:lnSpc>
              <a:spcAft>
                <a:spcPts val="800"/>
              </a:spcAft>
            </a:pPr>
            <a:r>
              <a:rPr lang="fr-FR" sz="2000" b="1" dirty="0" smtClean="0">
                <a:latin typeface="Arial" panose="020B0604020202020204" pitchFamily="34" charset="0"/>
                <a:ea typeface="Calibri" panose="020F0502020204030204" pitchFamily="34" charset="0"/>
                <a:cs typeface="Arial" panose="020B0604020202020204" pitchFamily="34" charset="0"/>
              </a:rPr>
              <a:t>Comparaison économique</a:t>
            </a:r>
          </a:p>
          <a:p>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3592628906"/>
              </p:ext>
            </p:extLst>
          </p:nvPr>
        </p:nvGraphicFramePr>
        <p:xfrm>
          <a:off x="403761" y="2749583"/>
          <a:ext cx="3633849" cy="1174242"/>
        </p:xfrm>
        <a:graphic>
          <a:graphicData uri="http://schemas.openxmlformats.org/drawingml/2006/table">
            <a:tbl>
              <a:tblPr firstRow="1" firstCol="1" bandRow="1">
                <a:tableStyleId>{912C8C85-51F0-491E-9774-3900AFEF0FD7}</a:tableStyleId>
              </a:tblPr>
              <a:tblGrid>
                <a:gridCol w="1235713"/>
                <a:gridCol w="607390"/>
                <a:gridCol w="1115973"/>
                <a:gridCol w="674773"/>
              </a:tblGrid>
              <a:tr h="288000">
                <a:tc>
                  <a:txBody>
                    <a:bodyPr/>
                    <a:lstStyle/>
                    <a:p>
                      <a:pPr algn="just">
                        <a:lnSpc>
                          <a:spcPct val="107000"/>
                        </a:lnSpc>
                        <a:spcAft>
                          <a:spcPts val="0"/>
                        </a:spcAft>
                      </a:pPr>
                      <a:r>
                        <a:rPr lang="fr-FR" sz="1200" dirty="0">
                          <a:effectLst/>
                          <a:latin typeface="Arial" panose="020B0604020202020204" pitchFamily="34" charset="0"/>
                          <a:cs typeface="Arial" panose="020B0604020202020204" pitchFamily="34" charset="0"/>
                        </a:rPr>
                        <a:t> </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effectLst/>
                          <a:latin typeface="Arial" panose="020B0604020202020204" pitchFamily="34" charset="0"/>
                          <a:cs typeface="Arial" panose="020B0604020202020204" pitchFamily="34" charset="0"/>
                        </a:rPr>
                        <a:t>Coût </a:t>
                      </a:r>
                      <a:br>
                        <a:rPr lang="fr-FR" sz="1200" dirty="0" smtClean="0">
                          <a:effectLst/>
                          <a:latin typeface="Arial" panose="020B0604020202020204" pitchFamily="34" charset="0"/>
                          <a:cs typeface="Arial" panose="020B0604020202020204" pitchFamily="34" charset="0"/>
                        </a:rPr>
                      </a:br>
                      <a:r>
                        <a:rPr lang="fr-FR" sz="1200" dirty="0" smtClean="0">
                          <a:effectLst/>
                          <a:latin typeface="Arial" panose="020B0604020202020204" pitchFamily="34" charset="0"/>
                          <a:cs typeface="Arial" panose="020B0604020202020204" pitchFamily="34" charset="0"/>
                        </a:rPr>
                        <a:t>foin</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effectLst/>
                          <a:latin typeface="Arial" panose="020B0604020202020204" pitchFamily="34" charset="0"/>
                          <a:cs typeface="Arial" panose="020B0604020202020204" pitchFamily="34" charset="0"/>
                        </a:rPr>
                        <a:t>Coût concentrés</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effectLst/>
                          <a:latin typeface="Arial" panose="020B0604020202020204" pitchFamily="34" charset="0"/>
                          <a:ea typeface="Calibri" panose="020F0502020204030204" pitchFamily="34" charset="0"/>
                          <a:cs typeface="Arial" panose="020B0604020202020204" pitchFamily="34" charset="0"/>
                        </a:rPr>
                        <a:t>Coût </a:t>
                      </a:r>
                      <a:br>
                        <a:rPr lang="fr-FR" sz="1200" dirty="0" smtClean="0">
                          <a:effectLst/>
                          <a:latin typeface="Arial" panose="020B0604020202020204" pitchFamily="34" charset="0"/>
                          <a:ea typeface="Calibri" panose="020F0502020204030204" pitchFamily="34" charset="0"/>
                          <a:cs typeface="Arial" panose="020B0604020202020204" pitchFamily="34" charset="0"/>
                        </a:rPr>
                      </a:br>
                      <a:r>
                        <a:rPr lang="fr-FR" sz="1200" dirty="0" smtClean="0">
                          <a:effectLst/>
                          <a:latin typeface="Arial" panose="020B0604020202020204" pitchFamily="34" charset="0"/>
                          <a:ea typeface="Calibri" panose="020F0502020204030204" pitchFamily="34" charset="0"/>
                          <a:cs typeface="Arial" panose="020B0604020202020204" pitchFamily="34" charset="0"/>
                        </a:rPr>
                        <a:t>total</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solidFill>
                        <a:srgbClr val="A6CE39"/>
                      </a:solidFill>
                      <a:prstDash val="solid"/>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r>
              <a:tr h="180000">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Fourrages autoproduits</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30 €</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rowSpan="2">
                  <a:txBody>
                    <a:bodyPr/>
                    <a:lstStyle/>
                    <a:p>
                      <a:pPr marL="0" algn="ct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51 €</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81 €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180000">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Fourrages achetés</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45 €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vMerge="1">
                  <a:txBody>
                    <a:bodyPr/>
                    <a:lstStyle/>
                    <a:p>
                      <a:pPr algn="ctr">
                        <a:lnSpc>
                          <a:spcPct val="107000"/>
                        </a:lnSpc>
                        <a:spcAft>
                          <a:spcPts val="800"/>
                        </a:spcAft>
                      </a:pPr>
                      <a:endParaRPr lang="fr-FR" sz="7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96 €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r>
            </a:tbl>
          </a:graphicData>
        </a:graphic>
      </p:graphicFrame>
      <p:sp>
        <p:nvSpPr>
          <p:cNvPr id="7" name="Rectangle 6"/>
          <p:cNvSpPr/>
          <p:nvPr/>
        </p:nvSpPr>
        <p:spPr>
          <a:xfrm>
            <a:off x="572088" y="1763488"/>
            <a:ext cx="3299267" cy="830997"/>
          </a:xfrm>
          <a:prstGeom prst="rect">
            <a:avLst/>
          </a:prstGeom>
        </p:spPr>
        <p:txBody>
          <a:bodyPr wrap="square">
            <a:spAutoFit/>
          </a:bodyPr>
          <a:lstStyle/>
          <a:p>
            <a:pPr algn="ctr"/>
            <a:endParaRPr lang="fr-FR" sz="1600" dirty="0">
              <a:solidFill>
                <a:srgbClr val="000000"/>
              </a:solidFill>
              <a:latin typeface="Arial" panose="020B0604020202020204" pitchFamily="34" charset="0"/>
              <a:cs typeface="Arial" panose="020B0604020202020204" pitchFamily="34" charset="0"/>
            </a:endParaRPr>
          </a:p>
          <a:p>
            <a:pPr algn="ctr"/>
            <a:r>
              <a:rPr lang="fr-FR" sz="1600" b="1" dirty="0">
                <a:latin typeface="Arial" panose="020B0604020202020204" pitchFamily="34" charset="0"/>
                <a:cs typeface="Arial" panose="020B0604020202020204" pitchFamily="34" charset="0"/>
              </a:rPr>
              <a:t>ALIMENTATION RATIONNÉE (LOT TÉMOIN) </a:t>
            </a:r>
            <a:endParaRPr lang="fr-FR" sz="1600" dirty="0">
              <a:latin typeface="Arial" panose="020B0604020202020204" pitchFamily="34" charset="0"/>
              <a:cs typeface="Arial" panose="020B0604020202020204" pitchFamily="34" charset="0"/>
            </a:endParaRPr>
          </a:p>
        </p:txBody>
      </p:sp>
      <p:sp>
        <p:nvSpPr>
          <p:cNvPr id="8" name="Rectangle 7"/>
          <p:cNvSpPr/>
          <p:nvPr/>
        </p:nvSpPr>
        <p:spPr>
          <a:xfrm>
            <a:off x="5245342" y="1763488"/>
            <a:ext cx="3326570" cy="830997"/>
          </a:xfrm>
          <a:prstGeom prst="rect">
            <a:avLst/>
          </a:prstGeom>
        </p:spPr>
        <p:txBody>
          <a:bodyPr wrap="square">
            <a:spAutoFit/>
          </a:bodyPr>
          <a:lstStyle/>
          <a:p>
            <a:pPr algn="ctr"/>
            <a:endParaRPr lang="fr-FR" sz="1600" b="1" dirty="0">
              <a:solidFill>
                <a:srgbClr val="000000"/>
              </a:solidFill>
              <a:latin typeface="Arial" panose="020B0604020202020204" pitchFamily="34" charset="0"/>
              <a:cs typeface="Arial" panose="020B0604020202020204" pitchFamily="34" charset="0"/>
            </a:endParaRPr>
          </a:p>
          <a:p>
            <a:pPr algn="ctr"/>
            <a:r>
              <a:rPr lang="fr-FR" sz="1600" b="1" dirty="0">
                <a:latin typeface="Arial" panose="020B0604020202020204" pitchFamily="34" charset="0"/>
                <a:cs typeface="Arial" panose="020B0604020202020204" pitchFamily="34" charset="0"/>
              </a:rPr>
              <a:t>ALIMENTATION </a:t>
            </a:r>
            <a:r>
              <a:rPr lang="fr-FR" sz="1600" b="1" dirty="0" smtClean="0">
                <a:latin typeface="Arial" panose="020B0604020202020204" pitchFamily="34" charset="0"/>
                <a:cs typeface="Arial" panose="020B0604020202020204" pitchFamily="34" charset="0"/>
              </a:rPr>
              <a:t>A VOLONTÉ </a:t>
            </a:r>
            <a:r>
              <a:rPr lang="fr-FR" sz="1600" b="1" dirty="0">
                <a:latin typeface="Arial" panose="020B0604020202020204" pitchFamily="34" charset="0"/>
                <a:cs typeface="Arial" panose="020B0604020202020204" pitchFamily="34" charset="0"/>
              </a:rPr>
              <a:t>(LOT </a:t>
            </a:r>
            <a:r>
              <a:rPr lang="fr-FR" sz="1600" b="1" dirty="0" smtClean="0">
                <a:latin typeface="Arial" panose="020B0604020202020204" pitchFamily="34" charset="0"/>
                <a:cs typeface="Arial" panose="020B0604020202020204" pitchFamily="34" charset="0"/>
              </a:rPr>
              <a:t>EXPÉRIMENTAL) </a:t>
            </a:r>
            <a:endParaRPr lang="fr-FR" sz="1600" b="1" dirty="0">
              <a:latin typeface="Arial" panose="020B0604020202020204" pitchFamily="34" charset="0"/>
              <a:cs typeface="Arial" panose="020B0604020202020204" pitchFamily="34" charset="0"/>
            </a:endParaRPr>
          </a:p>
        </p:txBody>
      </p:sp>
      <p:graphicFrame>
        <p:nvGraphicFramePr>
          <p:cNvPr id="11" name="Tableau 10"/>
          <p:cNvGraphicFramePr>
            <a:graphicFrameLocks noGrp="1"/>
          </p:cNvGraphicFramePr>
          <p:nvPr>
            <p:extLst>
              <p:ext uri="{D42A27DB-BD31-4B8C-83A1-F6EECF244321}">
                <p14:modId xmlns:p14="http://schemas.microsoft.com/office/powerpoint/2010/main" val="2031551701"/>
              </p:ext>
            </p:extLst>
          </p:nvPr>
        </p:nvGraphicFramePr>
        <p:xfrm>
          <a:off x="4872340" y="2749240"/>
          <a:ext cx="3957335" cy="1174242"/>
        </p:xfrm>
        <a:graphic>
          <a:graphicData uri="http://schemas.openxmlformats.org/drawingml/2006/table">
            <a:tbl>
              <a:tblPr firstRow="1" firstCol="1" bandRow="1">
                <a:tableStyleId>{912C8C85-51F0-491E-9774-3900AFEF0FD7}</a:tableStyleId>
              </a:tblPr>
              <a:tblGrid>
                <a:gridCol w="1110572"/>
                <a:gridCol w="612791"/>
                <a:gridCol w="574007"/>
                <a:gridCol w="1008390"/>
                <a:gridCol w="651575"/>
              </a:tblGrid>
              <a:tr h="288000">
                <a:tc>
                  <a:txBody>
                    <a:bodyPr/>
                    <a:lstStyle/>
                    <a:p>
                      <a:pPr algn="just">
                        <a:lnSpc>
                          <a:spcPct val="107000"/>
                        </a:lnSpc>
                        <a:spcAft>
                          <a:spcPts val="0"/>
                        </a:spcAft>
                      </a:pPr>
                      <a:r>
                        <a:rPr lang="fr-FR" sz="1200" dirty="0">
                          <a:effectLst/>
                          <a:latin typeface="Arial" panose="020B0604020202020204" pitchFamily="34" charset="0"/>
                          <a:cs typeface="Arial" panose="020B0604020202020204" pitchFamily="34" charset="0"/>
                        </a:rPr>
                        <a:t> </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effectLst/>
                          <a:latin typeface="Arial" panose="020B0604020202020204" pitchFamily="34" charset="0"/>
                          <a:cs typeface="Arial" panose="020B0604020202020204" pitchFamily="34" charset="0"/>
                        </a:rPr>
                        <a:t>Coût </a:t>
                      </a:r>
                      <a:br>
                        <a:rPr lang="fr-FR" sz="1200" dirty="0" smtClean="0">
                          <a:effectLst/>
                          <a:latin typeface="Arial" panose="020B0604020202020204" pitchFamily="34" charset="0"/>
                          <a:cs typeface="Arial" panose="020B0604020202020204" pitchFamily="34" charset="0"/>
                        </a:rPr>
                      </a:br>
                      <a:r>
                        <a:rPr lang="fr-FR" sz="1200" dirty="0" smtClean="0">
                          <a:effectLst/>
                          <a:latin typeface="Arial" panose="020B0604020202020204" pitchFamily="34" charset="0"/>
                          <a:cs typeface="Arial" panose="020B0604020202020204" pitchFamily="34" charset="0"/>
                        </a:rPr>
                        <a:t>paille</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effectLst/>
                          <a:latin typeface="Arial" panose="020B0604020202020204" pitchFamily="34" charset="0"/>
                          <a:ea typeface="Calibri" panose="020F0502020204030204" pitchFamily="34" charset="0"/>
                          <a:cs typeface="Arial" panose="020B0604020202020204" pitchFamily="34" charset="0"/>
                        </a:rPr>
                        <a:t>Coût foin</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effectLst/>
                          <a:latin typeface="Arial" panose="020B0604020202020204" pitchFamily="34" charset="0"/>
                          <a:cs typeface="Arial" panose="020B0604020202020204" pitchFamily="34" charset="0"/>
                        </a:rPr>
                        <a:t>Coût concentrés</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c>
                  <a:txBody>
                    <a:bodyPr/>
                    <a:lstStyle/>
                    <a:p>
                      <a:pPr algn="ctr">
                        <a:lnSpc>
                          <a:spcPct val="107000"/>
                        </a:lnSpc>
                        <a:spcAft>
                          <a:spcPts val="800"/>
                        </a:spcAft>
                      </a:pPr>
                      <a:r>
                        <a:rPr lang="fr-FR" sz="1200" dirty="0" smtClean="0">
                          <a:effectLst/>
                          <a:latin typeface="Arial" panose="020B0604020202020204" pitchFamily="34" charset="0"/>
                          <a:ea typeface="Calibri" panose="020F0502020204030204" pitchFamily="34" charset="0"/>
                          <a:cs typeface="Arial" panose="020B0604020202020204" pitchFamily="34" charset="0"/>
                        </a:rPr>
                        <a:t>Coût </a:t>
                      </a:r>
                      <a:br>
                        <a:rPr lang="fr-FR" sz="1200" dirty="0" smtClean="0">
                          <a:effectLst/>
                          <a:latin typeface="Arial" panose="020B0604020202020204" pitchFamily="34" charset="0"/>
                          <a:ea typeface="Calibri" panose="020F0502020204030204" pitchFamily="34" charset="0"/>
                          <a:cs typeface="Arial" panose="020B0604020202020204" pitchFamily="34" charset="0"/>
                        </a:rPr>
                      </a:br>
                      <a:r>
                        <a:rPr lang="fr-FR" sz="1200" dirty="0" smtClean="0">
                          <a:effectLst/>
                          <a:latin typeface="Arial" panose="020B0604020202020204" pitchFamily="34" charset="0"/>
                          <a:ea typeface="Calibri" panose="020F0502020204030204" pitchFamily="34" charset="0"/>
                          <a:cs typeface="Arial" panose="020B0604020202020204" pitchFamily="34" charset="0"/>
                        </a:rPr>
                        <a:t>total</a:t>
                      </a:r>
                      <a:endParaRPr lang="fr-FR"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12700" cap="flat" cmpd="sng" algn="ctr">
                      <a:solidFill>
                        <a:srgbClr val="A6CE39"/>
                      </a:solidFill>
                      <a:prstDash val="solid"/>
                      <a:round/>
                      <a:headEnd type="none" w="med" len="med"/>
                      <a:tailEnd type="none" w="med" len="med"/>
                    </a:lnR>
                    <a:lnT w="12700" cap="flat" cmpd="sng" algn="ctr">
                      <a:solidFill>
                        <a:srgbClr val="A6CE39"/>
                      </a:solidFill>
                      <a:prstDash val="solid"/>
                      <a:round/>
                      <a:headEnd type="none" w="med" len="med"/>
                      <a:tailEnd type="none" w="med" len="med"/>
                    </a:lnT>
                    <a:lnB w="6350" cap="flat" cmpd="sng" algn="ctr">
                      <a:solidFill>
                        <a:srgbClr val="A6CE39"/>
                      </a:solidFill>
                      <a:prstDash val="dash"/>
                      <a:round/>
                      <a:headEnd type="none" w="med" len="med"/>
                      <a:tailEnd type="none" w="med" len="med"/>
                    </a:lnB>
                    <a:solidFill>
                      <a:srgbClr val="A6CE39"/>
                    </a:solidFill>
                  </a:tcPr>
                </a:tc>
              </a:tr>
              <a:tr h="180000">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Fourrages autoproduits</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algn="ct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3,5 €</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9,5 €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c rowSpan="2">
                  <a:txBody>
                    <a:bodyPr/>
                    <a:lstStyle/>
                    <a:p>
                      <a:pPr marL="0" algn="ct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80 €</a:t>
                      </a:r>
                      <a:endParaRPr lang="fr-FR"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93 €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dash"/>
                      <a:round/>
                      <a:headEnd type="none" w="med" len="med"/>
                      <a:tailEnd type="none" w="med" len="med"/>
                    </a:lnB>
                    <a:solidFill>
                      <a:schemeClr val="accent4">
                        <a:lumMod val="20000"/>
                        <a:lumOff val="80000"/>
                      </a:schemeClr>
                    </a:solidFill>
                  </a:tcPr>
                </a:tc>
              </a:tr>
              <a:tr h="180000">
                <a:tc>
                  <a:txBody>
                    <a:bodyPr/>
                    <a:lstStyle/>
                    <a:p>
                      <a:pPr marL="0" algn="r" defTabSz="755934" rtl="0" eaLnBrk="1" latinLnBrk="0" hangingPunct="1">
                        <a:lnSpc>
                          <a:spcPct val="107000"/>
                        </a:lnSpc>
                        <a:spcAft>
                          <a:spcPts val="800"/>
                        </a:spcAft>
                      </a:pPr>
                      <a:r>
                        <a:rPr lang="fr-FR" sz="1200" kern="1200" dirty="0" smtClean="0">
                          <a:effectLst/>
                          <a:latin typeface="Arial" panose="020B0604020202020204" pitchFamily="34" charset="0"/>
                          <a:cs typeface="Arial" panose="020B0604020202020204" pitchFamily="34" charset="0"/>
                        </a:rPr>
                        <a:t>Fourrages achetés</a:t>
                      </a:r>
                      <a:endParaRPr lang="fr-FR" sz="12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solidFill>
                        <a:srgbClr val="A6CE39"/>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7 €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14 €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c vMerge="1">
                  <a:txBody>
                    <a:bodyPr/>
                    <a:lstStyle/>
                    <a:p>
                      <a:pPr algn="ctr">
                        <a:lnSpc>
                          <a:spcPct val="107000"/>
                        </a:lnSpc>
                        <a:spcAft>
                          <a:spcPts val="800"/>
                        </a:spcAft>
                      </a:pPr>
                      <a:endParaRPr lang="fr-FR" sz="7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6350" cap="flat" cmpd="sng" algn="ctr">
                      <a:solidFill>
                        <a:srgbClr val="A6CE39"/>
                      </a:solidFill>
                      <a:prstDash val="solid"/>
                      <a:round/>
                      <a:headEnd type="none" w="med" len="med"/>
                      <a:tailEnd type="none" w="med" len="med"/>
                    </a:lnT>
                    <a:lnB w="6350" cap="flat" cmpd="sng" algn="ctr">
                      <a:solidFill>
                        <a:srgbClr val="A6CE39"/>
                      </a:solidFill>
                      <a:prstDash val="solid"/>
                      <a:round/>
                      <a:headEnd type="none" w="med" len="med"/>
                      <a:tailEnd type="none" w="med" len="med"/>
                    </a:lnB>
                  </a:tcPr>
                </a:tc>
                <a:tc>
                  <a:txBody>
                    <a:bodyPr/>
                    <a:lstStyle/>
                    <a:p>
                      <a:pPr marL="0" marR="0" lvl="0" indent="0" algn="ctr" defTabSz="755934" rtl="0" eaLnBrk="1" fontAlgn="auto" latinLnBrk="0" hangingPunct="1">
                        <a:lnSpc>
                          <a:spcPct val="107000"/>
                        </a:lnSpc>
                        <a:spcBef>
                          <a:spcPts val="0"/>
                        </a:spcBef>
                        <a:spcAft>
                          <a:spcPts val="800"/>
                        </a:spcAft>
                        <a:buClrTx/>
                        <a:buSzTx/>
                        <a:buFontTx/>
                        <a:buNone/>
                        <a:tabLst/>
                        <a:defRPr/>
                      </a:pPr>
                      <a:r>
                        <a:rPr lang="fr-FR" sz="1200" kern="1200" dirty="0" smtClean="0">
                          <a:effectLst/>
                          <a:latin typeface="Arial" panose="020B0604020202020204" pitchFamily="34" charset="0"/>
                          <a:cs typeface="Arial" panose="020B0604020202020204" pitchFamily="34" charset="0"/>
                        </a:rPr>
                        <a:t>101 €</a:t>
                      </a:r>
                      <a:endParaRPr lang="fr-FR" sz="1200" kern="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dash"/>
                      <a:round/>
                      <a:headEnd type="none" w="med" len="med"/>
                      <a:tailEnd type="none" w="med" len="med"/>
                    </a:lnL>
                    <a:lnR w="6350" cap="flat" cmpd="sng" algn="ctr">
                      <a:solidFill>
                        <a:srgbClr val="A6CE39"/>
                      </a:solidFill>
                      <a:prstDash val="solid"/>
                      <a:round/>
                      <a:headEnd type="none" w="med" len="med"/>
                      <a:tailEnd type="none" w="med" len="med"/>
                    </a:lnR>
                    <a:lnT w="6350" cap="flat" cmpd="sng" algn="ctr">
                      <a:solidFill>
                        <a:srgbClr val="A6CE39"/>
                      </a:solidFill>
                      <a:prstDash val="dash"/>
                      <a:round/>
                      <a:headEnd type="none" w="med" len="med"/>
                      <a:tailEnd type="none" w="med" len="med"/>
                    </a:lnT>
                    <a:lnB w="6350" cap="flat" cmpd="sng" algn="ctr">
                      <a:solidFill>
                        <a:srgbClr val="A6CE39"/>
                      </a:solidFill>
                      <a:prstDash val="solid"/>
                      <a:round/>
                      <a:headEnd type="none" w="med" len="med"/>
                      <a:tailEnd type="none" w="med" len="med"/>
                    </a:lnB>
                    <a:solidFill>
                      <a:schemeClr val="accent4">
                        <a:lumMod val="20000"/>
                        <a:lumOff val="80000"/>
                      </a:schemeClr>
                    </a:solidFill>
                  </a:tcPr>
                </a:tc>
              </a:tr>
            </a:tbl>
          </a:graphicData>
        </a:graphic>
      </p:graphicFrame>
      <p:sp>
        <p:nvSpPr>
          <p:cNvPr id="12" name="ZoneTexte 11"/>
          <p:cNvSpPr txBox="1"/>
          <p:nvPr/>
        </p:nvSpPr>
        <p:spPr>
          <a:xfrm>
            <a:off x="373464" y="4151035"/>
            <a:ext cx="2642869" cy="954107"/>
          </a:xfrm>
          <a:prstGeom prst="rect">
            <a:avLst/>
          </a:prstGeom>
          <a:noFill/>
        </p:spPr>
        <p:txBody>
          <a:bodyPr wrap="square" rtlCol="0">
            <a:spAutoFit/>
          </a:bodyPr>
          <a:lstStyle/>
          <a:p>
            <a:r>
              <a:rPr lang="fr-FR" sz="1400" dirty="0" smtClean="0">
                <a:latin typeface="Arial" panose="020B0604020202020204" pitchFamily="34" charset="0"/>
                <a:cs typeface="Arial" panose="020B0604020202020204" pitchFamily="34" charset="0"/>
              </a:rPr>
              <a:t>Du sevrage jusqu’à 11 mois, une chevrette a reçu </a:t>
            </a:r>
            <a:r>
              <a:rPr lang="fr-FR" sz="1400" b="1" dirty="0" smtClean="0">
                <a:latin typeface="Arial" panose="020B0604020202020204" pitchFamily="34" charset="0"/>
                <a:cs typeface="Arial" panose="020B0604020202020204" pitchFamily="34" charset="0"/>
              </a:rPr>
              <a:t>300 kg de foin et 140 kg de concentré</a:t>
            </a:r>
            <a:r>
              <a:rPr lang="fr-FR"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13" name="ZoneTexte 12"/>
          <p:cNvSpPr txBox="1"/>
          <p:nvPr/>
        </p:nvSpPr>
        <p:spPr>
          <a:xfrm>
            <a:off x="5958559" y="4174786"/>
            <a:ext cx="2830583" cy="954107"/>
          </a:xfrm>
          <a:prstGeom prst="rect">
            <a:avLst/>
          </a:prstGeom>
          <a:noFill/>
        </p:spPr>
        <p:txBody>
          <a:bodyPr wrap="square" rtlCol="0">
            <a:spAutoFit/>
          </a:bodyPr>
          <a:lstStyle/>
          <a:p>
            <a:pPr algn="r"/>
            <a:r>
              <a:rPr lang="fr-FR" sz="1400" dirty="0" smtClean="0">
                <a:latin typeface="Arial" panose="020B0604020202020204" pitchFamily="34" charset="0"/>
                <a:cs typeface="Arial" panose="020B0604020202020204" pitchFamily="34" charset="0"/>
              </a:rPr>
              <a:t>Du sevrage jusqu’à 11 mois, une chevrette a reçu </a:t>
            </a:r>
            <a:r>
              <a:rPr lang="fr-FR" sz="1400" b="1" dirty="0" smtClean="0">
                <a:latin typeface="Arial" panose="020B0604020202020204" pitchFamily="34" charset="0"/>
                <a:cs typeface="Arial" panose="020B0604020202020204" pitchFamily="34" charset="0"/>
              </a:rPr>
              <a:t>70 kg de paille, 95 kg de foin et 260 kg de concentré</a:t>
            </a:r>
            <a:r>
              <a:rPr lang="fr-FR"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14" name="ZoneTexte 13"/>
          <p:cNvSpPr txBox="1"/>
          <p:nvPr/>
        </p:nvSpPr>
        <p:spPr>
          <a:xfrm>
            <a:off x="5415148" y="6457890"/>
            <a:ext cx="3728852" cy="400110"/>
          </a:xfrm>
          <a:prstGeom prst="rect">
            <a:avLst/>
          </a:prstGeom>
          <a:noFill/>
        </p:spPr>
        <p:txBody>
          <a:bodyPr wrap="square" rtlCol="0">
            <a:spAutoFit/>
          </a:bodyPr>
          <a:lstStyle/>
          <a:p>
            <a:r>
              <a:rPr lang="fr-FR" sz="1000" i="1" dirty="0" smtClean="0">
                <a:latin typeface="Arial" panose="020B0604020202020204" pitchFamily="34" charset="0"/>
                <a:cs typeface="Arial" panose="020B0604020202020204" pitchFamily="34" charset="0"/>
              </a:rPr>
              <a:t>*Coût foin autoproduit à 100 €/T et acheté à 150 €/T</a:t>
            </a:r>
          </a:p>
          <a:p>
            <a:r>
              <a:rPr lang="fr-FR" sz="1000" i="1" dirty="0" smtClean="0">
                <a:latin typeface="Arial" panose="020B0604020202020204" pitchFamily="34" charset="0"/>
                <a:cs typeface="Arial" panose="020B0604020202020204" pitchFamily="34" charset="0"/>
              </a:rPr>
              <a:t>*Coût concentré à 365 €/T (rationnée) vs 309 €/T (à volonté)</a:t>
            </a:r>
            <a:endParaRPr lang="fr-FR" sz="1000" i="1" dirty="0">
              <a:latin typeface="Arial" panose="020B0604020202020204" pitchFamily="34" charset="0"/>
              <a:cs typeface="Arial" panose="020B0604020202020204" pitchFamily="34" charset="0"/>
            </a:endParaRPr>
          </a:p>
        </p:txBody>
      </p:sp>
      <p:sp>
        <p:nvSpPr>
          <p:cNvPr id="15" name="ZoneTexte 14"/>
          <p:cNvSpPr txBox="1"/>
          <p:nvPr/>
        </p:nvSpPr>
        <p:spPr>
          <a:xfrm>
            <a:off x="3811797" y="4151035"/>
            <a:ext cx="1356212" cy="1021556"/>
          </a:xfrm>
          <a:prstGeom prst="roundRect">
            <a:avLst/>
          </a:prstGeom>
          <a:solidFill>
            <a:srgbClr val="A6CE39"/>
          </a:solidFill>
        </p:spPr>
        <p:txBody>
          <a:bodyPr wrap="square" rtlCol="0">
            <a:spAutoFit/>
          </a:bodyPr>
          <a:lstStyle/>
          <a:p>
            <a:pPr algn="ctr"/>
            <a:r>
              <a:rPr lang="fr-FR" dirty="0" smtClean="0">
                <a:latin typeface="Segoe UI" pitchFamily="34" charset="0"/>
                <a:cs typeface="Segoe UI" pitchFamily="34" charset="0"/>
              </a:rPr>
              <a:t>Coût de </a:t>
            </a:r>
            <a:br>
              <a:rPr lang="fr-FR" dirty="0" smtClean="0">
                <a:latin typeface="Segoe UI" pitchFamily="34" charset="0"/>
                <a:cs typeface="Segoe UI" pitchFamily="34" charset="0"/>
              </a:rPr>
            </a:br>
            <a:r>
              <a:rPr lang="fr-FR" dirty="0" smtClean="0">
                <a:latin typeface="Segoe UI" pitchFamily="34" charset="0"/>
                <a:cs typeface="Segoe UI" pitchFamily="34" charset="0"/>
              </a:rPr>
              <a:t>5 à 15 % plus élevé</a:t>
            </a:r>
            <a:endParaRPr lang="fr-FR" dirty="0">
              <a:latin typeface="Segoe UI" pitchFamily="34" charset="0"/>
              <a:cs typeface="Segoe UI" pitchFamily="34" charset="0"/>
            </a:endParaRPr>
          </a:p>
        </p:txBody>
      </p:sp>
    </p:spTree>
    <p:extLst>
      <p:ext uri="{BB962C8B-B14F-4D97-AF65-F5344CB8AC3E}">
        <p14:creationId xmlns:p14="http://schemas.microsoft.com/office/powerpoint/2010/main" val="1242194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751497"/>
          </a:xfrm>
        </p:spPr>
        <p:txBody>
          <a:bodyPr>
            <a:normAutofit fontScale="90000"/>
          </a:bodyPr>
          <a:lstStyle/>
          <a:p>
            <a:r>
              <a:rPr lang="fr-FR" cap="small" dirty="0" smtClean="0"/>
              <a:t/>
            </a:r>
            <a:br>
              <a:rPr lang="fr-FR" cap="small" dirty="0" smtClean="0"/>
            </a:br>
            <a:r>
              <a:rPr lang="fr-FR" cap="small" dirty="0" smtClean="0"/>
              <a:t>Résultats de l’essai : </a:t>
            </a:r>
            <a:br>
              <a:rPr lang="fr-FR" cap="small" dirty="0" smtClean="0"/>
            </a:b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23</a:t>
            </a:fld>
            <a:endParaRPr lang="fr-FR" dirty="0"/>
          </a:p>
        </p:txBody>
      </p:sp>
      <p:sp>
        <p:nvSpPr>
          <p:cNvPr id="10" name="Espace réservé du contenu 9"/>
          <p:cNvSpPr>
            <a:spLocks noGrp="1"/>
          </p:cNvSpPr>
          <p:nvPr>
            <p:ph idx="1"/>
          </p:nvPr>
        </p:nvSpPr>
        <p:spPr>
          <a:xfrm>
            <a:off x="628650" y="1219200"/>
            <a:ext cx="8194716" cy="4957763"/>
          </a:xfrm>
        </p:spPr>
        <p:txBody>
          <a:bodyPr/>
          <a:lstStyle/>
          <a:p>
            <a:pPr marL="0" indent="0">
              <a:buNone/>
            </a:pPr>
            <a:r>
              <a:rPr lang="fr-FR" sz="2000" b="1" dirty="0" smtClean="0"/>
              <a:t>Les 2 systèmes d’alimentation sont comparables</a:t>
            </a:r>
            <a:r>
              <a:rPr lang="fr-FR" sz="2000" dirty="0" smtClean="0"/>
              <a:t>. Les chevrettes ayant reçues une alimentation à volonté </a:t>
            </a:r>
            <a:r>
              <a:rPr lang="fr-FR" sz="2000" u="sng" dirty="0" smtClean="0"/>
              <a:t>atteignent les objectifs de croissance</a:t>
            </a:r>
            <a:r>
              <a:rPr lang="fr-FR" sz="2000" dirty="0" smtClean="0"/>
              <a:t> et ont une </a:t>
            </a:r>
            <a:r>
              <a:rPr lang="fr-FR" sz="2000" u="sng" dirty="0" smtClean="0"/>
              <a:t>capacité d’ingestion similaire </a:t>
            </a:r>
            <a:r>
              <a:rPr lang="fr-FR" sz="2000" dirty="0" smtClean="0"/>
              <a:t>aux chevrettes en alimentation rationnée. </a:t>
            </a:r>
          </a:p>
          <a:p>
            <a:pPr marL="0" indent="0">
              <a:buNone/>
            </a:pPr>
            <a:r>
              <a:rPr lang="fr-FR" sz="2000" dirty="0" smtClean="0"/>
              <a:t>Le programme à volonté est une solution pour pallier à un déficit et/ou une hétérogénéité de qualité de foin grâce à l’utilisation de la paille. </a:t>
            </a:r>
          </a:p>
          <a:p>
            <a:pPr marL="0" indent="0">
              <a:buNone/>
            </a:pPr>
            <a:r>
              <a:rPr lang="fr-FR" sz="2000" i="1" dirty="0" smtClean="0"/>
              <a:t>N’hésitez pas à vous faire conseiller pour le choix de l’alimentation rationnée ou à volonté. </a:t>
            </a:r>
          </a:p>
          <a:p>
            <a:pPr marL="0" indent="0">
              <a:buNone/>
            </a:pPr>
            <a:endParaRPr lang="fr-FR" sz="2000" dirty="0" smtClean="0"/>
          </a:p>
          <a:p>
            <a:pPr marL="0" indent="0">
              <a:buNone/>
            </a:pPr>
            <a:r>
              <a:rPr lang="fr-FR" sz="2000" dirty="0" smtClean="0"/>
              <a:t>La fiche synthèse de cet essai et 3 fiches sur l’alimentation                     post-sevrage </a:t>
            </a:r>
            <a:r>
              <a:rPr lang="fr-FR" sz="2000" i="1" dirty="0" smtClean="0"/>
              <a:t>(généralités, rationnée, et à volonté) </a:t>
            </a:r>
            <a:r>
              <a:rPr lang="fr-FR" sz="2000" dirty="0" smtClean="0"/>
              <a:t>sont                             disponibles sur le site de l’IDELE, page Cap’Pradel : </a:t>
            </a:r>
          </a:p>
          <a:p>
            <a:pPr marL="0" indent="0">
              <a:buNone/>
            </a:pPr>
            <a:r>
              <a:rPr lang="fr-FR" sz="2000" dirty="0" smtClean="0">
                <a:hlinkClick r:id="rId2"/>
              </a:rPr>
              <a:t>http://idele.fr/reseaux-et-partenariats/cappradel/publication/idelesolr/recommends/pepit-alimentation-post-sevrage-des-chevrettes.html</a:t>
            </a:r>
            <a:endParaRPr lang="fr-FR" sz="2000" dirty="0" smtClean="0"/>
          </a:p>
        </p:txBody>
      </p:sp>
      <p:pic>
        <p:nvPicPr>
          <p:cNvPr id="4098" name="Picture 2" descr="C:\Users\Utilisateur\Downloads\csm_0020302042_21ed3b84fd.png"/>
          <p:cNvPicPr>
            <a:picLocks noChangeAspect="1" noChangeArrowheads="1"/>
          </p:cNvPicPr>
          <p:nvPr/>
        </p:nvPicPr>
        <p:blipFill>
          <a:blip r:embed="rId3" cstate="print"/>
          <a:srcRect/>
          <a:stretch>
            <a:fillRect/>
          </a:stretch>
        </p:blipFill>
        <p:spPr bwMode="auto">
          <a:xfrm>
            <a:off x="7423069" y="3580849"/>
            <a:ext cx="1247444" cy="1773616"/>
          </a:xfrm>
          <a:prstGeom prst="rect">
            <a:avLst/>
          </a:prstGeom>
          <a:noFill/>
        </p:spPr>
      </p:pic>
      <p:sp>
        <p:nvSpPr>
          <p:cNvPr id="17" name="Espace réservé du pied de page 3"/>
          <p:cNvSpPr>
            <a:spLocks noGrp="1"/>
          </p:cNvSpPr>
          <p:nvPr>
            <p:ph type="ftr" sz="quarter" idx="11"/>
          </p:nvPr>
        </p:nvSpPr>
        <p:spPr>
          <a:xfrm>
            <a:off x="1248509" y="0"/>
            <a:ext cx="6594230" cy="365125"/>
          </a:xfrm>
        </p:spPr>
        <p:txBody>
          <a:bodyPr/>
          <a:lstStyle/>
          <a:p>
            <a:pPr algn="ctr"/>
            <a:r>
              <a:rPr lang="fr-FR" dirty="0" err="1" smtClean="0"/>
              <a:t>Caprinov</a:t>
            </a:r>
            <a:r>
              <a:rPr lang="fr-FR" dirty="0" smtClean="0"/>
              <a:t> – 26 novembre 2020</a:t>
            </a:r>
            <a:endParaRPr lang="fr-FR" dirty="0"/>
          </a:p>
        </p:txBody>
      </p:sp>
      <p:pic>
        <p:nvPicPr>
          <p:cNvPr id="18" name="Picture 2" descr="RÃ©sultat de recherche d'images pour &quot;evialis&quot;"/>
          <p:cNvPicPr>
            <a:picLocks noChangeAspect="1" noChangeArrowheads="1"/>
          </p:cNvPicPr>
          <p:nvPr/>
        </p:nvPicPr>
        <p:blipFill>
          <a:blip r:embed="rId4" cstate="print">
            <a:extLst>
              <a:ext uri="{28A0092B-C50C-407E-A947-70E740481C1C}">
                <a14:useLocalDpi xmlns:a14="http://schemas.microsoft.com/office/drawing/2010/main" val="0"/>
              </a:ext>
            </a:extLst>
          </a:blip>
          <a:srcRect l="13093" r="12960" b="21030"/>
          <a:stretch>
            <a:fillRect/>
          </a:stretch>
        </p:blipFill>
        <p:spPr bwMode="auto">
          <a:xfrm>
            <a:off x="2526765" y="6352405"/>
            <a:ext cx="796775" cy="3992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Ã©sultat de recherche d'images pour &quot;fidocl conseil elevag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934" y="6305582"/>
            <a:ext cx="585174" cy="48862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p:cNvPicPr/>
          <p:nvPr/>
        </p:nvPicPr>
        <p:blipFill>
          <a:blip r:embed="rId6" cstate="print">
            <a:extLst>
              <a:ext uri="{28A0092B-C50C-407E-A947-70E740481C1C}">
                <a14:useLocalDpi xmlns:a14="http://schemas.microsoft.com/office/drawing/2010/main" val="0"/>
              </a:ext>
            </a:extLst>
          </a:blip>
          <a:stretch>
            <a:fillRect/>
          </a:stretch>
        </p:blipFill>
        <p:spPr>
          <a:xfrm>
            <a:off x="1741165" y="6308765"/>
            <a:ext cx="811482" cy="496070"/>
          </a:xfrm>
          <a:prstGeom prst="rect">
            <a:avLst/>
          </a:prstGeom>
        </p:spPr>
      </p:pic>
      <p:pic>
        <p:nvPicPr>
          <p:cNvPr id="11" name="Picture 2" descr="E:\sauvegarder du 271020\Images\logo\logo CapPradel CMJN.jpg"/>
          <p:cNvPicPr>
            <a:picLocks noChangeAspect="1" noChangeArrowheads="1"/>
          </p:cNvPicPr>
          <p:nvPr/>
        </p:nvPicPr>
        <p:blipFill>
          <a:blip r:embed="rId7" cstate="print"/>
          <a:srcRect/>
          <a:stretch>
            <a:fillRect/>
          </a:stretch>
        </p:blipFill>
        <p:spPr bwMode="auto">
          <a:xfrm>
            <a:off x="7866299" y="6180991"/>
            <a:ext cx="996347" cy="662181"/>
          </a:xfrm>
          <a:prstGeom prst="rect">
            <a:avLst/>
          </a:prstGeom>
          <a:noFill/>
        </p:spPr>
      </p:pic>
    </p:spTree>
    <p:extLst>
      <p:ext uri="{BB962C8B-B14F-4D97-AF65-F5344CB8AC3E}">
        <p14:creationId xmlns:p14="http://schemas.microsoft.com/office/powerpoint/2010/main" val="1242194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BA06BB5E-6CA2-4A75-B7B9-32881BEBFFCD}" type="slidenum">
              <a:rPr lang="fr-FR" smtClean="0"/>
              <a:pPr/>
              <a:t>24</a:t>
            </a:fld>
            <a:endParaRPr lang="fr-FR" dirty="0"/>
          </a:p>
        </p:txBody>
      </p:sp>
      <p:sp>
        <p:nvSpPr>
          <p:cNvPr id="10" name="Espace réservé du contenu 9"/>
          <p:cNvSpPr>
            <a:spLocks noGrp="1"/>
          </p:cNvSpPr>
          <p:nvPr>
            <p:ph idx="1"/>
          </p:nvPr>
        </p:nvSpPr>
        <p:spPr>
          <a:xfrm>
            <a:off x="628650" y="1219200"/>
            <a:ext cx="8194716" cy="4957763"/>
          </a:xfrm>
        </p:spPr>
        <p:txBody>
          <a:bodyPr/>
          <a:lstStyle/>
          <a:p>
            <a:pPr marL="0" indent="0" algn="ctr">
              <a:buNone/>
            </a:pPr>
            <a:r>
              <a:rPr lang="fr-FR" sz="4000" dirty="0" smtClean="0"/>
              <a:t>Merci pour votre attention</a:t>
            </a:r>
          </a:p>
          <a:p>
            <a:pPr marL="0" indent="0" algn="ctr">
              <a:buNone/>
            </a:pPr>
            <a:endParaRPr lang="fr-FR" sz="4000" dirty="0"/>
          </a:p>
          <a:p>
            <a:pPr marL="0" indent="0" algn="ctr">
              <a:buNone/>
            </a:pPr>
            <a:endParaRPr lang="fr-FR" sz="4000" dirty="0" smtClean="0"/>
          </a:p>
          <a:p>
            <a:pPr marL="0" indent="0" algn="ctr">
              <a:buNone/>
            </a:pPr>
            <a:endParaRPr lang="fr-FR" sz="4000" dirty="0"/>
          </a:p>
          <a:p>
            <a:pPr marL="0" indent="0" algn="ctr">
              <a:buNone/>
            </a:pPr>
            <a:endParaRPr lang="fr-FR" sz="4000" dirty="0" smtClean="0"/>
          </a:p>
          <a:p>
            <a:pPr marL="0" indent="0" algn="ctr">
              <a:buNone/>
            </a:pPr>
            <a:endParaRPr lang="fr-FR" sz="4000" dirty="0"/>
          </a:p>
          <a:p>
            <a:pPr marL="0" indent="0">
              <a:buNone/>
            </a:pPr>
            <a:r>
              <a:rPr lang="fr-FR" sz="4000" dirty="0" smtClean="0"/>
              <a:t>		Des questions</a:t>
            </a:r>
          </a:p>
        </p:txBody>
      </p:sp>
      <p:sp>
        <p:nvSpPr>
          <p:cNvPr id="17" name="Espace réservé du pied de page 3"/>
          <p:cNvSpPr>
            <a:spLocks noGrp="1"/>
          </p:cNvSpPr>
          <p:nvPr>
            <p:ph type="ftr" sz="quarter" idx="11"/>
          </p:nvPr>
        </p:nvSpPr>
        <p:spPr>
          <a:xfrm>
            <a:off x="1248509" y="0"/>
            <a:ext cx="6594230" cy="365125"/>
          </a:xfrm>
        </p:spPr>
        <p:txBody>
          <a:bodyPr/>
          <a:lstStyle/>
          <a:p>
            <a:pPr algn="ctr"/>
            <a:r>
              <a:rPr lang="fr-FR" dirty="0" err="1" smtClean="0"/>
              <a:t>Caprinov</a:t>
            </a:r>
            <a:r>
              <a:rPr lang="fr-FR" dirty="0" smtClean="0"/>
              <a:t> – 26 novembre 2020</a:t>
            </a:r>
            <a:endParaRPr lang="fr-FR" dirty="0"/>
          </a:p>
        </p:txBody>
      </p:sp>
      <p:pic>
        <p:nvPicPr>
          <p:cNvPr id="18" name="Picture 2" descr="RÃ©sultat de recherche d'images pour &quot;evialis&quot;"/>
          <p:cNvPicPr>
            <a:picLocks noChangeAspect="1" noChangeArrowheads="1"/>
          </p:cNvPicPr>
          <p:nvPr/>
        </p:nvPicPr>
        <p:blipFill>
          <a:blip r:embed="rId2" cstate="print">
            <a:extLst>
              <a:ext uri="{28A0092B-C50C-407E-A947-70E740481C1C}">
                <a14:useLocalDpi xmlns:a14="http://schemas.microsoft.com/office/drawing/2010/main" val="0"/>
              </a:ext>
            </a:extLst>
          </a:blip>
          <a:srcRect l="13093" r="12960" b="21030"/>
          <a:stretch>
            <a:fillRect/>
          </a:stretch>
        </p:blipFill>
        <p:spPr bwMode="auto">
          <a:xfrm>
            <a:off x="2526765" y="6352405"/>
            <a:ext cx="796775" cy="3992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Ã©sultat de recherche d'images pour &quot;fidocl conseil elevage&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934" y="6305582"/>
            <a:ext cx="585174" cy="48862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p:cNvPicPr/>
          <p:nvPr/>
        </p:nvPicPr>
        <p:blipFill>
          <a:blip r:embed="rId4" cstate="print">
            <a:extLst>
              <a:ext uri="{28A0092B-C50C-407E-A947-70E740481C1C}">
                <a14:useLocalDpi xmlns:a14="http://schemas.microsoft.com/office/drawing/2010/main" val="0"/>
              </a:ext>
            </a:extLst>
          </a:blip>
          <a:stretch>
            <a:fillRect/>
          </a:stretch>
        </p:blipFill>
        <p:spPr>
          <a:xfrm>
            <a:off x="1741165" y="6308765"/>
            <a:ext cx="811482" cy="496070"/>
          </a:xfrm>
          <a:prstGeom prst="rect">
            <a:avLst/>
          </a:prstGeom>
        </p:spPr>
      </p:pic>
      <p:pic>
        <p:nvPicPr>
          <p:cNvPr id="4" name="Image 3"/>
          <p:cNvPicPr>
            <a:picLocks noChangeAspect="1"/>
          </p:cNvPicPr>
          <p:nvPr/>
        </p:nvPicPr>
        <p:blipFill>
          <a:blip r:embed="rId5"/>
          <a:stretch>
            <a:fillRect/>
          </a:stretch>
        </p:blipFill>
        <p:spPr>
          <a:xfrm>
            <a:off x="2569709" y="1906596"/>
            <a:ext cx="3951830" cy="2963873"/>
          </a:xfrm>
          <a:prstGeom prst="rect">
            <a:avLst/>
          </a:prstGeom>
        </p:spPr>
      </p:pic>
      <p:pic>
        <p:nvPicPr>
          <p:cNvPr id="6" name="Image 5"/>
          <p:cNvPicPr>
            <a:picLocks noChangeAspect="1"/>
          </p:cNvPicPr>
          <p:nvPr/>
        </p:nvPicPr>
        <p:blipFill rotWithShape="1">
          <a:blip r:embed="rId6"/>
          <a:srcRect l="15198"/>
          <a:stretch/>
        </p:blipFill>
        <p:spPr>
          <a:xfrm>
            <a:off x="5823857" y="5047342"/>
            <a:ext cx="957943" cy="1129621"/>
          </a:xfrm>
          <a:prstGeom prst="rect">
            <a:avLst/>
          </a:prstGeom>
        </p:spPr>
      </p:pic>
    </p:spTree>
    <p:extLst>
      <p:ext uri="{BB962C8B-B14F-4D97-AF65-F5344CB8AC3E}">
        <p14:creationId xmlns:p14="http://schemas.microsoft.com/office/powerpoint/2010/main" val="1706000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Projet PEI TALC</a:t>
            </a:r>
            <a:endParaRPr lang="fr-FR" dirty="0"/>
          </a:p>
        </p:txBody>
      </p:sp>
      <p:sp>
        <p:nvSpPr>
          <p:cNvPr id="3" name="Espace réservé du contenu 2"/>
          <p:cNvSpPr>
            <a:spLocks noGrp="1"/>
          </p:cNvSpPr>
          <p:nvPr>
            <p:ph idx="1"/>
          </p:nvPr>
        </p:nvSpPr>
        <p:spPr/>
        <p:txBody>
          <a:bodyPr/>
          <a:lstStyle/>
          <a:p>
            <a:r>
              <a:rPr lang="fr-FR" sz="2000" b="1" u="sng" dirty="0"/>
              <a:t>Contexte : </a:t>
            </a:r>
            <a:r>
              <a:rPr lang="fr-FR" sz="2000" dirty="0"/>
              <a:t>évolution de la future réglementation bio sur l’utilisation des aliments d’allaitement conventionnel et interrogation générale de la profession sur l’allaitement au lait maternel des </a:t>
            </a:r>
            <a:r>
              <a:rPr lang="fr-FR" sz="2000" dirty="0" smtClean="0"/>
              <a:t>caprins</a:t>
            </a:r>
          </a:p>
          <a:p>
            <a:pPr marL="0" indent="0">
              <a:buNone/>
            </a:pPr>
            <a:endParaRPr lang="fr-FR" sz="1050" dirty="0"/>
          </a:p>
          <a:p>
            <a:r>
              <a:rPr lang="fr-FR" sz="2000" b="1" u="sng" dirty="0" smtClean="0"/>
              <a:t>Objectifs </a:t>
            </a:r>
            <a:r>
              <a:rPr lang="fr-FR" sz="2000" b="1" u="sng" dirty="0"/>
              <a:t>: </a:t>
            </a:r>
            <a:r>
              <a:rPr lang="fr-FR" sz="2000" dirty="0"/>
              <a:t>tester les laits maternels acidifiés et thermisés ainsi que le lait de vache acidifié en termes de performances zootechniques, techniques, coûts et conditions de travail.             .      </a:t>
            </a:r>
            <a:br>
              <a:rPr lang="fr-FR" sz="2000" dirty="0"/>
            </a:br>
            <a:r>
              <a:rPr lang="fr-FR" sz="2000" dirty="0"/>
              <a:t>Tester l’effet assainissant de l’acidification sur le virus responsable du CAEV et les mycoplasmes</a:t>
            </a:r>
            <a:r>
              <a:rPr lang="fr-FR" sz="2000" dirty="0" smtClean="0"/>
              <a:t>.</a:t>
            </a:r>
          </a:p>
          <a:p>
            <a:pPr marL="0" indent="0">
              <a:buNone/>
            </a:pPr>
            <a:endParaRPr lang="fr-FR" sz="1000" dirty="0"/>
          </a:p>
          <a:p>
            <a:r>
              <a:rPr lang="fr-FR" sz="2000" b="1" u="sng" dirty="0" smtClean="0"/>
              <a:t>Actions </a:t>
            </a:r>
            <a:r>
              <a:rPr lang="fr-FR" sz="2000" b="1" u="sng" dirty="0"/>
              <a:t>du programme </a:t>
            </a:r>
            <a:r>
              <a:rPr lang="fr-FR" sz="2000" dirty="0"/>
              <a:t>: pilotage PEP Caprin</a:t>
            </a:r>
          </a:p>
          <a:p>
            <a:pPr lvl="1"/>
            <a:r>
              <a:rPr lang="fr-FR" sz="1600" dirty="0"/>
              <a:t> </a:t>
            </a:r>
            <a:r>
              <a:rPr lang="fr-FR" sz="1600" dirty="0" smtClean="0"/>
              <a:t>Essais </a:t>
            </a:r>
            <a:r>
              <a:rPr lang="fr-FR" sz="1600" dirty="0"/>
              <a:t>en fermes expérimentales (Pradel / St Genest </a:t>
            </a:r>
            <a:r>
              <a:rPr lang="fr-FR" sz="1600" dirty="0" err="1"/>
              <a:t>Malifaux</a:t>
            </a:r>
            <a:r>
              <a:rPr lang="fr-FR" sz="1600" dirty="0"/>
              <a:t>)</a:t>
            </a:r>
          </a:p>
          <a:p>
            <a:pPr lvl="1"/>
            <a:r>
              <a:rPr lang="fr-FR" sz="1600" dirty="0"/>
              <a:t> Essais en laboratoires (</a:t>
            </a:r>
            <a:r>
              <a:rPr lang="fr-FR" sz="1600" dirty="0" err="1"/>
              <a:t>Vet</a:t>
            </a:r>
            <a:r>
              <a:rPr lang="fr-FR" sz="1600" dirty="0"/>
              <a:t> </a:t>
            </a:r>
            <a:r>
              <a:rPr lang="fr-FR" sz="1600" dirty="0" err="1"/>
              <a:t>AgroSup</a:t>
            </a:r>
            <a:r>
              <a:rPr lang="fr-FR" sz="1600" dirty="0"/>
              <a:t> et INRA)</a:t>
            </a:r>
          </a:p>
          <a:p>
            <a:pPr lvl="1"/>
            <a:r>
              <a:rPr lang="fr-FR" sz="1600" dirty="0"/>
              <a:t> Enquêtes et suivis en fermes (CA 26 et GDS 26)</a:t>
            </a:r>
          </a:p>
          <a:p>
            <a:endParaRPr lang="fr-FR" sz="2000" dirty="0"/>
          </a:p>
        </p:txBody>
      </p:sp>
      <p:sp>
        <p:nvSpPr>
          <p:cNvPr id="4" name="Espace réservé du pied de page 3"/>
          <p:cNvSpPr>
            <a:spLocks noGrp="1"/>
          </p:cNvSpPr>
          <p:nvPr>
            <p:ph type="ftr" sz="quarter" idx="11"/>
          </p:nvPr>
        </p:nvSpPr>
        <p:spPr/>
        <p:txBody>
          <a:bodyPr/>
          <a:lstStyle/>
          <a:p>
            <a:pPr algn="ctr"/>
            <a:r>
              <a:rPr lang="fr-FR" dirty="0" err="1"/>
              <a:t>Caprinov</a:t>
            </a:r>
            <a:r>
              <a:rPr lang="fr-FR" dirty="0"/>
              <a:t> – 26 novembre 2020</a:t>
            </a:r>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3</a:t>
            </a:fld>
            <a:endParaRPr lang="fr-FR" dirty="0"/>
          </a:p>
        </p:txBody>
      </p:sp>
    </p:spTree>
    <p:extLst>
      <p:ext uri="{BB962C8B-B14F-4D97-AF65-F5344CB8AC3E}">
        <p14:creationId xmlns:p14="http://schemas.microsoft.com/office/powerpoint/2010/main" val="183868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Ce que dit la </a:t>
            </a:r>
            <a:r>
              <a:rPr lang="fr-FR" dirty="0" smtClean="0"/>
              <a:t>réglementation AB </a:t>
            </a:r>
            <a:endParaRPr lang="fr-FR" dirty="0"/>
          </a:p>
        </p:txBody>
      </p:sp>
      <p:sp>
        <p:nvSpPr>
          <p:cNvPr id="3" name="Espace réservé du contenu 2"/>
          <p:cNvSpPr>
            <a:spLocks noGrp="1"/>
          </p:cNvSpPr>
          <p:nvPr>
            <p:ph idx="1"/>
          </p:nvPr>
        </p:nvSpPr>
        <p:spPr/>
        <p:txBody>
          <a:bodyPr/>
          <a:lstStyle/>
          <a:p>
            <a:r>
              <a:rPr lang="fr-FR" dirty="0"/>
              <a:t>Tous les animaux doivent être nourris en bio</a:t>
            </a:r>
          </a:p>
          <a:p>
            <a:r>
              <a:rPr lang="fr-FR" dirty="0" smtClean="0"/>
              <a:t>Dispositif particulier : </a:t>
            </a:r>
            <a:r>
              <a:rPr lang="fr-FR" dirty="0"/>
              <a:t>en cas de maladies transmissibles de la mère aux jeunes</a:t>
            </a:r>
          </a:p>
          <a:p>
            <a:r>
              <a:rPr lang="fr-FR" dirty="0" smtClean="0"/>
              <a:t>En </a:t>
            </a:r>
            <a:r>
              <a:rPr lang="fr-FR" dirty="0"/>
              <a:t>pratique, prioriser:</a:t>
            </a:r>
          </a:p>
          <a:p>
            <a:pPr lvl="1"/>
            <a:r>
              <a:rPr lang="fr-FR" sz="2000" dirty="0" smtClean="0"/>
              <a:t>Lait </a:t>
            </a:r>
            <a:r>
              <a:rPr lang="fr-FR" sz="2000" dirty="0"/>
              <a:t>de leur mère</a:t>
            </a:r>
          </a:p>
          <a:p>
            <a:pPr lvl="1"/>
            <a:r>
              <a:rPr lang="fr-FR" sz="2000" dirty="0" smtClean="0"/>
              <a:t>Lait </a:t>
            </a:r>
            <a:r>
              <a:rPr lang="fr-FR" sz="2000" dirty="0"/>
              <a:t>bio: - d’autres animaux</a:t>
            </a:r>
          </a:p>
          <a:p>
            <a:pPr marL="457200" lvl="1" indent="0">
              <a:buNone/>
            </a:pPr>
            <a:r>
              <a:rPr lang="fr-FR" sz="2000" dirty="0" smtClean="0"/>
              <a:t>	          - </a:t>
            </a:r>
            <a:r>
              <a:rPr lang="fr-FR" sz="2000" dirty="0"/>
              <a:t>d’aliments d’allaitement déshydratés</a:t>
            </a:r>
          </a:p>
          <a:p>
            <a:pPr lvl="1"/>
            <a:r>
              <a:rPr lang="fr-FR" sz="2000" dirty="0" smtClean="0"/>
              <a:t>Sur </a:t>
            </a:r>
            <a:r>
              <a:rPr lang="fr-FR" sz="2000" dirty="0"/>
              <a:t>justificatif sanitaire annuel:</a:t>
            </a:r>
          </a:p>
          <a:p>
            <a:pPr lvl="2"/>
            <a:r>
              <a:rPr lang="fr-FR" sz="1600" dirty="0"/>
              <a:t>Possibilité de nourrir les jeunes avec du lait en poudre conventionnel, si pas de disponibilité sur le marché en bio</a:t>
            </a:r>
          </a:p>
          <a:p>
            <a:pPr lvl="2"/>
            <a:r>
              <a:rPr lang="fr-FR" sz="1600" dirty="0" smtClean="0">
                <a:sym typeface="Symbol" panose="05050102010706020507" pitchFamily="18" charset="2"/>
              </a:rPr>
              <a:t> </a:t>
            </a:r>
            <a:r>
              <a:rPr lang="fr-FR" sz="1600" dirty="0" smtClean="0"/>
              <a:t>Incidence</a:t>
            </a:r>
            <a:r>
              <a:rPr lang="fr-FR" sz="1600" dirty="0"/>
              <a:t>: déclassement des animaux en conventionnel </a:t>
            </a:r>
            <a:r>
              <a:rPr lang="fr-FR" sz="1600" dirty="0" smtClean="0">
                <a:sym typeface="Symbol" panose="05050102010706020507" pitchFamily="18" charset="2"/>
              </a:rPr>
              <a:t></a:t>
            </a:r>
            <a:r>
              <a:rPr lang="fr-FR" sz="1600" dirty="0" smtClean="0"/>
              <a:t> </a:t>
            </a:r>
            <a:r>
              <a:rPr lang="fr-FR" sz="1600" dirty="0"/>
              <a:t>période de conversion de 6 mois pour les chevrettes de renouvellement.</a:t>
            </a:r>
          </a:p>
          <a:p>
            <a:endParaRPr lang="fr-FR" dirty="0"/>
          </a:p>
        </p:txBody>
      </p:sp>
      <p:sp>
        <p:nvSpPr>
          <p:cNvPr id="4" name="Espace réservé du pied de page 3"/>
          <p:cNvSpPr>
            <a:spLocks noGrp="1"/>
          </p:cNvSpPr>
          <p:nvPr>
            <p:ph type="ftr" sz="quarter" idx="11"/>
          </p:nvPr>
        </p:nvSpPr>
        <p:spPr/>
        <p:txBody>
          <a:bodyPr/>
          <a:lstStyle/>
          <a:p>
            <a:pPr algn="ctr"/>
            <a:r>
              <a:rPr lang="fr-FR" dirty="0" err="1"/>
              <a:t>Caprinov</a:t>
            </a:r>
            <a:r>
              <a:rPr lang="fr-FR" dirty="0"/>
              <a:t> – 26 novembre 2020</a:t>
            </a:r>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4</a:t>
            </a:fld>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4564" y="493611"/>
            <a:ext cx="885879" cy="1068591"/>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739" y="580214"/>
            <a:ext cx="1170917" cy="783146"/>
          </a:xfrm>
          <a:prstGeom prst="rect">
            <a:avLst/>
          </a:prstGeom>
        </p:spPr>
      </p:pic>
    </p:spTree>
    <p:extLst>
      <p:ext uri="{BB962C8B-B14F-4D97-AF65-F5344CB8AC3E}">
        <p14:creationId xmlns:p14="http://schemas.microsoft.com/office/powerpoint/2010/main" val="1322901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Enjeux de l’alimentation </a:t>
            </a:r>
            <a:r>
              <a:rPr lang="fr-FR" dirty="0" smtClean="0"/>
              <a:t>lactée </a:t>
            </a:r>
            <a:r>
              <a:rPr lang="fr-FR" dirty="0"/>
              <a:t>des </a:t>
            </a:r>
            <a:r>
              <a:rPr lang="fr-FR" dirty="0" smtClean="0"/>
              <a:t>chevrettes</a:t>
            </a:r>
            <a:endParaRPr lang="fr-FR" dirty="0"/>
          </a:p>
        </p:txBody>
      </p:sp>
      <p:sp>
        <p:nvSpPr>
          <p:cNvPr id="3" name="Espace réservé du contenu 2"/>
          <p:cNvSpPr>
            <a:spLocks noGrp="1"/>
          </p:cNvSpPr>
          <p:nvPr>
            <p:ph idx="1"/>
          </p:nvPr>
        </p:nvSpPr>
        <p:spPr/>
        <p:txBody>
          <a:bodyPr/>
          <a:lstStyle/>
          <a:p>
            <a:r>
              <a:rPr lang="fr-FR" altLang="fr-FR" sz="2200" dirty="0"/>
              <a:t>Respect du cahier des </a:t>
            </a:r>
            <a:r>
              <a:rPr lang="fr-FR" altLang="fr-FR" sz="2200" dirty="0" smtClean="0"/>
              <a:t>charges si AB </a:t>
            </a:r>
            <a:r>
              <a:rPr lang="fr-FR" altLang="fr-FR" sz="2200" dirty="0"/>
              <a:t>(voir point précédent)</a:t>
            </a:r>
          </a:p>
          <a:p>
            <a:r>
              <a:rPr lang="fr-FR" altLang="fr-FR" sz="2200" dirty="0"/>
              <a:t>Garantir la prévention sanitaire (CAEV, mycoplasmes, </a:t>
            </a:r>
            <a:r>
              <a:rPr lang="fr-FR" altLang="fr-FR" sz="2200" dirty="0" err="1"/>
              <a:t>paratuberculose</a:t>
            </a:r>
            <a:r>
              <a:rPr lang="fr-FR" altLang="fr-FR" sz="2200" dirty="0"/>
              <a:t>, </a:t>
            </a:r>
            <a:r>
              <a:rPr lang="fr-FR" altLang="fr-FR" sz="2200" dirty="0" err="1"/>
              <a:t>diahrées</a:t>
            </a:r>
            <a:r>
              <a:rPr lang="fr-FR" altLang="fr-FR" sz="2200" dirty="0" smtClean="0"/>
              <a:t>…)</a:t>
            </a:r>
          </a:p>
          <a:p>
            <a:pPr lvl="1"/>
            <a:r>
              <a:rPr lang="fr-FR" altLang="fr-FR" sz="2000" dirty="0" smtClean="0"/>
              <a:t>Colostrum / lait</a:t>
            </a:r>
          </a:p>
          <a:p>
            <a:pPr lvl="1"/>
            <a:r>
              <a:rPr lang="fr-FR" altLang="fr-FR" sz="2000" dirty="0" smtClean="0"/>
              <a:t>Conditions d’élevage (locaux, séparation des mères…)</a:t>
            </a:r>
            <a:endParaRPr lang="fr-FR" altLang="fr-FR" sz="2000" dirty="0"/>
          </a:p>
          <a:p>
            <a:r>
              <a:rPr lang="fr-FR" altLang="fr-FR" sz="2200" dirty="0"/>
              <a:t>Observer une croissance suffisante (GMQ : 180-200 g) pour une durée </a:t>
            </a:r>
            <a:r>
              <a:rPr lang="fr-FR" altLang="fr-FR" sz="2200" dirty="0" smtClean="0"/>
              <a:t>limitée </a:t>
            </a:r>
            <a:r>
              <a:rPr lang="fr-FR" altLang="fr-FR" sz="2200" dirty="0"/>
              <a:t>(≈ 50j)</a:t>
            </a:r>
          </a:p>
          <a:p>
            <a:r>
              <a:rPr lang="fr-FR" altLang="fr-FR" sz="2200" dirty="0"/>
              <a:t>Calculer le cout d’élevage : perte de lait commercialisable /  valorisation lait post-</a:t>
            </a:r>
            <a:r>
              <a:rPr lang="fr-FR" altLang="fr-FR" sz="2200" dirty="0" err="1"/>
              <a:t>colostral</a:t>
            </a:r>
            <a:r>
              <a:rPr lang="fr-FR" altLang="fr-FR" sz="2200" dirty="0"/>
              <a:t>, prix de vente / valorisation du lait, quantité distribuée, durée</a:t>
            </a:r>
            <a:r>
              <a:rPr lang="fr-FR" altLang="fr-FR" sz="2200" dirty="0" smtClean="0"/>
              <a:t>…</a:t>
            </a:r>
          </a:p>
          <a:p>
            <a:r>
              <a:rPr lang="fr-FR" altLang="fr-FR" sz="2200" dirty="0" smtClean="0"/>
              <a:t>Anticiper le choix de l’alim sur les conditions de travail</a:t>
            </a:r>
            <a:endParaRPr lang="fr-FR" altLang="fr-FR" sz="2200" dirty="0"/>
          </a:p>
          <a:p>
            <a:pPr marL="0" indent="0">
              <a:buNone/>
            </a:pPr>
            <a:endParaRPr lang="fr-FR"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5</a:t>
            </a:fld>
            <a:endParaRPr lang="fr-FR" dirty="0"/>
          </a:p>
        </p:txBody>
      </p:sp>
    </p:spTree>
    <p:extLst>
      <p:ext uri="{BB962C8B-B14F-4D97-AF65-F5344CB8AC3E}">
        <p14:creationId xmlns:p14="http://schemas.microsoft.com/office/powerpoint/2010/main" val="2958878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36041" y="6232526"/>
            <a:ext cx="927291" cy="577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Allaiter au lait maternel </a:t>
            </a:r>
            <a:r>
              <a:rPr lang="fr-FR" dirty="0" smtClean="0"/>
              <a:t>acidifié</a:t>
            </a:r>
            <a:endParaRPr lang="fr-FR"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6</a:t>
            </a:fld>
            <a:endParaRPr lang="fr-FR" dirty="0"/>
          </a:p>
        </p:txBody>
      </p:sp>
      <p:sp>
        <p:nvSpPr>
          <p:cNvPr id="6" name="ZoneTexte 9"/>
          <p:cNvSpPr txBox="1">
            <a:spLocks noChangeArrowheads="1"/>
          </p:cNvSpPr>
          <p:nvPr/>
        </p:nvSpPr>
        <p:spPr bwMode="auto">
          <a:xfrm>
            <a:off x="174308" y="1652334"/>
            <a:ext cx="53101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b="1" u="sng">
                <a:solidFill>
                  <a:srgbClr val="1F4E79"/>
                </a:solidFill>
                <a:latin typeface="Arial Narrow" panose="020B0606020202030204" pitchFamily="34" charset="0"/>
              </a:rPr>
              <a:t>Méthode : pour 9l de lait distribué / j </a:t>
            </a:r>
          </a:p>
        </p:txBody>
      </p:sp>
      <p:grpSp>
        <p:nvGrpSpPr>
          <p:cNvPr id="7" name="Groupe 16"/>
          <p:cNvGrpSpPr>
            <a:grpSpLocks/>
          </p:cNvGrpSpPr>
          <p:nvPr/>
        </p:nvGrpSpPr>
        <p:grpSpPr bwMode="auto">
          <a:xfrm>
            <a:off x="1047433" y="2876296"/>
            <a:ext cx="1081087" cy="1390650"/>
            <a:chOff x="3122580" y="3356992"/>
            <a:chExt cx="1080126" cy="1390466"/>
          </a:xfrm>
        </p:grpSpPr>
        <p:pic>
          <p:nvPicPr>
            <p:cNvPr id="8" name="Picture 2" descr="C:\Users\ingrid.brossillon\AppData\Local\Microsoft\Windows\Temporary Internet Files\Content.IE5\PUM5IRYQ\green-bucket-2259947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t="11324" b="8131"/>
            <a:stretch>
              <a:fillRect/>
            </a:stretch>
          </p:blipFill>
          <p:spPr bwMode="auto">
            <a:xfrm>
              <a:off x="3157233" y="3789040"/>
              <a:ext cx="1036215" cy="95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en arc 8"/>
            <p:cNvCxnSpPr/>
            <p:nvPr/>
          </p:nvCxnSpPr>
          <p:spPr>
            <a:xfrm rot="16200000" flipH="1">
              <a:off x="3014481" y="3465091"/>
              <a:ext cx="647614" cy="431416"/>
            </a:xfrm>
            <a:prstGeom prst="curvedConnector3">
              <a:avLst/>
            </a:prstGeom>
            <a:ln>
              <a:tailEnd type="arrow"/>
            </a:ln>
          </p:spPr>
          <p:style>
            <a:lnRef idx="2">
              <a:schemeClr val="dk1"/>
            </a:lnRef>
            <a:fillRef idx="0">
              <a:schemeClr val="dk1"/>
            </a:fillRef>
            <a:effectRef idx="1">
              <a:schemeClr val="dk1"/>
            </a:effectRef>
            <a:fontRef idx="minor">
              <a:schemeClr val="tx1"/>
            </a:fontRef>
          </p:style>
        </p:cxnSp>
        <p:cxnSp>
          <p:nvCxnSpPr>
            <p:cNvPr id="10" name="Connecteur en arc 9"/>
            <p:cNvCxnSpPr/>
            <p:nvPr/>
          </p:nvCxnSpPr>
          <p:spPr>
            <a:xfrm rot="5400000">
              <a:off x="3675884" y="3477785"/>
              <a:ext cx="636503" cy="417141"/>
            </a:xfrm>
            <a:prstGeom prst="curvedConnector3">
              <a:avLst/>
            </a:prstGeom>
            <a:ln>
              <a:tailEnd type="arrow"/>
            </a:ln>
          </p:spPr>
          <p:style>
            <a:lnRef idx="2">
              <a:schemeClr val="dk1"/>
            </a:lnRef>
            <a:fillRef idx="0">
              <a:schemeClr val="dk1"/>
            </a:fillRef>
            <a:effectRef idx="1">
              <a:schemeClr val="dk1"/>
            </a:effectRef>
            <a:fontRef idx="minor">
              <a:schemeClr val="tx1"/>
            </a:fontRef>
          </p:style>
        </p:cxnSp>
      </p:grpSp>
      <p:grpSp>
        <p:nvGrpSpPr>
          <p:cNvPr id="11" name="Groupe 29"/>
          <p:cNvGrpSpPr>
            <a:grpSpLocks/>
          </p:cNvGrpSpPr>
          <p:nvPr/>
        </p:nvGrpSpPr>
        <p:grpSpPr bwMode="auto">
          <a:xfrm>
            <a:off x="3495358" y="2911221"/>
            <a:ext cx="2305050" cy="2519363"/>
            <a:chOff x="3491880" y="3670979"/>
            <a:chExt cx="3538105" cy="3083931"/>
          </a:xfrm>
        </p:grpSpPr>
        <p:pic>
          <p:nvPicPr>
            <p:cNvPr id="12" name="Picture 2" descr="C:\Users\ingrid.brossillon\AppData\Local\Microsoft\Windows\Temporary Internet Files\Content.IE5\PUM5IRYQ\green-bucket-2259947_960_720[1].png"/>
            <p:cNvPicPr>
              <a:picLocks noChangeAspect="1" noChangeArrowheads="1"/>
            </p:cNvPicPr>
            <p:nvPr/>
          </p:nvPicPr>
          <p:blipFill>
            <a:blip r:embed="rId3">
              <a:extLst>
                <a:ext uri="{28A0092B-C50C-407E-A947-70E740481C1C}">
                  <a14:useLocalDpi xmlns:a14="http://schemas.microsoft.com/office/drawing/2010/main" val="0"/>
                </a:ext>
              </a:extLst>
            </a:blip>
            <a:srcRect t="11324" r="5510" b="8131"/>
            <a:stretch>
              <a:fillRect/>
            </a:stretch>
          </p:blipFill>
          <p:spPr bwMode="auto">
            <a:xfrm>
              <a:off x="3491880" y="4284325"/>
              <a:ext cx="3538105" cy="24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ingrid.brossillon\AppData\Local\Microsoft\Windows\Temporary Internet Files\Content.IE5\PUM5IRYQ\green-bucket-2259947_960_720[1].png"/>
            <p:cNvPicPr>
              <a:picLocks noChangeAspect="1" noChangeArrowheads="1"/>
            </p:cNvPicPr>
            <p:nvPr/>
          </p:nvPicPr>
          <p:blipFill>
            <a:blip r:embed="rId4" cstate="print">
              <a:extLst>
                <a:ext uri="{28A0092B-C50C-407E-A947-70E740481C1C}">
                  <a14:useLocalDpi xmlns:a14="http://schemas.microsoft.com/office/drawing/2010/main" val="0"/>
                </a:ext>
              </a:extLst>
            </a:blip>
            <a:srcRect t="11324" b="8131"/>
            <a:stretch>
              <a:fillRect/>
            </a:stretch>
          </p:blipFill>
          <p:spPr bwMode="auto">
            <a:xfrm rot="5686018">
              <a:off x="4049669" y="3697526"/>
              <a:ext cx="707196" cy="65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en arc 13"/>
            <p:cNvCxnSpPr/>
            <p:nvPr/>
          </p:nvCxnSpPr>
          <p:spPr>
            <a:xfrm rot="16200000" flipH="1">
              <a:off x="4431963" y="4164029"/>
              <a:ext cx="773412" cy="494653"/>
            </a:xfrm>
            <a:prstGeom prst="curvedConnector3">
              <a:avLst/>
            </a:prstGeom>
            <a:ln>
              <a:tailEnd type="arrow"/>
            </a:ln>
          </p:spPr>
          <p:style>
            <a:lnRef idx="2">
              <a:schemeClr val="dk1"/>
            </a:lnRef>
            <a:fillRef idx="0">
              <a:schemeClr val="dk1"/>
            </a:fillRef>
            <a:effectRef idx="1">
              <a:schemeClr val="dk1"/>
            </a:effectRef>
            <a:fontRef idx="minor">
              <a:schemeClr val="tx1"/>
            </a:fontRef>
          </p:style>
        </p:cxnSp>
        <p:cxnSp>
          <p:nvCxnSpPr>
            <p:cNvPr id="15" name="Connecteur en arc 14"/>
            <p:cNvCxnSpPr/>
            <p:nvPr/>
          </p:nvCxnSpPr>
          <p:spPr>
            <a:xfrm rot="5400000">
              <a:off x="5435885" y="3861873"/>
              <a:ext cx="1080444" cy="791932"/>
            </a:xfrm>
            <a:prstGeom prst="curvedConnector3">
              <a:avLst/>
            </a:prstGeom>
            <a:ln>
              <a:tailEnd type="arrow"/>
            </a:ln>
          </p:spPr>
          <p:style>
            <a:lnRef idx="2">
              <a:schemeClr val="dk1"/>
            </a:lnRef>
            <a:fillRef idx="0">
              <a:schemeClr val="dk1"/>
            </a:fillRef>
            <a:effectRef idx="1">
              <a:schemeClr val="dk1"/>
            </a:effectRef>
            <a:fontRef idx="minor">
              <a:schemeClr val="tx1"/>
            </a:fontRef>
          </p:style>
        </p:cxnSp>
      </p:gr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083" y="5225796"/>
            <a:ext cx="1460500" cy="106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space réservé du contenu 11"/>
          <p:cNvSpPr txBox="1">
            <a:spLocks/>
          </p:cNvSpPr>
          <p:nvPr/>
        </p:nvSpPr>
        <p:spPr bwMode="auto">
          <a:xfrm>
            <a:off x="9207" y="2493709"/>
            <a:ext cx="31861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20000"/>
              </a:spcBef>
              <a:buFontTx/>
              <a:buNone/>
            </a:pPr>
            <a:r>
              <a:rPr lang="fr-FR" altLang="fr-FR" sz="1400" b="1">
                <a:solidFill>
                  <a:srgbClr val="7F7F7F"/>
                </a:solidFill>
                <a:latin typeface="Times New Roman" panose="02020603050405020304" pitchFamily="18" charset="0"/>
              </a:rPr>
              <a:t>Yaourt (ou lactosérum) + 1L de lait cru</a:t>
            </a: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p:txBody>
      </p:sp>
      <p:sp>
        <p:nvSpPr>
          <p:cNvPr id="19" name="Espace réservé du contenu 11"/>
          <p:cNvSpPr txBox="1">
            <a:spLocks/>
          </p:cNvSpPr>
          <p:nvPr/>
        </p:nvSpPr>
        <p:spPr bwMode="auto">
          <a:xfrm>
            <a:off x="123508" y="4336796"/>
            <a:ext cx="30813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FontTx/>
              <a:buNone/>
              <a:defRPr/>
            </a:pPr>
            <a:r>
              <a:rPr lang="fr-FR" altLang="fr-FR" sz="1400" b="1" dirty="0" smtClean="0">
                <a:solidFill>
                  <a:srgbClr val="7F7F7F"/>
                </a:solidFill>
              </a:rPr>
              <a:t>24 à 48h </a:t>
            </a:r>
            <a:r>
              <a:rPr lang="fr-FR" altLang="fr-FR" sz="1400" b="1" dirty="0">
                <a:solidFill>
                  <a:srgbClr val="7F7F7F"/>
                </a:solidFill>
              </a:rPr>
              <a:t>à </a:t>
            </a:r>
            <a:r>
              <a:rPr lang="fr-FR" altLang="fr-FR" sz="1400" b="1" dirty="0" smtClean="0">
                <a:solidFill>
                  <a:srgbClr val="7F7F7F"/>
                </a:solidFill>
              </a:rPr>
              <a:t>15-20°C</a:t>
            </a:r>
            <a:endParaRPr lang="fr-FR" altLang="fr-FR" sz="1400" b="1" dirty="0" smtClean="0">
              <a:solidFill>
                <a:srgbClr val="7F7F7F"/>
              </a:solidFill>
              <a:sym typeface="Wingdings" pitchFamily="2" charset="2"/>
            </a:endParaRPr>
          </a:p>
          <a:p>
            <a:pPr marL="285750" indent="-285750" algn="ctr" eaLnBrk="1" hangingPunct="1">
              <a:buFont typeface="Wingdings" panose="05000000000000000000" pitchFamily="2" charset="2"/>
              <a:buChar char="à"/>
              <a:defRPr/>
            </a:pPr>
            <a:r>
              <a:rPr lang="fr-FR" sz="1800" b="1" dirty="0" smtClean="0">
                <a:solidFill>
                  <a:schemeClr val="accent2"/>
                </a:solidFill>
                <a:latin typeface="Arial Narrow" charset="0"/>
                <a:ea typeface="ＭＳ Ｐゴシック" charset="0"/>
                <a:cs typeface="ＭＳ Ｐゴシック" charset="0"/>
              </a:rPr>
              <a:t>Obtention d’un pied </a:t>
            </a:r>
            <a:r>
              <a:rPr lang="fr-FR" sz="1800" b="1" dirty="0">
                <a:solidFill>
                  <a:schemeClr val="accent2"/>
                </a:solidFill>
                <a:latin typeface="Arial Narrow" charset="0"/>
                <a:ea typeface="ＭＳ Ｐゴシック" charset="0"/>
                <a:cs typeface="ＭＳ Ｐゴシック" charset="0"/>
              </a:rPr>
              <a:t>de cuve</a:t>
            </a:r>
            <a:endParaRPr lang="fr-FR" altLang="fr-FR" sz="1800" b="1" dirty="0">
              <a:solidFill>
                <a:srgbClr val="7F7F7F"/>
              </a:solidFill>
            </a:endParaRPr>
          </a:p>
        </p:txBody>
      </p:sp>
      <p:sp>
        <p:nvSpPr>
          <p:cNvPr id="20" name="Espace réservé du contenu 11"/>
          <p:cNvSpPr txBox="1">
            <a:spLocks/>
          </p:cNvSpPr>
          <p:nvPr/>
        </p:nvSpPr>
        <p:spPr bwMode="auto">
          <a:xfrm>
            <a:off x="3312795" y="2514346"/>
            <a:ext cx="39798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20000"/>
              </a:spcBef>
              <a:buFontTx/>
              <a:buNone/>
            </a:pPr>
            <a:r>
              <a:rPr lang="fr-FR" altLang="fr-FR" sz="1400" b="1">
                <a:solidFill>
                  <a:srgbClr val="7F7F7F"/>
                </a:solidFill>
                <a:latin typeface="Times New Roman" panose="02020603050405020304" pitchFamily="18" charset="0"/>
              </a:rPr>
              <a:t>1 L du pied de cuve + 9L de lait</a:t>
            </a:r>
          </a:p>
          <a:p>
            <a:pPr eaLnBrk="1" hangingPunct="1">
              <a:lnSpc>
                <a:spcPct val="100000"/>
              </a:lnSpc>
              <a:spcBef>
                <a:spcPct val="20000"/>
              </a:spcBef>
              <a:buFontTx/>
              <a:buNone/>
            </a:pPr>
            <a:r>
              <a:rPr lang="fr-FR" altLang="fr-FR" sz="1400">
                <a:solidFill>
                  <a:srgbClr val="7F7F7F"/>
                </a:solidFill>
                <a:latin typeface="Times New Roman" panose="02020603050405020304" pitchFamily="18" charset="0"/>
              </a:rPr>
              <a:t> </a:t>
            </a: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p:txBody>
      </p:sp>
      <p:sp>
        <p:nvSpPr>
          <p:cNvPr id="21" name="Espace réservé du contenu 11"/>
          <p:cNvSpPr txBox="1">
            <a:spLocks/>
          </p:cNvSpPr>
          <p:nvPr/>
        </p:nvSpPr>
        <p:spPr bwMode="auto">
          <a:xfrm>
            <a:off x="2961958" y="5227384"/>
            <a:ext cx="34559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ctr" eaLnBrk="1" hangingPunct="1">
              <a:spcBef>
                <a:spcPct val="20000"/>
              </a:spcBef>
              <a:buNone/>
              <a:defRPr sz="1400" b="1">
                <a:solidFill>
                  <a:srgbClr val="7F7F7F"/>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defRPr/>
            </a:pPr>
            <a:r>
              <a:rPr lang="fr-FR" altLang="fr-FR" dirty="0"/>
              <a:t>24h à </a:t>
            </a:r>
            <a:r>
              <a:rPr lang="fr-FR" altLang="fr-FR" dirty="0" smtClean="0"/>
              <a:t>15-20°C</a:t>
            </a:r>
            <a:endParaRPr lang="fr-FR" altLang="fr-FR" dirty="0"/>
          </a:p>
          <a:p>
            <a:pPr marL="285750" indent="-285750">
              <a:buFont typeface="Wingdings" panose="05000000000000000000" pitchFamily="2" charset="2"/>
              <a:buChar char="à"/>
              <a:defRPr/>
            </a:pPr>
            <a:r>
              <a:rPr lang="fr-FR" sz="1800" dirty="0" smtClean="0">
                <a:solidFill>
                  <a:schemeClr val="accent2"/>
                </a:solidFill>
                <a:latin typeface="Arial Narrow" charset="0"/>
                <a:ea typeface="ＭＳ Ｐゴシック" charset="0"/>
                <a:cs typeface="ＭＳ Ｐゴシック" charset="0"/>
              </a:rPr>
              <a:t>Obtention de 10L de lait acidifié</a:t>
            </a:r>
            <a:endParaRPr lang="fr-FR" altLang="fr-FR" sz="1800" dirty="0" smtClean="0"/>
          </a:p>
          <a:p>
            <a:pPr marL="285750" indent="-285750">
              <a:buFont typeface="Wingdings" panose="05000000000000000000" pitchFamily="2" charset="2"/>
              <a:buChar char="à"/>
              <a:defRPr/>
            </a:pPr>
            <a:endParaRPr lang="fr-FR" altLang="fr-FR" dirty="0"/>
          </a:p>
        </p:txBody>
      </p:sp>
      <p:pic>
        <p:nvPicPr>
          <p:cNvPr id="22" name="Picture 2" descr="C:\Users\ingrid.brossillon\AppData\Local\Microsoft\Windows\Temporary Internet Files\Content.IE5\PUM5IRYQ\green-bucket-2259947_960_720[1].png"/>
          <p:cNvPicPr>
            <a:picLocks noChangeAspect="1" noChangeArrowheads="1"/>
          </p:cNvPicPr>
          <p:nvPr/>
        </p:nvPicPr>
        <p:blipFill>
          <a:blip r:embed="rId3">
            <a:extLst>
              <a:ext uri="{28A0092B-C50C-407E-A947-70E740481C1C}">
                <a14:useLocalDpi xmlns:a14="http://schemas.microsoft.com/office/drawing/2010/main" val="0"/>
              </a:ext>
            </a:extLst>
          </a:blip>
          <a:srcRect t="11324" r="5510" b="8131"/>
          <a:stretch>
            <a:fillRect/>
          </a:stretch>
        </p:blipFill>
        <p:spPr bwMode="auto">
          <a:xfrm>
            <a:off x="6279833" y="2219071"/>
            <a:ext cx="21336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Connecteur en arc 22"/>
          <p:cNvCxnSpPr/>
          <p:nvPr/>
        </p:nvCxnSpPr>
        <p:spPr>
          <a:xfrm flipV="1">
            <a:off x="5484495" y="4046284"/>
            <a:ext cx="993775" cy="357187"/>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24" name="Espace réservé du contenu 11"/>
          <p:cNvSpPr txBox="1">
            <a:spLocks/>
          </p:cNvSpPr>
          <p:nvPr/>
        </p:nvSpPr>
        <p:spPr bwMode="auto">
          <a:xfrm>
            <a:off x="6292533" y="3990721"/>
            <a:ext cx="2108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00000"/>
              </a:lnSpc>
              <a:spcBef>
                <a:spcPct val="20000"/>
              </a:spcBef>
              <a:buFontTx/>
              <a:buNone/>
            </a:pPr>
            <a:r>
              <a:rPr lang="fr-FR" altLang="fr-FR" sz="1400" b="1">
                <a:solidFill>
                  <a:srgbClr val="7F7F7F"/>
                </a:solidFill>
                <a:latin typeface="Times New Roman" panose="02020603050405020304" pitchFamily="18" charset="0"/>
              </a:rPr>
              <a:t>1 L de pied de cuve conservé pour ensemencer à nouveau</a:t>
            </a: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algn="ct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p:txBody>
      </p:sp>
      <p:cxnSp>
        <p:nvCxnSpPr>
          <p:cNvPr id="25" name="Connecteur en arc 24"/>
          <p:cNvCxnSpPr/>
          <p:nvPr/>
        </p:nvCxnSpPr>
        <p:spPr>
          <a:xfrm>
            <a:off x="5443220" y="4647946"/>
            <a:ext cx="1181100" cy="906463"/>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pic>
        <p:nvPicPr>
          <p:cNvPr id="26" name="Image 8"/>
          <p:cNvPicPr>
            <a:picLocks noChangeAspect="1" noChangeArrowheads="1"/>
          </p:cNvPicPr>
          <p:nvPr/>
        </p:nvPicPr>
        <p:blipFill>
          <a:blip r:embed="rId6">
            <a:extLst>
              <a:ext uri="{28A0092B-C50C-407E-A947-70E740481C1C}">
                <a14:useLocalDpi xmlns:a14="http://schemas.microsoft.com/office/drawing/2010/main" val="0"/>
              </a:ext>
            </a:extLst>
          </a:blip>
          <a:srcRect l="10590" t="10735" r="12090" b="11324"/>
          <a:stretch>
            <a:fillRect/>
          </a:stretch>
        </p:blipFill>
        <p:spPr bwMode="auto">
          <a:xfrm>
            <a:off x="6764020" y="4979734"/>
            <a:ext cx="10715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47"/>
          <p:cNvSpPr txBox="1">
            <a:spLocks noChangeArrowheads="1"/>
          </p:cNvSpPr>
          <p:nvPr/>
        </p:nvSpPr>
        <p:spPr bwMode="auto">
          <a:xfrm>
            <a:off x="6111558" y="6056059"/>
            <a:ext cx="2241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20000"/>
              </a:spcBef>
            </a:pPr>
            <a:r>
              <a:rPr lang="fr-FR" altLang="fr-FR" sz="1400" b="1">
                <a:solidFill>
                  <a:srgbClr val="7F7F7F"/>
                </a:solidFill>
                <a:latin typeface="Times New Roman" panose="02020603050405020304" pitchFamily="18" charset="0"/>
              </a:rPr>
              <a:t>9 L de lait acidifié distribués aux chevrettes</a:t>
            </a:r>
          </a:p>
        </p:txBody>
      </p:sp>
      <p:sp>
        <p:nvSpPr>
          <p:cNvPr id="28" name="Rectangle 50"/>
          <p:cNvSpPr>
            <a:spLocks noChangeArrowheads="1"/>
          </p:cNvSpPr>
          <p:nvPr/>
        </p:nvSpPr>
        <p:spPr bwMode="auto">
          <a:xfrm>
            <a:off x="441008" y="6216396"/>
            <a:ext cx="2168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i="1">
                <a:solidFill>
                  <a:schemeClr val="tx1"/>
                </a:solidFill>
              </a:rPr>
              <a:t>Zoom : mousse caractéristique d'un bon lait acidifié</a:t>
            </a:r>
            <a:endParaRPr lang="fr-FR" altLang="fr-FR" sz="1200">
              <a:solidFill>
                <a:schemeClr val="tx1"/>
              </a:solidFill>
            </a:endParaRPr>
          </a:p>
        </p:txBody>
      </p:sp>
      <p:sp>
        <p:nvSpPr>
          <p:cNvPr id="29" name="Rectangle 28"/>
          <p:cNvSpPr/>
          <p:nvPr/>
        </p:nvSpPr>
        <p:spPr>
          <a:xfrm>
            <a:off x="441008" y="5154359"/>
            <a:ext cx="2168525" cy="15144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30" name="Connecteur en arc 29"/>
          <p:cNvCxnSpPr/>
          <p:nvPr/>
        </p:nvCxnSpPr>
        <p:spPr>
          <a:xfrm flipV="1">
            <a:off x="8005445" y="3255709"/>
            <a:ext cx="808038" cy="157162"/>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31" name="Connecteur en arc 30"/>
          <p:cNvCxnSpPr/>
          <p:nvPr/>
        </p:nvCxnSpPr>
        <p:spPr>
          <a:xfrm>
            <a:off x="7965758" y="3655759"/>
            <a:ext cx="1179512" cy="908050"/>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32" name="Espace réservé du contenu 11"/>
          <p:cNvSpPr txBox="1">
            <a:spLocks/>
          </p:cNvSpPr>
          <p:nvPr/>
        </p:nvSpPr>
        <p:spPr bwMode="auto">
          <a:xfrm>
            <a:off x="8338820" y="3400171"/>
            <a:ext cx="841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ctr" eaLnBrk="1" hangingPunct="1">
              <a:spcBef>
                <a:spcPct val="20000"/>
              </a:spcBef>
              <a:buNone/>
              <a:defRPr sz="1400" b="1">
                <a:solidFill>
                  <a:srgbClr val="7F7F7F"/>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defRPr/>
            </a:pPr>
            <a:r>
              <a:rPr lang="fr-FR" sz="1800" dirty="0" smtClean="0">
                <a:solidFill>
                  <a:schemeClr val="accent2"/>
                </a:solidFill>
                <a:latin typeface="Arial Narrow" charset="0"/>
                <a:ea typeface="ＭＳ Ｐゴシック" charset="0"/>
                <a:cs typeface="ＭＳ Ｐゴシック" charset="0"/>
              </a:rPr>
              <a:t>ETC…</a:t>
            </a:r>
            <a:endParaRPr lang="fr-FR" altLang="fr-FR" sz="1800" dirty="0" smtClean="0"/>
          </a:p>
          <a:p>
            <a:pPr marL="285750" indent="-285750">
              <a:buFont typeface="Wingdings" panose="05000000000000000000" pitchFamily="2" charset="2"/>
              <a:buChar char="à"/>
              <a:defRPr/>
            </a:pPr>
            <a:endParaRPr lang="fr-FR" altLang="fr-FR" dirty="0"/>
          </a:p>
        </p:txBody>
      </p:sp>
      <p:cxnSp>
        <p:nvCxnSpPr>
          <p:cNvPr id="33" name="Connecteur en arc 32"/>
          <p:cNvCxnSpPr/>
          <p:nvPr/>
        </p:nvCxnSpPr>
        <p:spPr>
          <a:xfrm rot="5400000">
            <a:off x="7180739" y="1940465"/>
            <a:ext cx="568325" cy="496887"/>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34" name="Espace réservé du contenu 11"/>
          <p:cNvSpPr txBox="1">
            <a:spLocks/>
          </p:cNvSpPr>
          <p:nvPr/>
        </p:nvSpPr>
        <p:spPr bwMode="auto">
          <a:xfrm>
            <a:off x="6897370" y="1598359"/>
            <a:ext cx="16335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20000"/>
              </a:spcBef>
              <a:buFontTx/>
              <a:buNone/>
            </a:pPr>
            <a:r>
              <a:rPr lang="fr-FR" altLang="fr-FR" sz="1400" b="1">
                <a:solidFill>
                  <a:srgbClr val="7F7F7F"/>
                </a:solidFill>
                <a:latin typeface="Times New Roman" panose="02020603050405020304" pitchFamily="18" charset="0"/>
              </a:rPr>
              <a:t>Ajout de 9L de lait</a:t>
            </a:r>
          </a:p>
          <a:p>
            <a:pPr eaLnBrk="1" hangingPunct="1">
              <a:lnSpc>
                <a:spcPct val="100000"/>
              </a:lnSpc>
              <a:spcBef>
                <a:spcPct val="20000"/>
              </a:spcBef>
              <a:buFontTx/>
              <a:buNone/>
            </a:pPr>
            <a:r>
              <a:rPr lang="fr-FR" altLang="fr-FR" sz="1400">
                <a:solidFill>
                  <a:srgbClr val="7F7F7F"/>
                </a:solidFill>
                <a:latin typeface="Times New Roman" panose="02020603050405020304" pitchFamily="18" charset="0"/>
              </a:rPr>
              <a:t> </a:t>
            </a: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a:p>
            <a:pPr eaLnBrk="1" hangingPunct="1">
              <a:lnSpc>
                <a:spcPct val="100000"/>
              </a:lnSpc>
              <a:spcBef>
                <a:spcPct val="20000"/>
              </a:spcBef>
              <a:buFontTx/>
              <a:buNone/>
            </a:pPr>
            <a:endParaRPr lang="fr-FR" altLang="fr-FR" sz="1400">
              <a:solidFill>
                <a:srgbClr val="7F7F7F"/>
              </a:solidFill>
              <a:latin typeface="Times New Roman" panose="02020603050405020304" pitchFamily="18" charset="0"/>
            </a:endParaRPr>
          </a:p>
        </p:txBody>
      </p:sp>
    </p:spTree>
    <p:extLst>
      <p:ext uri="{BB962C8B-B14F-4D97-AF65-F5344CB8AC3E}">
        <p14:creationId xmlns:p14="http://schemas.microsoft.com/office/powerpoint/2010/main" val="3233354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Allaiter au lait maternel </a:t>
            </a:r>
            <a:r>
              <a:rPr lang="fr-FR" dirty="0" smtClean="0"/>
              <a:t>acidifié</a:t>
            </a:r>
            <a:endParaRPr lang="fr-FR"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7</a:t>
            </a:fld>
            <a:endParaRPr lang="fr-FR" dirty="0"/>
          </a:p>
        </p:txBody>
      </p:sp>
      <p:sp>
        <p:nvSpPr>
          <p:cNvPr id="6" name="ZoneTexte 1"/>
          <p:cNvSpPr txBox="1">
            <a:spLocks noChangeArrowheads="1"/>
          </p:cNvSpPr>
          <p:nvPr/>
        </p:nvSpPr>
        <p:spPr bwMode="auto">
          <a:xfrm>
            <a:off x="369570" y="1844675"/>
            <a:ext cx="1749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b="1" u="sng" dirty="0">
                <a:solidFill>
                  <a:srgbClr val="349E49"/>
                </a:solidFill>
                <a:latin typeface="Segoe UI" panose="020B0502040204020203" pitchFamily="34" charset="0"/>
                <a:cs typeface="Segoe UI" panose="020B0502040204020203" pitchFamily="34" charset="0"/>
              </a:rPr>
              <a:t>En bref : </a:t>
            </a:r>
          </a:p>
        </p:txBody>
      </p:sp>
      <p:sp>
        <p:nvSpPr>
          <p:cNvPr id="7" name="ZoneTexte 3"/>
          <p:cNvSpPr txBox="1">
            <a:spLocks noChangeArrowheads="1"/>
          </p:cNvSpPr>
          <p:nvPr/>
        </p:nvSpPr>
        <p:spPr bwMode="auto">
          <a:xfrm>
            <a:off x="365125" y="3213100"/>
            <a:ext cx="3889375"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b="1" dirty="0">
                <a:solidFill>
                  <a:srgbClr val="349E49"/>
                </a:solidFill>
                <a:latin typeface="Segoe UI" panose="020B0502040204020203" pitchFamily="34" charset="0"/>
                <a:cs typeface="Segoe UI" panose="020B0502040204020203" pitchFamily="34" charset="0"/>
              </a:rPr>
              <a:t>Distribution :</a:t>
            </a:r>
          </a:p>
          <a:p>
            <a:r>
              <a:rPr lang="fr-FR" altLang="fr-FR" sz="2000" dirty="0">
                <a:solidFill>
                  <a:schemeClr val="accent2"/>
                </a:solidFill>
                <a:latin typeface="Arial Narrow" panose="020B0606020202030204" pitchFamily="34" charset="0"/>
              </a:rPr>
              <a:t>• 1 repas par jour</a:t>
            </a:r>
          </a:p>
          <a:p>
            <a:pPr>
              <a:spcAft>
                <a:spcPts val="600"/>
              </a:spcAft>
            </a:pPr>
            <a:r>
              <a:rPr lang="fr-FR" altLang="fr-FR" sz="2000" dirty="0">
                <a:solidFill>
                  <a:schemeClr val="accent2"/>
                </a:solidFill>
                <a:latin typeface="Arial Narrow" panose="020B0606020202030204" pitchFamily="34" charset="0"/>
              </a:rPr>
              <a:t>• température ambiante</a:t>
            </a:r>
          </a:p>
          <a:p>
            <a:pPr>
              <a:spcAft>
                <a:spcPts val="600"/>
              </a:spcAft>
            </a:pPr>
            <a:endParaRPr lang="fr-FR" altLang="fr-FR" sz="2000" dirty="0">
              <a:solidFill>
                <a:schemeClr val="accent2"/>
              </a:solidFill>
              <a:latin typeface="Arial Narrow" panose="020B0606020202030204" pitchFamily="34" charset="0"/>
            </a:endParaRPr>
          </a:p>
          <a:p>
            <a:r>
              <a:rPr lang="fr-FR" altLang="fr-FR" sz="2000" b="1" dirty="0">
                <a:solidFill>
                  <a:srgbClr val="349E49"/>
                </a:solidFill>
                <a:latin typeface="Segoe UI" panose="020B0502040204020203" pitchFamily="34" charset="0"/>
                <a:cs typeface="Segoe UI" panose="020B0502040204020203" pitchFamily="34" charset="0"/>
              </a:rPr>
              <a:t>Point de vigilance :</a:t>
            </a:r>
          </a:p>
          <a:p>
            <a:r>
              <a:rPr lang="fr-FR" altLang="fr-FR" sz="2000" dirty="0">
                <a:solidFill>
                  <a:schemeClr val="accent2"/>
                </a:solidFill>
                <a:latin typeface="Arial Narrow" panose="020B0606020202030204" pitchFamily="34" charset="0"/>
              </a:rPr>
              <a:t>Surveiller l’acidification à l’aide</a:t>
            </a:r>
          </a:p>
          <a:p>
            <a:r>
              <a:rPr lang="fr-FR" altLang="fr-FR" sz="2000" dirty="0">
                <a:solidFill>
                  <a:schemeClr val="accent2"/>
                </a:solidFill>
                <a:latin typeface="Arial Narrow" panose="020B0606020202030204" pitchFamily="34" charset="0"/>
              </a:rPr>
              <a:t>d’un pH-mètre ou de papier pH :</a:t>
            </a:r>
          </a:p>
          <a:p>
            <a:r>
              <a:rPr lang="fr-FR" altLang="fr-FR" sz="2000" dirty="0">
                <a:solidFill>
                  <a:schemeClr val="accent2"/>
                </a:solidFill>
                <a:latin typeface="Arial Narrow" panose="020B0606020202030204" pitchFamily="34" charset="0"/>
              </a:rPr>
              <a:t>objectif pH &lt; 5,0</a:t>
            </a:r>
          </a:p>
        </p:txBody>
      </p:sp>
      <p:sp>
        <p:nvSpPr>
          <p:cNvPr id="8" name="ZoneTexte 7"/>
          <p:cNvSpPr txBox="1"/>
          <p:nvPr/>
        </p:nvSpPr>
        <p:spPr>
          <a:xfrm>
            <a:off x="3779838" y="2205038"/>
            <a:ext cx="5113337" cy="4092575"/>
          </a:xfrm>
          <a:prstGeom prst="rect">
            <a:avLst/>
          </a:prstGeom>
          <a:noFill/>
        </p:spPr>
        <p:txBody>
          <a:bodyPr>
            <a:spAutoFit/>
          </a:bodyPr>
          <a:lstStyle/>
          <a:p>
            <a:pPr>
              <a:defRPr/>
            </a:pPr>
            <a:r>
              <a:rPr lang="fr-FR" sz="2000" b="1" dirty="0">
                <a:solidFill>
                  <a:srgbClr val="349E49"/>
                </a:solidFill>
                <a:latin typeface="Segoe UI" panose="020B0502040204020203" pitchFamily="34" charset="0"/>
                <a:cs typeface="Segoe UI" panose="020B0502040204020203" pitchFamily="34" charset="0"/>
              </a:rPr>
              <a:t>Intérêts :</a:t>
            </a:r>
          </a:p>
          <a:p>
            <a:pPr>
              <a:defRPr/>
            </a:pPr>
            <a:r>
              <a:rPr lang="fr-FR" sz="2000" dirty="0">
                <a:solidFill>
                  <a:schemeClr val="accent2"/>
                </a:solidFill>
                <a:latin typeface="Arial Narrow" charset="0"/>
                <a:ea typeface="ＭＳ Ｐゴシック" charset="0"/>
                <a:cs typeface="ＭＳ Ｐゴシック" charset="0"/>
              </a:rPr>
              <a:t>- Valorisation du lait en phase </a:t>
            </a:r>
            <a:r>
              <a:rPr lang="fr-FR" sz="2000" dirty="0" err="1">
                <a:solidFill>
                  <a:schemeClr val="accent2"/>
                </a:solidFill>
                <a:latin typeface="Arial Narrow" charset="0"/>
                <a:ea typeface="ＭＳ Ｐゴシック" charset="0"/>
                <a:cs typeface="ＭＳ Ｐゴシック" charset="0"/>
              </a:rPr>
              <a:t>colostrale</a:t>
            </a:r>
            <a:endParaRPr lang="fr-FR" sz="2000" dirty="0">
              <a:solidFill>
                <a:schemeClr val="accent2"/>
              </a:solidFill>
              <a:latin typeface="Arial Narrow" charset="0"/>
              <a:ea typeface="ＭＳ Ｐゴシック" charset="0"/>
              <a:cs typeface="ＭＳ Ｐゴシック" charset="0"/>
            </a:endParaRPr>
          </a:p>
          <a:p>
            <a:pPr>
              <a:defRPr/>
            </a:pPr>
            <a:r>
              <a:rPr lang="fr-FR" sz="2000" dirty="0">
                <a:solidFill>
                  <a:schemeClr val="accent2"/>
                </a:solidFill>
                <a:latin typeface="Arial Narrow" charset="0"/>
                <a:ea typeface="ＭＳ Ｐゴシック" charset="0"/>
                <a:cs typeface="ＭＳ Ｐゴシック" charset="0"/>
              </a:rPr>
              <a:t>- Matériel simple, adaptable et peu couteux</a:t>
            </a:r>
          </a:p>
          <a:p>
            <a:pPr>
              <a:defRPr/>
            </a:pPr>
            <a:r>
              <a:rPr lang="fr-FR" sz="2000" dirty="0">
                <a:solidFill>
                  <a:schemeClr val="accent2"/>
                </a:solidFill>
                <a:latin typeface="Arial Narrow" charset="0"/>
                <a:ea typeface="ＭＳ Ｐゴシック" charset="0"/>
                <a:cs typeface="ＭＳ Ｐゴシック" charset="0"/>
              </a:rPr>
              <a:t>- Distribution simplifiée : 1 repas à température ambiante par jour</a:t>
            </a:r>
          </a:p>
          <a:p>
            <a:pPr>
              <a:defRPr/>
            </a:pPr>
            <a:r>
              <a:rPr lang="fr-FR" sz="2000" dirty="0">
                <a:solidFill>
                  <a:schemeClr val="accent2"/>
                </a:solidFill>
                <a:latin typeface="Arial Narrow" charset="0"/>
                <a:ea typeface="ＭＳ Ｐゴシック" charset="0"/>
                <a:cs typeface="ＭＳ Ｐゴシック" charset="0"/>
              </a:rPr>
              <a:t>- Digestibilité améliorée par l’acidification et diminution du risque de diarrhées</a:t>
            </a:r>
          </a:p>
          <a:p>
            <a:pPr>
              <a:defRPr/>
            </a:pPr>
            <a:r>
              <a:rPr lang="fr-FR" sz="2000" dirty="0">
                <a:solidFill>
                  <a:schemeClr val="accent2"/>
                </a:solidFill>
                <a:latin typeface="Arial Narrow" charset="0"/>
                <a:ea typeface="ＭＳ Ｐゴシック" charset="0"/>
                <a:cs typeface="ＭＳ Ｐゴシック" charset="0"/>
              </a:rPr>
              <a:t>- Peu énergivore</a:t>
            </a:r>
          </a:p>
          <a:p>
            <a:pPr marL="342900" indent="-342900">
              <a:buFontTx/>
              <a:buChar char="-"/>
              <a:defRPr/>
            </a:pPr>
            <a:endParaRPr lang="fr-FR" sz="2000" dirty="0">
              <a:solidFill>
                <a:schemeClr val="accent2"/>
              </a:solidFill>
              <a:latin typeface="Arial Narrow" charset="0"/>
              <a:ea typeface="ＭＳ Ｐゴシック" charset="0"/>
              <a:cs typeface="ＭＳ Ｐゴシック" charset="0"/>
            </a:endParaRPr>
          </a:p>
          <a:p>
            <a:pPr>
              <a:defRPr/>
            </a:pPr>
            <a:r>
              <a:rPr lang="fr-FR" sz="2000" b="1" dirty="0">
                <a:solidFill>
                  <a:srgbClr val="349E49"/>
                </a:solidFill>
                <a:latin typeface="Segoe UI" panose="020B0502040204020203" pitchFamily="34" charset="0"/>
                <a:cs typeface="Segoe UI" panose="020B0502040204020203" pitchFamily="34" charset="0"/>
              </a:rPr>
              <a:t>Limites :</a:t>
            </a:r>
          </a:p>
          <a:p>
            <a:pPr>
              <a:defRPr/>
            </a:pPr>
            <a:r>
              <a:rPr lang="fr-FR" sz="2000" dirty="0">
                <a:solidFill>
                  <a:schemeClr val="accent2"/>
                </a:solidFill>
                <a:latin typeface="Arial Narrow" charset="0"/>
                <a:ea typeface="ＭＳ Ｐゴシック" charset="0"/>
                <a:cs typeface="ＭＳ Ｐゴシック" charset="0"/>
              </a:rPr>
              <a:t>- Perte de lait commercialisable</a:t>
            </a:r>
          </a:p>
          <a:p>
            <a:pPr>
              <a:defRPr/>
            </a:pPr>
            <a:r>
              <a:rPr lang="fr-FR" sz="2000" dirty="0">
                <a:solidFill>
                  <a:schemeClr val="accent2"/>
                </a:solidFill>
                <a:latin typeface="Arial Narrow" charset="0"/>
                <a:ea typeface="ＭＳ Ｐゴシック" charset="0"/>
                <a:cs typeface="ＭＳ Ｐゴシック" charset="0"/>
              </a:rPr>
              <a:t>- L’acidification ne permet pas d’assainir le lait en certains germes pathogènes</a:t>
            </a:r>
          </a:p>
        </p:txBody>
      </p:sp>
    </p:spTree>
    <p:extLst>
      <p:ext uri="{BB962C8B-B14F-4D97-AF65-F5344CB8AC3E}">
        <p14:creationId xmlns:p14="http://schemas.microsoft.com/office/powerpoint/2010/main" val="1205193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Allaiter au lait de vache </a:t>
            </a:r>
            <a:r>
              <a:rPr lang="fr-FR" dirty="0" smtClean="0"/>
              <a:t>acidifié</a:t>
            </a:r>
            <a:endParaRPr lang="fr-FR" dirty="0"/>
          </a:p>
        </p:txBody>
      </p:sp>
      <p:sp>
        <p:nvSpPr>
          <p:cNvPr id="3" name="Espace réservé du contenu 2"/>
          <p:cNvSpPr>
            <a:spLocks noGrp="1"/>
          </p:cNvSpPr>
          <p:nvPr>
            <p:ph idx="1"/>
          </p:nvPr>
        </p:nvSpPr>
        <p:spPr/>
        <p:txBody>
          <a:bodyPr/>
          <a:lstStyle/>
          <a:p>
            <a:r>
              <a:rPr lang="fr-FR" dirty="0" smtClean="0"/>
              <a:t>Même procédé que pour le lait de chèvre</a:t>
            </a:r>
          </a:p>
          <a:p>
            <a:r>
              <a:rPr lang="fr-FR" dirty="0"/>
              <a:t>Protection </a:t>
            </a:r>
            <a:r>
              <a:rPr lang="fr-FR" dirty="0" smtClean="0"/>
              <a:t>vis-à-vis </a:t>
            </a:r>
            <a:r>
              <a:rPr lang="fr-FR" dirty="0"/>
              <a:t>du CAEV et des </a:t>
            </a:r>
            <a:r>
              <a:rPr lang="fr-FR" dirty="0" smtClean="0"/>
              <a:t>mycoplasmes </a:t>
            </a:r>
            <a:r>
              <a:rPr lang="fr-FR" dirty="0">
                <a:solidFill>
                  <a:schemeClr val="accent2"/>
                </a:solidFill>
                <a:ea typeface="ＭＳ Ｐゴシック" charset="0"/>
              </a:rPr>
              <a:t>mais attention à la </a:t>
            </a:r>
            <a:r>
              <a:rPr lang="fr-FR" dirty="0" err="1" smtClean="0">
                <a:solidFill>
                  <a:schemeClr val="accent2"/>
                </a:solidFill>
                <a:ea typeface="ＭＳ Ｐゴシック" charset="0"/>
              </a:rPr>
              <a:t>paratuberculose</a:t>
            </a:r>
            <a:r>
              <a:rPr lang="fr-FR" dirty="0" smtClean="0">
                <a:solidFill>
                  <a:schemeClr val="accent2"/>
                </a:solidFill>
                <a:ea typeface="ＭＳ Ｐゴシック" charset="0"/>
              </a:rPr>
              <a:t> (connaitre le statut sanitaire des bovins)</a:t>
            </a:r>
          </a:p>
          <a:p>
            <a:r>
              <a:rPr lang="fr-FR" dirty="0" smtClean="0"/>
              <a:t>Avoir </a:t>
            </a:r>
            <a:r>
              <a:rPr lang="fr-FR" dirty="0"/>
              <a:t>une bonne hygiène de conservation du </a:t>
            </a:r>
            <a:r>
              <a:rPr lang="fr-FR" dirty="0" smtClean="0"/>
              <a:t>lait et démarrer rapidement l’acidification si le lait provient de l’extérieur</a:t>
            </a:r>
            <a:endParaRPr lang="fr-FR" dirty="0"/>
          </a:p>
          <a:p>
            <a:r>
              <a:rPr lang="fr-FR" dirty="0" smtClean="0">
                <a:solidFill>
                  <a:schemeClr val="accent2"/>
                </a:solidFill>
                <a:ea typeface="ＭＳ Ｐゴシック" charset="0"/>
              </a:rPr>
              <a:t> </a:t>
            </a:r>
            <a:r>
              <a:rPr lang="fr-FR" dirty="0" smtClean="0"/>
              <a:t>Moins </a:t>
            </a:r>
            <a:r>
              <a:rPr lang="fr-FR" dirty="0"/>
              <a:t>de références en termes de croissance</a:t>
            </a:r>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8</a:t>
            </a:fld>
            <a:endParaRPr lang="fr-FR" dirty="0"/>
          </a:p>
        </p:txBody>
      </p:sp>
    </p:spTree>
    <p:extLst>
      <p:ext uri="{BB962C8B-B14F-4D97-AF65-F5344CB8AC3E}">
        <p14:creationId xmlns:p14="http://schemas.microsoft.com/office/powerpoint/2010/main" val="3337614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Allaiter au lait maternel </a:t>
            </a:r>
            <a:r>
              <a:rPr lang="fr-FR" dirty="0" smtClean="0"/>
              <a:t>thermisé</a:t>
            </a:r>
            <a:endParaRPr lang="fr-FR" dirty="0"/>
          </a:p>
        </p:txBody>
      </p:sp>
      <p:sp>
        <p:nvSpPr>
          <p:cNvPr id="4" name="Espace réservé du pied de page 3"/>
          <p:cNvSpPr>
            <a:spLocks noGrp="1"/>
          </p:cNvSpPr>
          <p:nvPr>
            <p:ph type="ftr" sz="quarter" idx="11"/>
          </p:nvPr>
        </p:nvSpPr>
        <p:spPr/>
        <p:txBody>
          <a:bodyPr/>
          <a:lstStyle/>
          <a:p>
            <a:pPr algn="ctr"/>
            <a:r>
              <a:rPr lang="fr-FR" smtClean="0"/>
              <a:t>Caprinov – 26 novembre 2020</a:t>
            </a:r>
            <a:endParaRPr lang="fr-FR" dirty="0"/>
          </a:p>
        </p:txBody>
      </p:sp>
      <p:sp>
        <p:nvSpPr>
          <p:cNvPr id="5" name="Espace réservé du numéro de diapositive 4"/>
          <p:cNvSpPr>
            <a:spLocks noGrp="1"/>
          </p:cNvSpPr>
          <p:nvPr>
            <p:ph type="sldNum" sz="quarter" idx="12"/>
          </p:nvPr>
        </p:nvSpPr>
        <p:spPr/>
        <p:txBody>
          <a:bodyPr/>
          <a:lstStyle/>
          <a:p>
            <a:fld id="{BA06BB5E-6CA2-4A75-B7B9-32881BEBFFCD}" type="slidenum">
              <a:rPr lang="fr-FR" smtClean="0"/>
              <a:pPr/>
              <a:t>9</a:t>
            </a:fld>
            <a:endParaRPr lang="fr-FR" dirty="0"/>
          </a:p>
        </p:txBody>
      </p:sp>
      <p:sp>
        <p:nvSpPr>
          <p:cNvPr id="6" name="ZoneTexte 1"/>
          <p:cNvSpPr txBox="1">
            <a:spLocks noChangeArrowheads="1"/>
          </p:cNvSpPr>
          <p:nvPr/>
        </p:nvSpPr>
        <p:spPr bwMode="auto">
          <a:xfrm>
            <a:off x="323850" y="1552067"/>
            <a:ext cx="1749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b="1" u="sng" dirty="0">
                <a:solidFill>
                  <a:srgbClr val="349E49"/>
                </a:solidFill>
                <a:latin typeface="Segoe UI" panose="020B0502040204020203" pitchFamily="34" charset="0"/>
                <a:cs typeface="Segoe UI" panose="020B0502040204020203" pitchFamily="34" charset="0"/>
              </a:rPr>
              <a:t>En bref : </a:t>
            </a:r>
          </a:p>
        </p:txBody>
      </p:sp>
      <p:sp>
        <p:nvSpPr>
          <p:cNvPr id="7" name="ZoneTexte 3"/>
          <p:cNvSpPr txBox="1">
            <a:spLocks noChangeArrowheads="1"/>
          </p:cNvSpPr>
          <p:nvPr/>
        </p:nvSpPr>
        <p:spPr bwMode="auto">
          <a:xfrm>
            <a:off x="323850" y="2233432"/>
            <a:ext cx="324231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000" b="1" dirty="0">
                <a:solidFill>
                  <a:srgbClr val="349E49"/>
                </a:solidFill>
                <a:latin typeface="Segoe UI" panose="020B0502040204020203" pitchFamily="34" charset="0"/>
                <a:cs typeface="Segoe UI" panose="020B0502040204020203" pitchFamily="34" charset="0"/>
              </a:rPr>
              <a:t>Thermisation : </a:t>
            </a:r>
          </a:p>
          <a:p>
            <a:r>
              <a:rPr lang="fr-FR" altLang="fr-FR" sz="2000" b="1" dirty="0">
                <a:solidFill>
                  <a:schemeClr val="accent2"/>
                </a:solidFill>
                <a:latin typeface="Arial Narrow" panose="020B0606020202030204" pitchFamily="34" charset="0"/>
              </a:rPr>
              <a:t>56 ºC pendant 1h </a:t>
            </a:r>
            <a:endParaRPr lang="fr-FR" altLang="fr-FR" sz="2000" b="1" dirty="0" smtClean="0">
              <a:solidFill>
                <a:schemeClr val="accent2"/>
              </a:solidFill>
              <a:latin typeface="Arial Narrow" panose="020B0606020202030204" pitchFamily="34" charset="0"/>
            </a:endParaRPr>
          </a:p>
          <a:p>
            <a:r>
              <a:rPr lang="fr-FR" altLang="fr-FR" sz="2000" b="1" dirty="0" smtClean="0">
                <a:solidFill>
                  <a:schemeClr val="accent2"/>
                </a:solidFill>
                <a:latin typeface="Arial Narrow" panose="020B0606020202030204" pitchFamily="34" charset="0"/>
              </a:rPr>
              <a:t>(testés : stérilisateur </a:t>
            </a:r>
            <a:r>
              <a:rPr lang="fr-FR" altLang="fr-FR" sz="2000" b="1" dirty="0">
                <a:solidFill>
                  <a:schemeClr val="accent2"/>
                </a:solidFill>
                <a:latin typeface="Arial Narrow" panose="020B0606020202030204" pitchFamily="34" charset="0"/>
              </a:rPr>
              <a:t>bocaux, </a:t>
            </a:r>
            <a:r>
              <a:rPr lang="fr-FR" altLang="fr-FR" sz="2000" b="1" dirty="0" err="1">
                <a:solidFill>
                  <a:schemeClr val="accent2"/>
                </a:solidFill>
                <a:latin typeface="Arial Narrow" panose="020B0606020202030204" pitchFamily="34" charset="0"/>
              </a:rPr>
              <a:t>stéricolostrum</a:t>
            </a:r>
            <a:r>
              <a:rPr lang="fr-FR" altLang="fr-FR" sz="2000" b="1" dirty="0">
                <a:solidFill>
                  <a:schemeClr val="accent2"/>
                </a:solidFill>
                <a:latin typeface="Arial Narrow" panose="020B0606020202030204" pitchFamily="34" charset="0"/>
              </a:rPr>
              <a:t>, Prototype élevage </a:t>
            </a:r>
            <a:r>
              <a:rPr lang="fr-FR" altLang="fr-FR" sz="2000" b="1" dirty="0" smtClean="0">
                <a:solidFill>
                  <a:schemeClr val="accent2"/>
                </a:solidFill>
                <a:latin typeface="Arial Narrow" panose="020B0606020202030204" pitchFamily="34" charset="0"/>
              </a:rPr>
              <a:t>– fromagerie)</a:t>
            </a:r>
          </a:p>
          <a:p>
            <a:endParaRPr lang="fr-FR" altLang="fr-FR" sz="2000" b="1" dirty="0">
              <a:solidFill>
                <a:srgbClr val="1F4E79"/>
              </a:solidFill>
              <a:latin typeface="Arial Narrow" panose="020B0606020202030204" pitchFamily="34" charset="0"/>
            </a:endParaRPr>
          </a:p>
          <a:p>
            <a:r>
              <a:rPr lang="fr-FR" altLang="fr-FR" sz="2000" b="1" dirty="0">
                <a:solidFill>
                  <a:srgbClr val="349E49"/>
                </a:solidFill>
                <a:latin typeface="Segoe UI" panose="020B0502040204020203" pitchFamily="34" charset="0"/>
                <a:cs typeface="Segoe UI" panose="020B0502040204020203" pitchFamily="34" charset="0"/>
              </a:rPr>
              <a:t>Distribution :</a:t>
            </a:r>
          </a:p>
          <a:p>
            <a:r>
              <a:rPr lang="fr-FR" altLang="fr-FR" sz="2000" dirty="0">
                <a:solidFill>
                  <a:schemeClr val="accent2"/>
                </a:solidFill>
                <a:latin typeface="Arial Narrow" panose="020B0606020202030204" pitchFamily="34" charset="0"/>
              </a:rPr>
              <a:t>• 2 repas par jour</a:t>
            </a:r>
          </a:p>
          <a:p>
            <a:pPr>
              <a:spcAft>
                <a:spcPts val="600"/>
              </a:spcAft>
            </a:pPr>
            <a:r>
              <a:rPr lang="fr-FR" altLang="fr-FR" sz="2000" dirty="0">
                <a:solidFill>
                  <a:schemeClr val="accent2"/>
                </a:solidFill>
                <a:latin typeface="Arial Narrow" panose="020B0606020202030204" pitchFamily="34" charset="0"/>
              </a:rPr>
              <a:t>• ≈ 25 ºC</a:t>
            </a:r>
          </a:p>
          <a:p>
            <a:pPr>
              <a:spcAft>
                <a:spcPts val="600"/>
              </a:spcAft>
            </a:pPr>
            <a:r>
              <a:rPr lang="fr-FR" altLang="fr-FR" sz="2000" dirty="0">
                <a:solidFill>
                  <a:schemeClr val="accent2"/>
                </a:solidFill>
                <a:latin typeface="Arial Narrow" panose="020B0606020202030204" pitchFamily="34" charset="0"/>
              </a:rPr>
              <a:t>• Possibilité d’utiliser un taxi-lait qui </a:t>
            </a:r>
            <a:r>
              <a:rPr lang="fr-FR" altLang="fr-FR" sz="2000" dirty="0" err="1">
                <a:solidFill>
                  <a:schemeClr val="accent2"/>
                </a:solidFill>
                <a:latin typeface="Arial Narrow" panose="020B0606020202030204" pitchFamily="34" charset="0"/>
              </a:rPr>
              <a:t>thermise</a:t>
            </a:r>
            <a:r>
              <a:rPr lang="fr-FR" altLang="fr-FR" sz="2000" dirty="0">
                <a:solidFill>
                  <a:schemeClr val="accent2"/>
                </a:solidFill>
                <a:latin typeface="Arial Narrow" panose="020B0606020202030204" pitchFamily="34" charset="0"/>
              </a:rPr>
              <a:t>, refroidit et distribue facilement (automatisation et motorisation)</a:t>
            </a:r>
          </a:p>
        </p:txBody>
      </p:sp>
      <p:sp>
        <p:nvSpPr>
          <p:cNvPr id="8" name="ZoneTexte 7"/>
          <p:cNvSpPr txBox="1"/>
          <p:nvPr/>
        </p:nvSpPr>
        <p:spPr>
          <a:xfrm>
            <a:off x="3779838" y="2205038"/>
            <a:ext cx="5113337" cy="4092575"/>
          </a:xfrm>
          <a:prstGeom prst="rect">
            <a:avLst/>
          </a:prstGeom>
          <a:noFill/>
        </p:spPr>
        <p:txBody>
          <a:bodyPr>
            <a:spAutoFit/>
          </a:bodyPr>
          <a:lstStyle/>
          <a:p>
            <a:pPr>
              <a:defRPr/>
            </a:pPr>
            <a:r>
              <a:rPr lang="fr-FR" sz="2000" b="1" dirty="0">
                <a:solidFill>
                  <a:srgbClr val="349E49"/>
                </a:solidFill>
                <a:latin typeface="Segoe UI" panose="020B0502040204020203" pitchFamily="34" charset="0"/>
                <a:cs typeface="Segoe UI" panose="020B0502040204020203" pitchFamily="34" charset="0"/>
              </a:rPr>
              <a:t>Intérêts :</a:t>
            </a:r>
          </a:p>
          <a:p>
            <a:pPr>
              <a:defRPr/>
            </a:pPr>
            <a:r>
              <a:rPr lang="fr-FR" sz="2000" dirty="0">
                <a:solidFill>
                  <a:schemeClr val="accent2"/>
                </a:solidFill>
                <a:latin typeface="Arial Narrow" charset="0"/>
                <a:ea typeface="ＭＳ Ｐゴシック" charset="0"/>
                <a:cs typeface="ＭＳ Ｐゴシック" charset="0"/>
              </a:rPr>
              <a:t>- Valorisation du lait en phase </a:t>
            </a:r>
            <a:r>
              <a:rPr lang="fr-FR" sz="2000" dirty="0" err="1">
                <a:solidFill>
                  <a:schemeClr val="accent2"/>
                </a:solidFill>
                <a:latin typeface="Arial Narrow" charset="0"/>
                <a:ea typeface="ＭＳ Ｐゴシック" charset="0"/>
                <a:cs typeface="ＭＳ Ｐゴシック" charset="0"/>
              </a:rPr>
              <a:t>colostrale</a:t>
            </a:r>
            <a:endParaRPr lang="fr-FR" sz="2000" dirty="0">
              <a:solidFill>
                <a:schemeClr val="accent2"/>
              </a:solidFill>
              <a:latin typeface="Arial Narrow" charset="0"/>
              <a:ea typeface="ＭＳ Ｐゴシック" charset="0"/>
              <a:cs typeface="ＭＳ Ｐゴシック" charset="0"/>
            </a:endParaRPr>
          </a:p>
          <a:p>
            <a:pPr>
              <a:defRPr/>
            </a:pPr>
            <a:r>
              <a:rPr lang="fr-FR" sz="2000" dirty="0">
                <a:solidFill>
                  <a:schemeClr val="accent2"/>
                </a:solidFill>
                <a:latin typeface="Arial Narrow" charset="0"/>
                <a:ea typeface="ＭＳ Ｐゴシック" charset="0"/>
                <a:cs typeface="ＭＳ Ｐゴシック" charset="0"/>
              </a:rPr>
              <a:t>- Efficace contre la transmission du CAEV et mycoplasmes </a:t>
            </a:r>
          </a:p>
          <a:p>
            <a:pPr marL="342900" indent="-342900">
              <a:buFontTx/>
              <a:buChar char="-"/>
              <a:defRPr/>
            </a:pPr>
            <a:endParaRPr lang="fr-FR" sz="2000" dirty="0">
              <a:solidFill>
                <a:schemeClr val="accent2"/>
              </a:solidFill>
              <a:latin typeface="Arial Narrow" charset="0"/>
              <a:ea typeface="ＭＳ Ｐゴシック" charset="0"/>
              <a:cs typeface="ＭＳ Ｐゴシック" charset="0"/>
            </a:endParaRPr>
          </a:p>
          <a:p>
            <a:pPr>
              <a:defRPr/>
            </a:pPr>
            <a:r>
              <a:rPr lang="fr-FR" sz="2000" b="1" dirty="0">
                <a:solidFill>
                  <a:srgbClr val="349E49"/>
                </a:solidFill>
                <a:latin typeface="Segoe UI" panose="020B0502040204020203" pitchFamily="34" charset="0"/>
                <a:cs typeface="Segoe UI" panose="020B0502040204020203" pitchFamily="34" charset="0"/>
              </a:rPr>
              <a:t>Limites :</a:t>
            </a:r>
          </a:p>
          <a:p>
            <a:pPr>
              <a:defRPr/>
            </a:pPr>
            <a:r>
              <a:rPr lang="fr-FR" sz="2000" dirty="0">
                <a:solidFill>
                  <a:schemeClr val="accent2"/>
                </a:solidFill>
                <a:latin typeface="Arial Narrow" charset="0"/>
                <a:ea typeface="ＭＳ Ｐゴシック" charset="0"/>
                <a:cs typeface="ＭＳ Ｐゴシック" charset="0"/>
              </a:rPr>
              <a:t>- Perte de lait commercialisable </a:t>
            </a:r>
          </a:p>
          <a:p>
            <a:pPr>
              <a:defRPr/>
            </a:pPr>
            <a:r>
              <a:rPr lang="fr-FR" sz="2000" dirty="0">
                <a:solidFill>
                  <a:schemeClr val="accent2"/>
                </a:solidFill>
                <a:latin typeface="Arial Narrow" charset="0"/>
                <a:ea typeface="ＭＳ Ｐゴシック" charset="0"/>
                <a:cs typeface="ＭＳ Ｐゴシック" charset="0"/>
              </a:rPr>
              <a:t>- Matériel et investissements dépendant du nombre de jeunes élevés </a:t>
            </a:r>
          </a:p>
          <a:p>
            <a:pPr>
              <a:defRPr/>
            </a:pPr>
            <a:r>
              <a:rPr lang="fr-FR" sz="2000" dirty="0">
                <a:solidFill>
                  <a:schemeClr val="accent2"/>
                </a:solidFill>
                <a:latin typeface="Arial Narrow" charset="0"/>
                <a:ea typeface="ＭＳ Ｐゴシック" charset="0"/>
                <a:cs typeface="ＭＳ Ｐゴシック" charset="0"/>
              </a:rPr>
              <a:t>- Temps de travail important : distribution de plusieurs repas chauds par jour et nécessité de refroidir le lait avec l'utilisation de distributeur automatique de lait.  </a:t>
            </a:r>
          </a:p>
          <a:p>
            <a:pPr>
              <a:defRPr/>
            </a:pPr>
            <a:r>
              <a:rPr lang="fr-FR" sz="2000" dirty="0">
                <a:solidFill>
                  <a:schemeClr val="accent2"/>
                </a:solidFill>
                <a:latin typeface="Arial Narrow" charset="0"/>
                <a:ea typeface="ＭＳ Ｐゴシック" charset="0"/>
                <a:cs typeface="ＭＳ Ｐゴシック" charset="0"/>
              </a:rPr>
              <a:t>- Pratique consommatrice d’eau et énergivore </a:t>
            </a:r>
          </a:p>
        </p:txBody>
      </p:sp>
    </p:spTree>
    <p:extLst>
      <p:ext uri="{BB962C8B-B14F-4D97-AF65-F5344CB8AC3E}">
        <p14:creationId xmlns:p14="http://schemas.microsoft.com/office/powerpoint/2010/main" val="2934505286"/>
      </p:ext>
    </p:extLst>
  </p:cSld>
  <p:clrMapOvr>
    <a:masterClrMapping/>
  </p:clrMapOvr>
  <p:timing>
    <p:tnLst>
      <p:par>
        <p:cTn id="1" dur="indefinite" restart="never" nodeType="tmRoot"/>
      </p:par>
    </p:tnLst>
  </p:timing>
</p:sld>
</file>

<file path=ppt/theme/theme1.xml><?xml version="1.0" encoding="utf-8"?>
<a:theme xmlns:a="http://schemas.openxmlformats.org/drawingml/2006/main" name="ENVIRONNEMENT (vert)">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F02FF604FD994EAD9D015364C75E7B" ma:contentTypeVersion="2" ma:contentTypeDescription="Crée un document." ma:contentTypeScope="" ma:versionID="09d51efd631f25143ed50218a82386f4">
  <xsd:schema xmlns:xsd="http://www.w3.org/2001/XMLSchema" xmlns:xs="http://www.w3.org/2001/XMLSchema" xmlns:p="http://schemas.microsoft.com/office/2006/metadata/properties" xmlns:ns2="13432ea0-e24e-47fd-b96e-7d65cbd891c2" targetNamespace="http://schemas.microsoft.com/office/2006/metadata/properties" ma:root="true" ma:fieldsID="6c91c50e4ef3c82514f118ebf8388cdf" ns2:_="">
    <xsd:import namespace="13432ea0-e24e-47fd-b96e-7d65cbd891c2"/>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432ea0-e24e-47fd-b96e-7d65cbd891c2"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Conserver l’ID" ma:description="Conserver l’ID lors de l’ajout."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13432ea0-e24e-47fd-b96e-7d65cbd891c2">IESHARE-11-153</_dlc_DocId>
    <_dlc_DocIdUrl xmlns="13432ea0-e24e-47fd-b96e-7d65cbd891c2">
      <Url>https://share.idele.fr/_layouts/15/DocIdRedir.aspx?ID=IESHARE-11-153</Url>
      <Description>IESHARE-11-153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763D5-9424-442D-838D-CD02CA9BE1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432ea0-e24e-47fd-b96e-7d65cbd891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6C977E-97C7-480F-AA28-A005BB9A8DE7}">
  <ds:schemaRefs>
    <ds:schemaRef ds:uri="http://schemas.microsoft.com/sharepoint/events"/>
  </ds:schemaRefs>
</ds:datastoreItem>
</file>

<file path=customXml/itemProps3.xml><?xml version="1.0" encoding="utf-8"?>
<ds:datastoreItem xmlns:ds="http://schemas.openxmlformats.org/officeDocument/2006/customXml" ds:itemID="{B73EAD81-3059-4408-86DD-1DAAA967A807}">
  <ds:schemaRefs>
    <ds:schemaRef ds:uri="http://purl.org/dc/term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13432ea0-e24e-47fd-b96e-7d65cbd891c2"/>
    <ds:schemaRef ds:uri="http://purl.org/dc/elements/1.1/"/>
  </ds:schemaRefs>
</ds:datastoreItem>
</file>

<file path=customXml/itemProps4.xml><?xml version="1.0" encoding="utf-8"?>
<ds:datastoreItem xmlns:ds="http://schemas.openxmlformats.org/officeDocument/2006/customXml" ds:itemID="{1B24531A-AC93-4135-B1C4-47FA741352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6184</TotalTime>
  <Words>1797</Words>
  <Application>Microsoft Office PowerPoint</Application>
  <PresentationFormat>Affichage à l'écran (4:3)</PresentationFormat>
  <Paragraphs>405</Paragraphs>
  <Slides>24</Slides>
  <Notes>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24</vt:i4>
      </vt:variant>
    </vt:vector>
  </HeadingPairs>
  <TitlesOfParts>
    <vt:vector size="36" baseType="lpstr">
      <vt:lpstr>ＭＳ Ｐゴシック</vt:lpstr>
      <vt:lpstr>ＭＳ Ｐゴシック</vt:lpstr>
      <vt:lpstr>Arial</vt:lpstr>
      <vt:lpstr>Arial Narrow</vt:lpstr>
      <vt:lpstr>Calibri</vt:lpstr>
      <vt:lpstr>Leelawadee</vt:lpstr>
      <vt:lpstr>Segoe UI</vt:lpstr>
      <vt:lpstr>Segoe UI Light</vt:lpstr>
      <vt:lpstr>Symbol</vt:lpstr>
      <vt:lpstr>Times New Roman</vt:lpstr>
      <vt:lpstr>Wingdings</vt:lpstr>
      <vt:lpstr>ENVIRONNEMENT (vert)</vt:lpstr>
      <vt:lpstr>L’alimentation des chevrettes : les derniers résultats des essais de Cap’Pradel</vt:lpstr>
      <vt:lpstr>     Allaiter ses chevreaux en bio, quoi de neuf ?  Partenariat Européen pour l’innovation « Technique d’Allaitement des chevreaux » (2016 – 19) </vt:lpstr>
      <vt:lpstr>Projet PEI TALC</vt:lpstr>
      <vt:lpstr>Ce que dit la réglementation AB </vt:lpstr>
      <vt:lpstr>Enjeux de l’alimentation lactée des chevrettes</vt:lpstr>
      <vt:lpstr>Allaiter au lait maternel acidifié</vt:lpstr>
      <vt:lpstr>Allaiter au lait maternel acidifié</vt:lpstr>
      <vt:lpstr>Allaiter au lait de vache acidifié</vt:lpstr>
      <vt:lpstr>Allaiter au lait maternel thermisé</vt:lpstr>
      <vt:lpstr>Croissance au lait maternel acidifié et thermisé au Pradel </vt:lpstr>
      <vt:lpstr>Croissance au lait de vache acidifié à St Genest Malifaux </vt:lpstr>
      <vt:lpstr>Synthèse économique, temps de travail et sanitaire</vt:lpstr>
      <vt:lpstr>Ce qu’il faut retenir</vt:lpstr>
      <vt:lpstr>Pour aller plus loin</vt:lpstr>
      <vt:lpstr>     PEPIT Chevrettes :  Etude de l’effet de l’alimentation post-sevrage (rationnée et à volonté) sur les performances reproductive et productive des chevrettes Alpine  </vt:lpstr>
      <vt:lpstr> Contexte de l’essai : </vt:lpstr>
      <vt:lpstr> Objectif de l’essai : </vt:lpstr>
      <vt:lpstr> Déroulement l’essai : </vt:lpstr>
      <vt:lpstr> Résultats de l’essai :  </vt:lpstr>
      <vt:lpstr> Résultats de l’essai :  </vt:lpstr>
      <vt:lpstr> Résultats de l’essai :  </vt:lpstr>
      <vt:lpstr> Résultats de l’essai :  </vt:lpstr>
      <vt:lpstr> Résultats de l’essai :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Guigue Isabelle</dc:creator>
  <cp:lastModifiedBy>boyer_c</cp:lastModifiedBy>
  <cp:revision>213</cp:revision>
  <cp:lastPrinted>2019-10-02T16:25:35Z</cp:lastPrinted>
  <dcterms:created xsi:type="dcterms:W3CDTF">2017-05-18T13:50:25Z</dcterms:created>
  <dcterms:modified xsi:type="dcterms:W3CDTF">2020-11-23T11:10:11Z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0x0101006AF02FF604FD994EAD9D015364C75E7B</vt:lpwstr>
  </property>
  <property fmtid="{D5CDD505-2E9C-101B-9397-08002B2CF9AE}" pid="3" name="_dlc_DocIdItemGuid">
    <vt:lpwstr>9e74a0d3-432f-4200-93db-631b00155d93</vt:lpwstr>
  </property>
</Properties>
</file>