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5"/>
    <p:sldMasterId id="2147483819" r:id="rId6"/>
  </p:sldMasterIdLst>
  <p:notesMasterIdLst>
    <p:notesMasterId r:id="rId43"/>
  </p:notesMasterIdLst>
  <p:handoutMasterIdLst>
    <p:handoutMasterId r:id="rId44"/>
  </p:handoutMasterIdLst>
  <p:sldIdLst>
    <p:sldId id="365" r:id="rId7"/>
    <p:sldId id="411" r:id="rId8"/>
    <p:sldId id="467" r:id="rId9"/>
    <p:sldId id="468" r:id="rId10"/>
    <p:sldId id="314" r:id="rId11"/>
    <p:sldId id="316" r:id="rId12"/>
    <p:sldId id="417" r:id="rId13"/>
    <p:sldId id="419" r:id="rId14"/>
    <p:sldId id="418" r:id="rId15"/>
    <p:sldId id="420" r:id="rId16"/>
    <p:sldId id="469" r:id="rId17"/>
    <p:sldId id="459" r:id="rId18"/>
    <p:sldId id="403" r:id="rId19"/>
    <p:sldId id="423" r:id="rId20"/>
    <p:sldId id="470" r:id="rId21"/>
    <p:sldId id="471" r:id="rId22"/>
    <p:sldId id="460" r:id="rId23"/>
    <p:sldId id="461" r:id="rId24"/>
    <p:sldId id="428" r:id="rId25"/>
    <p:sldId id="404" r:id="rId26"/>
    <p:sldId id="438" r:id="rId27"/>
    <p:sldId id="426" r:id="rId28"/>
    <p:sldId id="439" r:id="rId29"/>
    <p:sldId id="427" r:id="rId30"/>
    <p:sldId id="441" r:id="rId31"/>
    <p:sldId id="472" r:id="rId32"/>
    <p:sldId id="398" r:id="rId33"/>
    <p:sldId id="463" r:id="rId34"/>
    <p:sldId id="462" r:id="rId35"/>
    <p:sldId id="383" r:id="rId36"/>
    <p:sldId id="431" r:id="rId37"/>
    <p:sldId id="443" r:id="rId38"/>
    <p:sldId id="465" r:id="rId39"/>
    <p:sldId id="445" r:id="rId40"/>
    <p:sldId id="473" r:id="rId41"/>
    <p:sldId id="466" r:id="rId4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A00"/>
    <a:srgbClr val="A71523"/>
    <a:srgbClr val="9A57CD"/>
    <a:srgbClr val="587ABC"/>
    <a:srgbClr val="75BB7F"/>
    <a:srgbClr val="F59C10"/>
    <a:srgbClr val="B43844"/>
    <a:srgbClr val="FFF4E7"/>
    <a:srgbClr val="F8BA57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6028" autoAdjust="0"/>
  </p:normalViewPr>
  <p:slideViewPr>
    <p:cSldViewPr snapToGrid="0">
      <p:cViewPr varScale="1">
        <p:scale>
          <a:sx n="99" d="100"/>
          <a:sy n="99" d="100"/>
        </p:scale>
        <p:origin x="12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nca_b\Documents\ERADAL\Action%201\ERADAL_livrable_efficiences_toutes%20esp&#232;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Proportion des protéines </a:t>
            </a:r>
            <a:r>
              <a:rPr lang="fr-FR" b="1" dirty="0" smtClean="0"/>
              <a:t>non consommables </a:t>
            </a:r>
            <a:r>
              <a:rPr lang="fr-FR" b="1" dirty="0"/>
              <a:t>par l'homme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Proportion des protéines consommables par l'homme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 dpi="0" rotWithShape="1">
                <a:blip xmlns:r="http://schemas.openxmlformats.org/officeDocument/2006/relationships"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blipFill dpi="0" rotWithShape="1">
                <a:blip xmlns:r="http://schemas.openxmlformats.org/officeDocument/2006/relationships"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blipFill dpi="0" rotWithShape="1">
                <a:blip xmlns:r="http://schemas.openxmlformats.org/officeDocument/2006/relationships"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blipFill dpi="0" rotWithShape="1">
                <a:blip xmlns:r="http://schemas.openxmlformats.org/officeDocument/2006/relationships"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blipFill dpi="0" rotWithShape="1">
                <a:blip xmlns:r="http://schemas.openxmlformats.org/officeDocument/2006/relationships"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blipFill dpi="0" rotWithShape="1">
                <a:blip xmlns:r="http://schemas.openxmlformats.org/officeDocument/2006/relationships"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Herbe sous toutes ses formes</c:v>
                </c:pt>
                <c:pt idx="1">
                  <c:v>Pulpes de betteraves</c:v>
                </c:pt>
                <c:pt idx="2">
                  <c:v>Drêches de blé</c:v>
                </c:pt>
                <c:pt idx="3">
                  <c:v>Tourteau de colza</c:v>
                </c:pt>
                <c:pt idx="4">
                  <c:v>Ensilage de maïs</c:v>
                </c:pt>
                <c:pt idx="5">
                  <c:v>Mais grain</c:v>
                </c:pt>
                <c:pt idx="6">
                  <c:v>Chèvre laitière 22</c:v>
                </c:pt>
                <c:pt idx="7">
                  <c:v>Tourteau de soja</c:v>
                </c:pt>
                <c:pt idx="8">
                  <c:v>Fèveroles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</c:v>
                </c:pt>
                <c:pt idx="5">
                  <c:v>0.85</c:v>
                </c:pt>
                <c:pt idx="6">
                  <c:v>0.54</c:v>
                </c:pt>
                <c:pt idx="7">
                  <c:v>0.4</c:v>
                </c:pt>
                <c:pt idx="8">
                  <c:v>0.08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"/>
        <c:overlap val="-38"/>
        <c:axId val="-463406112"/>
        <c:axId val="-463401216"/>
      </c:barChart>
      <c:catAx>
        <c:axId val="-4634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401216"/>
        <c:crosses val="autoZero"/>
        <c:auto val="1"/>
        <c:lblAlgn val="ctr"/>
        <c:lblOffset val="100"/>
        <c:noMultiLvlLbl val="0"/>
      </c:catAx>
      <c:valAx>
        <c:axId val="-4634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4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FD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CL!$A$6:$A$14</c:f>
              <c:strCache>
                <c:ptCount val="9"/>
                <c:pt idx="0">
                  <c:v>Affouragement</c:v>
                </c:pt>
                <c:pt idx="1">
                  <c:v>Enrubannage</c:v>
                </c:pt>
                <c:pt idx="2">
                  <c:v>Ensilage de maïs</c:v>
                </c:pt>
                <c:pt idx="3">
                  <c:v>Foin de mélange</c:v>
                </c:pt>
                <c:pt idx="4">
                  <c:v>Foin légumineuses</c:v>
                </c:pt>
                <c:pt idx="5">
                  <c:v>Pastoral distribué</c:v>
                </c:pt>
                <c:pt idx="6">
                  <c:v>Pastoral pâturage</c:v>
                </c:pt>
                <c:pt idx="7">
                  <c:v>Pâturage</c:v>
                </c:pt>
                <c:pt idx="8">
                  <c:v>Ration séche déshy et concentrés</c:v>
                </c:pt>
              </c:strCache>
            </c:strRef>
          </c:cat>
          <c:val>
            <c:numRef>
              <c:f>CL!$G$6:$G$14</c:f>
              <c:numCache>
                <c:formatCode>0%</c:formatCode>
                <c:ptCount val="9"/>
                <c:pt idx="0">
                  <c:v>0.88011919118083415</c:v>
                </c:pt>
                <c:pt idx="1">
                  <c:v>0.82872586127298142</c:v>
                </c:pt>
                <c:pt idx="2">
                  <c:v>0.76228298238770731</c:v>
                </c:pt>
                <c:pt idx="3">
                  <c:v>0.86702964364837187</c:v>
                </c:pt>
                <c:pt idx="4">
                  <c:v>0.8279296064415963</c:v>
                </c:pt>
                <c:pt idx="5">
                  <c:v>0.90143257114100184</c:v>
                </c:pt>
                <c:pt idx="6">
                  <c:v>0.9272668234939746</c:v>
                </c:pt>
                <c:pt idx="7">
                  <c:v>0.8598795767515176</c:v>
                </c:pt>
                <c:pt idx="8">
                  <c:v>0.74053891852624842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463399584"/>
        <c:axId val="-463404480"/>
      </c:barChart>
      <c:catAx>
        <c:axId val="-4633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404480"/>
        <c:crosses val="autoZero"/>
        <c:auto val="1"/>
        <c:lblAlgn val="ctr"/>
        <c:lblOffset val="100"/>
        <c:noMultiLvlLbl val="0"/>
      </c:catAx>
      <c:valAx>
        <c:axId val="-4634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3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420000"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Feuil1!$A$2:$A$17</c:f>
              <c:strCache>
                <c:ptCount val="16"/>
                <c:pt idx="0">
                  <c:v>&lt; 0,2</c:v>
                </c:pt>
                <c:pt idx="1">
                  <c:v>0,2-0,4</c:v>
                </c:pt>
                <c:pt idx="2">
                  <c:v>0,4-0,6</c:v>
                </c:pt>
                <c:pt idx="3">
                  <c:v>0,6-0,8</c:v>
                </c:pt>
                <c:pt idx="4">
                  <c:v>0,8-1</c:v>
                </c:pt>
                <c:pt idx="5">
                  <c:v>1-1,2</c:v>
                </c:pt>
                <c:pt idx="6">
                  <c:v>1,2-1,4</c:v>
                </c:pt>
                <c:pt idx="7">
                  <c:v>1,4-1,6</c:v>
                </c:pt>
                <c:pt idx="8">
                  <c:v>1,6-1,8</c:v>
                </c:pt>
                <c:pt idx="9">
                  <c:v>1,8-2</c:v>
                </c:pt>
                <c:pt idx="10">
                  <c:v>2-2,2</c:v>
                </c:pt>
                <c:pt idx="11">
                  <c:v>2,2-2,4</c:v>
                </c:pt>
                <c:pt idx="12">
                  <c:v>2,4-2,6</c:v>
                </c:pt>
                <c:pt idx="13">
                  <c:v>2,6-2,8</c:v>
                </c:pt>
                <c:pt idx="14">
                  <c:v>2,8-3</c:v>
                </c:pt>
                <c:pt idx="15">
                  <c:v>&gt;3</c:v>
                </c:pt>
              </c:strCache>
            </c:str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0</c:v>
                </c:pt>
                <c:pt idx="1">
                  <c:v>10</c:v>
                </c:pt>
                <c:pt idx="2">
                  <c:v>108</c:v>
                </c:pt>
                <c:pt idx="3">
                  <c:v>194</c:v>
                </c:pt>
                <c:pt idx="4">
                  <c:v>174</c:v>
                </c:pt>
                <c:pt idx="5">
                  <c:v>114</c:v>
                </c:pt>
                <c:pt idx="6">
                  <c:v>70</c:v>
                </c:pt>
                <c:pt idx="7">
                  <c:v>59</c:v>
                </c:pt>
                <c:pt idx="8">
                  <c:v>25</c:v>
                </c:pt>
                <c:pt idx="9">
                  <c:v>23</c:v>
                </c:pt>
                <c:pt idx="10">
                  <c:v>19</c:v>
                </c:pt>
                <c:pt idx="11">
                  <c:v>6</c:v>
                </c:pt>
                <c:pt idx="12">
                  <c:v>12</c:v>
                </c:pt>
                <c:pt idx="13">
                  <c:v>3</c:v>
                </c:pt>
                <c:pt idx="14">
                  <c:v>3</c:v>
                </c:pt>
                <c:pt idx="1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63400672"/>
        <c:axId val="-463405568"/>
      </c:barChart>
      <c:catAx>
        <c:axId val="-4634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405568"/>
        <c:crosses val="autoZero"/>
        <c:auto val="1"/>
        <c:lblAlgn val="ctr"/>
        <c:lblOffset val="100"/>
        <c:noMultiLvlLbl val="0"/>
      </c:catAx>
      <c:valAx>
        <c:axId val="-4634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4634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AE543-4768-46B5-A44C-F702DDF857C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C9FD524-0307-4E47-81C6-81249C4C448D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B366E509-7F0D-4E7D-9877-DCA8C6828FE8}" type="parTrans" cxnId="{DE37950D-08AD-447E-A8E7-E8EB01B5BE48}">
      <dgm:prSet/>
      <dgm:spPr/>
      <dgm:t>
        <a:bodyPr/>
        <a:lstStyle/>
        <a:p>
          <a:endParaRPr lang="fr-FR"/>
        </a:p>
      </dgm:t>
    </dgm:pt>
    <dgm:pt modelId="{C86A2282-59AB-41B3-B7C9-788458F4CCAC}" type="sibTrans" cxnId="{DE37950D-08AD-447E-A8E7-E8EB01B5BE48}">
      <dgm:prSet/>
      <dgm:spPr/>
      <dgm:t>
        <a:bodyPr/>
        <a:lstStyle/>
        <a:p>
          <a:endParaRPr lang="fr-FR"/>
        </a:p>
      </dgm:t>
    </dgm:pt>
    <dgm:pt modelId="{508C14E8-6C4E-40B6-B8B8-2584965DF2C2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2E04F921-D864-4B51-AC43-69FC0DECFF33}" type="parTrans" cxnId="{FB26C94B-D3DF-460F-9230-44AF3A45B1BB}">
      <dgm:prSet/>
      <dgm:spPr/>
      <dgm:t>
        <a:bodyPr/>
        <a:lstStyle/>
        <a:p>
          <a:endParaRPr lang="fr-FR"/>
        </a:p>
      </dgm:t>
    </dgm:pt>
    <dgm:pt modelId="{B191EC90-98B8-4323-889C-2346497A2244}" type="sibTrans" cxnId="{FB26C94B-D3DF-460F-9230-44AF3A45B1BB}">
      <dgm:prSet/>
      <dgm:spPr/>
      <dgm:t>
        <a:bodyPr/>
        <a:lstStyle/>
        <a:p>
          <a:endParaRPr lang="fr-FR"/>
        </a:p>
      </dgm:t>
    </dgm:pt>
    <dgm:pt modelId="{7889BF2E-34CD-4EA2-8544-6167CAE81433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ADD762D3-16C5-4718-ACCF-9E9B478BB02F}" type="parTrans" cxnId="{8CC07470-42F7-4662-A66F-1424EA5AC69D}">
      <dgm:prSet/>
      <dgm:spPr/>
      <dgm:t>
        <a:bodyPr/>
        <a:lstStyle/>
        <a:p>
          <a:endParaRPr lang="fr-FR"/>
        </a:p>
      </dgm:t>
    </dgm:pt>
    <dgm:pt modelId="{FB752BDD-BC1E-4958-8CCB-E1A2A69F2FB4}" type="sibTrans" cxnId="{8CC07470-42F7-4662-A66F-1424EA5AC69D}">
      <dgm:prSet/>
      <dgm:spPr/>
      <dgm:t>
        <a:bodyPr/>
        <a:lstStyle/>
        <a:p>
          <a:endParaRPr lang="fr-FR"/>
        </a:p>
      </dgm:t>
    </dgm:pt>
    <dgm:pt modelId="{7E2AB4F2-067A-4DE1-B414-6B5B252EB0A9}" type="pres">
      <dgm:prSet presAssocID="{A6FAE543-4768-46B5-A44C-F702DDF857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FFC078-6FCC-46E0-A023-ED8FF6879707}" type="pres">
      <dgm:prSet presAssocID="{8C9FD524-0307-4E47-81C6-81249C4C448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1AAC16-57FE-47FD-AE5A-97FBB347859C}" type="pres">
      <dgm:prSet presAssocID="{8C9FD524-0307-4E47-81C6-81249C4C448D}" presName="gear1srcNode" presStyleLbl="node1" presStyleIdx="0" presStyleCnt="3"/>
      <dgm:spPr/>
      <dgm:t>
        <a:bodyPr/>
        <a:lstStyle/>
        <a:p>
          <a:endParaRPr lang="fr-FR"/>
        </a:p>
      </dgm:t>
    </dgm:pt>
    <dgm:pt modelId="{B55A1A73-CF43-469D-8340-B4BB1A4A7848}" type="pres">
      <dgm:prSet presAssocID="{8C9FD524-0307-4E47-81C6-81249C4C448D}" presName="gear1dstNode" presStyleLbl="node1" presStyleIdx="0" presStyleCnt="3"/>
      <dgm:spPr/>
      <dgm:t>
        <a:bodyPr/>
        <a:lstStyle/>
        <a:p>
          <a:endParaRPr lang="fr-FR"/>
        </a:p>
      </dgm:t>
    </dgm:pt>
    <dgm:pt modelId="{D66B4FDB-11E0-49EA-8C68-6DF925F61ED6}" type="pres">
      <dgm:prSet presAssocID="{508C14E8-6C4E-40B6-B8B8-2584965DF2C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1EF2B9-6B99-4828-A4F5-ADF53456B805}" type="pres">
      <dgm:prSet presAssocID="{508C14E8-6C4E-40B6-B8B8-2584965DF2C2}" presName="gear2srcNode" presStyleLbl="node1" presStyleIdx="1" presStyleCnt="3"/>
      <dgm:spPr/>
      <dgm:t>
        <a:bodyPr/>
        <a:lstStyle/>
        <a:p>
          <a:endParaRPr lang="fr-FR"/>
        </a:p>
      </dgm:t>
    </dgm:pt>
    <dgm:pt modelId="{DB7C5454-236D-4BFA-B091-ED45F6149F8D}" type="pres">
      <dgm:prSet presAssocID="{508C14E8-6C4E-40B6-B8B8-2584965DF2C2}" presName="gear2dstNode" presStyleLbl="node1" presStyleIdx="1" presStyleCnt="3"/>
      <dgm:spPr/>
      <dgm:t>
        <a:bodyPr/>
        <a:lstStyle/>
        <a:p>
          <a:endParaRPr lang="fr-FR"/>
        </a:p>
      </dgm:t>
    </dgm:pt>
    <dgm:pt modelId="{C1DD20C3-245E-4D6F-BEEC-261991CF3F73}" type="pres">
      <dgm:prSet presAssocID="{7889BF2E-34CD-4EA2-8544-6167CAE81433}" presName="gear3" presStyleLbl="node1" presStyleIdx="2" presStyleCnt="3"/>
      <dgm:spPr/>
      <dgm:t>
        <a:bodyPr/>
        <a:lstStyle/>
        <a:p>
          <a:endParaRPr lang="fr-FR"/>
        </a:p>
      </dgm:t>
    </dgm:pt>
    <dgm:pt modelId="{6F73B8C5-ACAD-47D4-A1C5-EBA94852515C}" type="pres">
      <dgm:prSet presAssocID="{7889BF2E-34CD-4EA2-8544-6167CAE8143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902F3D-75E0-4C42-90F9-38D80BE993A7}" type="pres">
      <dgm:prSet presAssocID="{7889BF2E-34CD-4EA2-8544-6167CAE81433}" presName="gear3srcNode" presStyleLbl="node1" presStyleIdx="2" presStyleCnt="3"/>
      <dgm:spPr/>
      <dgm:t>
        <a:bodyPr/>
        <a:lstStyle/>
        <a:p>
          <a:endParaRPr lang="fr-FR"/>
        </a:p>
      </dgm:t>
    </dgm:pt>
    <dgm:pt modelId="{AD168C3D-6F14-40AA-88B3-DD55CD2C9C14}" type="pres">
      <dgm:prSet presAssocID="{7889BF2E-34CD-4EA2-8544-6167CAE81433}" presName="gear3dstNode" presStyleLbl="node1" presStyleIdx="2" presStyleCnt="3"/>
      <dgm:spPr/>
      <dgm:t>
        <a:bodyPr/>
        <a:lstStyle/>
        <a:p>
          <a:endParaRPr lang="fr-FR"/>
        </a:p>
      </dgm:t>
    </dgm:pt>
    <dgm:pt modelId="{2F0E0818-147E-4A29-BC9C-4712558630A9}" type="pres">
      <dgm:prSet presAssocID="{C86A2282-59AB-41B3-B7C9-788458F4CCAC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F57D6EFC-8767-430B-B5DA-FDCED85FB690}" type="pres">
      <dgm:prSet presAssocID="{B191EC90-98B8-4323-889C-2346497A2244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B949ECD5-5179-451C-A500-6B5A83EFD3A0}" type="pres">
      <dgm:prSet presAssocID="{FB752BDD-BC1E-4958-8CCB-E1A2A69F2FB4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8CC07470-42F7-4662-A66F-1424EA5AC69D}" srcId="{A6FAE543-4768-46B5-A44C-F702DDF857C1}" destId="{7889BF2E-34CD-4EA2-8544-6167CAE81433}" srcOrd="2" destOrd="0" parTransId="{ADD762D3-16C5-4718-ACCF-9E9B478BB02F}" sibTransId="{FB752BDD-BC1E-4958-8CCB-E1A2A69F2FB4}"/>
    <dgm:cxn modelId="{0D27A3BE-CCAF-4B82-98B9-3A5F0D49166A}" type="presOf" srcId="{508C14E8-6C4E-40B6-B8B8-2584965DF2C2}" destId="{0A1EF2B9-6B99-4828-A4F5-ADF53456B805}" srcOrd="1" destOrd="0" presId="urn:microsoft.com/office/officeart/2005/8/layout/gear1"/>
    <dgm:cxn modelId="{B769C94A-D334-4B44-8BF8-A2845941AC9D}" type="presOf" srcId="{FB752BDD-BC1E-4958-8CCB-E1A2A69F2FB4}" destId="{B949ECD5-5179-451C-A500-6B5A83EFD3A0}" srcOrd="0" destOrd="0" presId="urn:microsoft.com/office/officeart/2005/8/layout/gear1"/>
    <dgm:cxn modelId="{614B018D-85AB-483D-8065-1058DE34AC36}" type="presOf" srcId="{508C14E8-6C4E-40B6-B8B8-2584965DF2C2}" destId="{DB7C5454-236D-4BFA-B091-ED45F6149F8D}" srcOrd="2" destOrd="0" presId="urn:microsoft.com/office/officeart/2005/8/layout/gear1"/>
    <dgm:cxn modelId="{DE37950D-08AD-447E-A8E7-E8EB01B5BE48}" srcId="{A6FAE543-4768-46B5-A44C-F702DDF857C1}" destId="{8C9FD524-0307-4E47-81C6-81249C4C448D}" srcOrd="0" destOrd="0" parTransId="{B366E509-7F0D-4E7D-9877-DCA8C6828FE8}" sibTransId="{C86A2282-59AB-41B3-B7C9-788458F4CCAC}"/>
    <dgm:cxn modelId="{FB26C94B-D3DF-460F-9230-44AF3A45B1BB}" srcId="{A6FAE543-4768-46B5-A44C-F702DDF857C1}" destId="{508C14E8-6C4E-40B6-B8B8-2584965DF2C2}" srcOrd="1" destOrd="0" parTransId="{2E04F921-D864-4B51-AC43-69FC0DECFF33}" sibTransId="{B191EC90-98B8-4323-889C-2346497A2244}"/>
    <dgm:cxn modelId="{5254E2E0-9D12-4B8C-9AAC-493389C38648}" type="presOf" srcId="{A6FAE543-4768-46B5-A44C-F702DDF857C1}" destId="{7E2AB4F2-067A-4DE1-B414-6B5B252EB0A9}" srcOrd="0" destOrd="0" presId="urn:microsoft.com/office/officeart/2005/8/layout/gear1"/>
    <dgm:cxn modelId="{DF22CA30-5B5D-4213-85D6-8139B0398044}" type="presOf" srcId="{508C14E8-6C4E-40B6-B8B8-2584965DF2C2}" destId="{D66B4FDB-11E0-49EA-8C68-6DF925F61ED6}" srcOrd="0" destOrd="0" presId="urn:microsoft.com/office/officeart/2005/8/layout/gear1"/>
    <dgm:cxn modelId="{0C5E6979-40A3-4DED-83BE-0986F52B18C4}" type="presOf" srcId="{7889BF2E-34CD-4EA2-8544-6167CAE81433}" destId="{C1DD20C3-245E-4D6F-BEEC-261991CF3F73}" srcOrd="0" destOrd="0" presId="urn:microsoft.com/office/officeart/2005/8/layout/gear1"/>
    <dgm:cxn modelId="{61E6C6E8-F096-4245-8CA7-B37EF6EC8142}" type="presOf" srcId="{8C9FD524-0307-4E47-81C6-81249C4C448D}" destId="{F7FFC078-6FCC-46E0-A023-ED8FF6879707}" srcOrd="0" destOrd="0" presId="urn:microsoft.com/office/officeart/2005/8/layout/gear1"/>
    <dgm:cxn modelId="{291900D3-1F3A-44B0-9A7E-ADFB25400980}" type="presOf" srcId="{B191EC90-98B8-4323-889C-2346497A2244}" destId="{F57D6EFC-8767-430B-B5DA-FDCED85FB690}" srcOrd="0" destOrd="0" presId="urn:microsoft.com/office/officeart/2005/8/layout/gear1"/>
    <dgm:cxn modelId="{D16E61A2-FD8F-445F-A2F0-505274F7D93A}" type="presOf" srcId="{7889BF2E-34CD-4EA2-8544-6167CAE81433}" destId="{6F73B8C5-ACAD-47D4-A1C5-EBA94852515C}" srcOrd="1" destOrd="0" presId="urn:microsoft.com/office/officeart/2005/8/layout/gear1"/>
    <dgm:cxn modelId="{2E169A63-A620-40E2-BEF8-C020FCAC864B}" type="presOf" srcId="{8C9FD524-0307-4E47-81C6-81249C4C448D}" destId="{A01AAC16-57FE-47FD-AE5A-97FBB347859C}" srcOrd="1" destOrd="0" presId="urn:microsoft.com/office/officeart/2005/8/layout/gear1"/>
    <dgm:cxn modelId="{A2FB60AF-7F6C-4BFD-8590-92D853AEBE4F}" type="presOf" srcId="{C86A2282-59AB-41B3-B7C9-788458F4CCAC}" destId="{2F0E0818-147E-4A29-BC9C-4712558630A9}" srcOrd="0" destOrd="0" presId="urn:microsoft.com/office/officeart/2005/8/layout/gear1"/>
    <dgm:cxn modelId="{4363F9F4-29E4-4806-B51B-2DFC87843966}" type="presOf" srcId="{7889BF2E-34CD-4EA2-8544-6167CAE81433}" destId="{AD168C3D-6F14-40AA-88B3-DD55CD2C9C14}" srcOrd="3" destOrd="0" presId="urn:microsoft.com/office/officeart/2005/8/layout/gear1"/>
    <dgm:cxn modelId="{4A1F1475-AA33-4BAD-BFBF-0947C4B41DD1}" type="presOf" srcId="{8C9FD524-0307-4E47-81C6-81249C4C448D}" destId="{B55A1A73-CF43-469D-8340-B4BB1A4A7848}" srcOrd="2" destOrd="0" presId="urn:microsoft.com/office/officeart/2005/8/layout/gear1"/>
    <dgm:cxn modelId="{0E021EF7-BEED-4023-8473-B2FF6C41F6E7}" type="presOf" srcId="{7889BF2E-34CD-4EA2-8544-6167CAE81433}" destId="{30902F3D-75E0-4C42-90F9-38D80BE993A7}" srcOrd="2" destOrd="0" presId="urn:microsoft.com/office/officeart/2005/8/layout/gear1"/>
    <dgm:cxn modelId="{C79F9B96-2B82-4128-A5BA-D467B92156EC}" type="presParOf" srcId="{7E2AB4F2-067A-4DE1-B414-6B5B252EB0A9}" destId="{F7FFC078-6FCC-46E0-A023-ED8FF6879707}" srcOrd="0" destOrd="0" presId="urn:microsoft.com/office/officeart/2005/8/layout/gear1"/>
    <dgm:cxn modelId="{429C6D61-95F8-482F-8569-C56E15BB09A5}" type="presParOf" srcId="{7E2AB4F2-067A-4DE1-B414-6B5B252EB0A9}" destId="{A01AAC16-57FE-47FD-AE5A-97FBB347859C}" srcOrd="1" destOrd="0" presId="urn:microsoft.com/office/officeart/2005/8/layout/gear1"/>
    <dgm:cxn modelId="{6908E8E3-D869-401C-88E6-CACDA80CBF3A}" type="presParOf" srcId="{7E2AB4F2-067A-4DE1-B414-6B5B252EB0A9}" destId="{B55A1A73-CF43-469D-8340-B4BB1A4A7848}" srcOrd="2" destOrd="0" presId="urn:microsoft.com/office/officeart/2005/8/layout/gear1"/>
    <dgm:cxn modelId="{872776FD-DA02-406E-8574-15DF21481E54}" type="presParOf" srcId="{7E2AB4F2-067A-4DE1-B414-6B5B252EB0A9}" destId="{D66B4FDB-11E0-49EA-8C68-6DF925F61ED6}" srcOrd="3" destOrd="0" presId="urn:microsoft.com/office/officeart/2005/8/layout/gear1"/>
    <dgm:cxn modelId="{B617E6C9-99AE-4D00-AE0B-5019FFC638F1}" type="presParOf" srcId="{7E2AB4F2-067A-4DE1-B414-6B5B252EB0A9}" destId="{0A1EF2B9-6B99-4828-A4F5-ADF53456B805}" srcOrd="4" destOrd="0" presId="urn:microsoft.com/office/officeart/2005/8/layout/gear1"/>
    <dgm:cxn modelId="{85C5923C-B8FD-48B1-B348-EAC03179D728}" type="presParOf" srcId="{7E2AB4F2-067A-4DE1-B414-6B5B252EB0A9}" destId="{DB7C5454-236D-4BFA-B091-ED45F6149F8D}" srcOrd="5" destOrd="0" presId="urn:microsoft.com/office/officeart/2005/8/layout/gear1"/>
    <dgm:cxn modelId="{95847575-30C7-4C3A-921E-478AB0353CEC}" type="presParOf" srcId="{7E2AB4F2-067A-4DE1-B414-6B5B252EB0A9}" destId="{C1DD20C3-245E-4D6F-BEEC-261991CF3F73}" srcOrd="6" destOrd="0" presId="urn:microsoft.com/office/officeart/2005/8/layout/gear1"/>
    <dgm:cxn modelId="{3AB02B45-3953-4034-A6FA-CEE523013F21}" type="presParOf" srcId="{7E2AB4F2-067A-4DE1-B414-6B5B252EB0A9}" destId="{6F73B8C5-ACAD-47D4-A1C5-EBA94852515C}" srcOrd="7" destOrd="0" presId="urn:microsoft.com/office/officeart/2005/8/layout/gear1"/>
    <dgm:cxn modelId="{3817C7D7-45A4-4DA5-AFC0-C762516C645D}" type="presParOf" srcId="{7E2AB4F2-067A-4DE1-B414-6B5B252EB0A9}" destId="{30902F3D-75E0-4C42-90F9-38D80BE993A7}" srcOrd="8" destOrd="0" presId="urn:microsoft.com/office/officeart/2005/8/layout/gear1"/>
    <dgm:cxn modelId="{963FC35D-6DF2-4C66-AD00-BA3A6092ED0A}" type="presParOf" srcId="{7E2AB4F2-067A-4DE1-B414-6B5B252EB0A9}" destId="{AD168C3D-6F14-40AA-88B3-DD55CD2C9C14}" srcOrd="9" destOrd="0" presId="urn:microsoft.com/office/officeart/2005/8/layout/gear1"/>
    <dgm:cxn modelId="{C56EA198-CDC3-4DA8-9364-B522E36D4599}" type="presParOf" srcId="{7E2AB4F2-067A-4DE1-B414-6B5B252EB0A9}" destId="{2F0E0818-147E-4A29-BC9C-4712558630A9}" srcOrd="10" destOrd="0" presId="urn:microsoft.com/office/officeart/2005/8/layout/gear1"/>
    <dgm:cxn modelId="{8D5ED4EA-DDF1-45D3-9932-7E3069370815}" type="presParOf" srcId="{7E2AB4F2-067A-4DE1-B414-6B5B252EB0A9}" destId="{F57D6EFC-8767-430B-B5DA-FDCED85FB690}" srcOrd="11" destOrd="0" presId="urn:microsoft.com/office/officeart/2005/8/layout/gear1"/>
    <dgm:cxn modelId="{3ABBD99C-7FC3-4914-9A26-4197485E0683}" type="presParOf" srcId="{7E2AB4F2-067A-4DE1-B414-6B5B252EB0A9}" destId="{B949ECD5-5179-451C-A500-6B5A83EFD3A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FC078-6FCC-46E0-A023-ED8FF6879707}">
      <dsp:nvSpPr>
        <dsp:cNvPr id="0" name=""/>
        <dsp:cNvSpPr/>
      </dsp:nvSpPr>
      <dsp:spPr>
        <a:xfrm>
          <a:off x="2644669" y="1585026"/>
          <a:ext cx="1937254" cy="1937254"/>
        </a:xfrm>
        <a:prstGeom prst="gear9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0" kern="1200" dirty="0"/>
        </a:p>
      </dsp:txBody>
      <dsp:txXfrm>
        <a:off x="3034143" y="2038819"/>
        <a:ext cx="1158306" cy="995788"/>
      </dsp:txXfrm>
    </dsp:sp>
    <dsp:sp modelId="{D66B4FDB-11E0-49EA-8C68-6DF925F61ED6}">
      <dsp:nvSpPr>
        <dsp:cNvPr id="0" name=""/>
        <dsp:cNvSpPr/>
      </dsp:nvSpPr>
      <dsp:spPr>
        <a:xfrm>
          <a:off x="1517539" y="1127129"/>
          <a:ext cx="1408912" cy="1408912"/>
        </a:xfrm>
        <a:prstGeom prst="gear6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200" kern="1200" dirty="0"/>
        </a:p>
      </dsp:txBody>
      <dsp:txXfrm>
        <a:off x="1872237" y="1483971"/>
        <a:ext cx="699516" cy="695228"/>
      </dsp:txXfrm>
    </dsp:sp>
    <dsp:sp modelId="{C1DD20C3-245E-4D6F-BEEC-261991CF3F73}">
      <dsp:nvSpPr>
        <dsp:cNvPr id="0" name=""/>
        <dsp:cNvSpPr/>
      </dsp:nvSpPr>
      <dsp:spPr>
        <a:xfrm rot="20700000">
          <a:off x="2306674" y="155124"/>
          <a:ext cx="1380446" cy="1380446"/>
        </a:xfrm>
        <a:prstGeom prst="gear6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600" kern="1200" dirty="0"/>
        </a:p>
      </dsp:txBody>
      <dsp:txXfrm rot="-20700000">
        <a:off x="2609446" y="457896"/>
        <a:ext cx="774901" cy="774901"/>
      </dsp:txXfrm>
    </dsp:sp>
    <dsp:sp modelId="{2F0E0818-147E-4A29-BC9C-4712558630A9}">
      <dsp:nvSpPr>
        <dsp:cNvPr id="0" name=""/>
        <dsp:cNvSpPr/>
      </dsp:nvSpPr>
      <dsp:spPr>
        <a:xfrm>
          <a:off x="2488469" y="1296791"/>
          <a:ext cx="2479685" cy="2479685"/>
        </a:xfrm>
        <a:prstGeom prst="circularArrow">
          <a:avLst>
            <a:gd name="adj1" fmla="val 4688"/>
            <a:gd name="adj2" fmla="val 299029"/>
            <a:gd name="adj3" fmla="val 2497802"/>
            <a:gd name="adj4" fmla="val 1590141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D6EFC-8767-430B-B5DA-FDCED85FB690}">
      <dsp:nvSpPr>
        <dsp:cNvPr id="0" name=""/>
        <dsp:cNvSpPr/>
      </dsp:nvSpPr>
      <dsp:spPr>
        <a:xfrm>
          <a:off x="1268023" y="818274"/>
          <a:ext cx="1801646" cy="18016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9ECD5-5179-451C-A500-6B5A83EFD3A0}">
      <dsp:nvSpPr>
        <dsp:cNvPr id="0" name=""/>
        <dsp:cNvSpPr/>
      </dsp:nvSpPr>
      <dsp:spPr>
        <a:xfrm>
          <a:off x="1987362" y="-144361"/>
          <a:ext cx="1942537" cy="19425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29E11-45A6-404C-BE2B-5180C5C0DF2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3BA9-EED4-4D70-899D-F3CA1BD1B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1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5E1B-765F-4C69-8044-FE98DB6502C5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CDEF-0730-4E26-B7A7-C78AF5794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7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Plusieurs sources</a:t>
            </a:r>
            <a:r>
              <a:rPr lang="fr-FR" baseline="0" dirty="0" smtClean="0"/>
              <a:t> : 1, 3 et 5 = activistes. 2 = scientifiques. 4 = médias (reportage le monde). </a:t>
            </a:r>
            <a:endParaRPr lang="fr-FR" dirty="0" smtClean="0"/>
          </a:p>
          <a:p>
            <a:r>
              <a:rPr lang="fr-FR" dirty="0" smtClean="0"/>
              <a:t>Position militante et parti pris. Mais tendance qui grandit et à une visibilité dans les médias, notamment au travers d’internet. Facile de trouver des informations</a:t>
            </a:r>
            <a:r>
              <a:rPr lang="fr-FR" baseline="0" dirty="0" smtClean="0"/>
              <a:t> de ce genre sans poids scientifiques mais relayées.</a:t>
            </a:r>
          </a:p>
          <a:p>
            <a:r>
              <a:rPr lang="fr-FR" baseline="0" dirty="0" smtClean="0"/>
              <a:t>Choix de ces illustrations car elles choquent et les </a:t>
            </a:r>
            <a:r>
              <a:rPr lang="fr-FR" baseline="0" dirty="0" err="1" smtClean="0"/>
              <a:t>détraqueurs</a:t>
            </a:r>
            <a:r>
              <a:rPr lang="fr-FR" baseline="0" dirty="0" smtClean="0"/>
              <a:t> de l’élevage jouent ainsi sur la communication. </a:t>
            </a:r>
          </a:p>
          <a:p>
            <a:r>
              <a:rPr lang="fr-FR" baseline="0" dirty="0" smtClean="0"/>
              <a:t>Objectif = apporter une argumentation et des données objectives.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326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3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6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2fa19b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2fa19b84_1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5546" tIns="95546" rIns="95546" bIns="955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14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523979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b2fa19b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b2fa19b84_1_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5546" tIns="95546" rIns="95546" bIns="955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1400" dirty="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78508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</a:t>
            </a:r>
            <a:r>
              <a:rPr lang="fr-FR" dirty="0" err="1" smtClean="0"/>
              <a:t>interbev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41 % pour les agneaux 44 % pour les VL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789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</a:t>
            </a:r>
            <a:r>
              <a:rPr lang="fr-FR" dirty="0" err="1" smtClean="0"/>
              <a:t>interbev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41 % pour les agneaux 44 % pour les VL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8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En part d’élevages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4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69CAA-8319-4E89-A038-65F21638D95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1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34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Valoriser des ressources non consommables par l’homme</a:t>
            </a:r>
          </a:p>
          <a:p>
            <a:pPr lvl="2"/>
            <a:endParaRPr lang="fr-FR" sz="1800" dirty="0" smtClean="0"/>
          </a:p>
          <a:p>
            <a:pPr marL="685800" lvl="2" indent="0">
              <a:buNone/>
            </a:pPr>
            <a:r>
              <a:rPr lang="fr-FR" sz="2000" dirty="0" smtClean="0"/>
              <a:t>Aliments riches en cellulose non digestible par les monogastriques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06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8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BDD nationale renseignée sur</a:t>
            </a:r>
            <a:r>
              <a:rPr lang="fr-FR" baseline="0" dirty="0" smtClean="0"/>
              <a:t> le terrain par une multitude d’acteur. Des données manquantes ou erronées sur le total : nettoyage pour disposer d’un échantillon exploitable. </a:t>
            </a:r>
            <a:endParaRPr lang="fr-FR" dirty="0" smtClean="0"/>
          </a:p>
          <a:p>
            <a:r>
              <a:rPr lang="fr-FR" dirty="0" smtClean="0"/>
              <a:t>BL : </a:t>
            </a:r>
            <a:r>
              <a:rPr lang="fr-FR" dirty="0">
                <a:latin typeface="+mn-lt"/>
                <a:cs typeface="+mn-cs"/>
              </a:rPr>
              <a:t>A partir d’un échantillon initial de 1456 unités constitués de 511 exploitations</a:t>
            </a:r>
          </a:p>
          <a:p>
            <a:r>
              <a:rPr lang="fr-FR" dirty="0">
                <a:latin typeface="+mn-lt"/>
                <a:cs typeface="+mn-cs"/>
              </a:rPr>
              <a:t>CA : A partir d’un échantillon initial de 979 unités constitués de 298 exploitations</a:t>
            </a:r>
          </a:p>
          <a:p>
            <a:r>
              <a:rPr lang="fr-FR" dirty="0">
                <a:latin typeface="+mn-lt"/>
                <a:cs typeface="+mn-cs"/>
              </a:rPr>
              <a:t>OL : A partir d’un échantillon initial de de 356 unités constitués de 110 exploitations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DEF-0730-4E26-B7A7-C78AF5794785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5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6" tIns="95546" rIns="95546" bIns="95546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25715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8"/>
            <a:ext cx="7772400" cy="284272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7F704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Logo(s) + auteur(s) du diaporama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84" y="212803"/>
            <a:ext cx="2043658" cy="14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68033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2002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974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6703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869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5979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8070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ésentation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102" y="3512765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7F7042"/>
              </a:buClr>
              <a:buSzPct val="100000"/>
              <a:buFont typeface="Wingdings" panose="05000000000000000000" pitchFamily="2" charset="2"/>
              <a:buChar char="§"/>
              <a:defRPr baseline="0">
                <a:solidFill>
                  <a:srgbClr val="F59C10"/>
                </a:solidFill>
              </a:defRPr>
            </a:lvl1pPr>
            <a:lvl2pPr marL="457200" indent="0">
              <a:buClr>
                <a:srgbClr val="A69B7B"/>
              </a:buClr>
              <a:buFont typeface="Wingdings" panose="05000000000000000000" pitchFamily="2" charset="2"/>
              <a:buNone/>
              <a:defRPr/>
            </a:lvl2pPr>
          </a:lstStyle>
          <a:p>
            <a:pPr lvl="0"/>
            <a:r>
              <a:rPr lang="fr-FR" dirty="0" smtClean="0"/>
              <a:t>Piloté par… / avec la collaboration de… / financé par…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39240" y="735519"/>
            <a:ext cx="324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Nos partenaires</a:t>
            </a:r>
            <a:endParaRPr lang="fr-FR" sz="32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8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9370" y="3512765"/>
            <a:ext cx="558730" cy="3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59C1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7F70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28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F704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8509" y="0"/>
            <a:ext cx="6594230" cy="36512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-1"/>
            <a:ext cx="62865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-1" y="-2"/>
            <a:ext cx="124850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102" y="3512765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rgbClr val="7F7042"/>
              </a:buClr>
              <a:buSzPct val="100000"/>
              <a:buFont typeface="Wingdings" panose="05000000000000000000" pitchFamily="2" charset="2"/>
              <a:buChar char="§"/>
              <a:defRPr baseline="0">
                <a:solidFill>
                  <a:srgbClr val="F59C10"/>
                </a:solidFill>
              </a:defRPr>
            </a:lvl1pPr>
            <a:lvl2pPr marL="457200" indent="0">
              <a:buClr>
                <a:srgbClr val="A69B7B"/>
              </a:buClr>
              <a:buFont typeface="Wingdings" panose="05000000000000000000" pitchFamily="2" charset="2"/>
              <a:buNone/>
              <a:defRPr/>
            </a:lvl2pPr>
          </a:lstStyle>
          <a:p>
            <a:pPr lvl="0"/>
            <a:r>
              <a:rPr lang="fr-FR" dirty="0" smtClean="0"/>
              <a:t>Piloté par… / avec la collaboration de… / financé par…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39240" y="735519"/>
            <a:ext cx="324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Nos partenaires</a:t>
            </a:r>
            <a:endParaRPr lang="fr-FR" sz="32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16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151" y="3511400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7F704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F59C10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39240" y="735519"/>
            <a:ext cx="3167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Remerciements</a:t>
            </a:r>
            <a:endParaRPr lang="fr-FR" sz="32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875" y="3555360"/>
            <a:ext cx="536333" cy="30846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17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471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365126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619858" cy="4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9370" y="3512765"/>
            <a:ext cx="558730" cy="3936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9739"/>
          </a:xfrm>
          <a:prstGeom prst="rect">
            <a:avLst/>
          </a:prstGeom>
          <a:solidFill>
            <a:srgbClr val="F8B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2" y="256436"/>
            <a:ext cx="1713746" cy="11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213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5" r:id="rId2"/>
    <p:sldLayoutId id="2147483816" r:id="rId3"/>
    <p:sldLayoutId id="2147483817" r:id="rId4"/>
    <p:sldLayoutId id="214748381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F7042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F7042"/>
        </a:buClr>
        <a:buSzPct val="100000"/>
        <a:buFont typeface="Wingdings" panose="05000000000000000000" pitchFamily="2" charset="2"/>
        <a:buChar char="§"/>
        <a:defRPr sz="2400" kern="1200">
          <a:solidFill>
            <a:srgbClr val="F59C1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9C1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704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1A7C-596C-4C17-82DC-E58FA5AD879D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09DF-3D48-461D-BA90-D9599083B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27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4.emf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jp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73.jpe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jpeg"/><Relationship Id="rId11" Type="http://schemas.openxmlformats.org/officeDocument/2006/relationships/image" Target="../media/image29.jpeg"/><Relationship Id="rId5" Type="http://schemas.openxmlformats.org/officeDocument/2006/relationships/image" Target="../media/image75.jpeg"/><Relationship Id="rId15" Type="http://schemas.openxmlformats.org/officeDocument/2006/relationships/image" Target="../media/image8.png"/><Relationship Id="rId10" Type="http://schemas.openxmlformats.org/officeDocument/2006/relationships/image" Target="../media/image9.jpeg"/><Relationship Id="rId4" Type="http://schemas.openxmlformats.org/officeDocument/2006/relationships/image" Target="../media/image74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8.png"/><Relationship Id="rId3" Type="http://schemas.openxmlformats.org/officeDocument/2006/relationships/hyperlink" Target="mailto:barbara.fanca@idele.fr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hyperlink" Target="mailto:benoit.rouille@idele.fr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hyperlink" Target="mailto:BBluet@indre.chambagri.fr" TargetMode="External"/><Relationship Id="rId15" Type="http://schemas.openxmlformats.org/officeDocument/2006/relationships/image" Target="../media/image33.png"/><Relationship Id="rId10" Type="http://schemas.openxmlformats.org/officeDocument/2006/relationships/image" Target="../media/image29.jpeg"/><Relationship Id="rId4" Type="http://schemas.openxmlformats.org/officeDocument/2006/relationships/hyperlink" Target="mailto:jeremie.jost@idele.fr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Les chèvres mangent-elles dans nos assiettes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 rot="16200000">
            <a:off x="8184425" y="5102835"/>
            <a:ext cx="1505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prstClr val="black"/>
                </a:solidFill>
              </a:rPr>
              <a:t>© </a:t>
            </a:r>
            <a:r>
              <a:rPr lang="fr-FR" sz="1100" dirty="0" err="1" smtClean="0">
                <a:solidFill>
                  <a:prstClr val="black"/>
                </a:solidFill>
              </a:rPr>
              <a:t>Idele</a:t>
            </a:r>
            <a:r>
              <a:rPr lang="fr-FR" sz="1100" dirty="0" smtClean="0">
                <a:solidFill>
                  <a:prstClr val="black"/>
                </a:solidFill>
              </a:rPr>
              <a:t>, </a:t>
            </a:r>
            <a:r>
              <a:rPr lang="fr-FR" sz="1100" dirty="0" err="1" smtClean="0">
                <a:solidFill>
                  <a:prstClr val="black"/>
                </a:solidFill>
              </a:rPr>
              <a:t>cniel</a:t>
            </a:r>
            <a:r>
              <a:rPr lang="fr-FR" sz="1100" dirty="0" smtClean="0">
                <a:solidFill>
                  <a:prstClr val="black"/>
                </a:solidFill>
              </a:rPr>
              <a:t> </a:t>
            </a:r>
            <a:endParaRPr lang="fr-FR" sz="1100" dirty="0">
              <a:solidFill>
                <a:prstClr val="black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586143" y="5089357"/>
            <a:ext cx="5963673" cy="1566013"/>
            <a:chOff x="609597" y="3943250"/>
            <a:chExt cx="7744347" cy="24120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838" y="3943250"/>
              <a:ext cx="2427106" cy="2412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7" y="3943250"/>
              <a:ext cx="2101241" cy="2412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38" y="3943250"/>
              <a:ext cx="3216000" cy="241200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9044" y="3973028"/>
            <a:ext cx="758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Résultats issus du projet </a:t>
            </a:r>
            <a:r>
              <a:rPr lang="fr-FR" sz="2800" dirty="0" smtClean="0"/>
              <a:t>CASDAR </a:t>
            </a:r>
            <a:r>
              <a:rPr lang="fr-FR" sz="2800" dirty="0" smtClean="0"/>
              <a:t>ERADAL</a:t>
            </a:r>
            <a:r>
              <a:rPr lang="fr-FR" sz="2000" dirty="0" smtClean="0"/>
              <a:t>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Utilisation Efficiente </a:t>
            </a:r>
            <a:r>
              <a:rPr lang="fr-FR" sz="1600" dirty="0" smtClean="0"/>
              <a:t>des </a:t>
            </a:r>
            <a:r>
              <a:rPr lang="fr-FR" sz="1600" dirty="0"/>
              <a:t>Ressources Alimentaires </a:t>
            </a:r>
            <a:r>
              <a:rPr lang="fr-FR" sz="1600" dirty="0" smtClean="0"/>
              <a:t>en </a:t>
            </a:r>
            <a:r>
              <a:rPr lang="fr-FR" sz="1600" dirty="0"/>
              <a:t>production laitière pour produire des </a:t>
            </a:r>
            <a:r>
              <a:rPr lang="fr-FR" sz="1600" dirty="0" smtClean="0"/>
              <a:t>Denrées </a:t>
            </a:r>
            <a:r>
              <a:rPr lang="fr-FR" sz="1600" dirty="0" err="1"/>
              <a:t>ALimentaires</a:t>
            </a:r>
            <a:r>
              <a:rPr lang="fr-FR" sz="1600" dirty="0"/>
              <a:t> pour l’homme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1302" y="372708"/>
            <a:ext cx="3347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CAPRINOV 2020 – Conférence</a:t>
            </a:r>
          </a:p>
          <a:p>
            <a:r>
              <a:rPr lang="fr-FR" sz="2000" dirty="0" smtClean="0"/>
              <a:t>Bertrand Bluet (CA 36)</a:t>
            </a:r>
          </a:p>
          <a:p>
            <a:r>
              <a:rPr lang="fr-FR" sz="2000" dirty="0" smtClean="0"/>
              <a:t>Barbara </a:t>
            </a:r>
            <a:r>
              <a:rPr lang="fr-FR" sz="2000" dirty="0" err="1" smtClean="0"/>
              <a:t>Fança</a:t>
            </a:r>
            <a:r>
              <a:rPr lang="fr-FR" sz="2000" dirty="0" smtClean="0"/>
              <a:t> (</a:t>
            </a:r>
            <a:r>
              <a:rPr lang="fr-FR" sz="2000" dirty="0" err="1" smtClean="0"/>
              <a:t>Idele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7" y="236045"/>
            <a:ext cx="664569" cy="7571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7" y="1093825"/>
            <a:ext cx="664569" cy="4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363063"/>
            <a:ext cx="9143999" cy="7673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 étude de la base DIAPASON </a:t>
            </a:r>
            <a:b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pour 3 filières sur 5 ans (2012 à 2016)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10</a:t>
            </a:fld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60" y="2265073"/>
            <a:ext cx="1250105" cy="12288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59" y="5366236"/>
            <a:ext cx="1250105" cy="12288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759" y="3809882"/>
            <a:ext cx="1261850" cy="1240374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>
          <a:xfrm>
            <a:off x="2731891" y="2370983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731891" y="3053612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54399" y="2370983"/>
            <a:ext cx="142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1384 données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54399" y="5436690"/>
            <a:ext cx="12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343 données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54396" y="3874869"/>
            <a:ext cx="128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847 données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54396" y="3053612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5 systèmes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54395" y="4587459"/>
            <a:ext cx="142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12 systèmes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45161" y="2361890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498 exploitations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4677134" y="2361890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21650" y="2832701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Alimentation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2732471" y="3874621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2731891" y="4556755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4677134" y="3878681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4677134" y="4556755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45811" y="4542375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Alimentation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345161" y="3868380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274 exploitations</a:t>
            </a:r>
          </a:p>
        </p:txBody>
      </p:sp>
      <p:sp>
        <p:nvSpPr>
          <p:cNvPr id="44" name="Accolade ouvrante 43"/>
          <p:cNvSpPr/>
          <p:nvPr/>
        </p:nvSpPr>
        <p:spPr>
          <a:xfrm>
            <a:off x="7336817" y="3786297"/>
            <a:ext cx="58400" cy="515697"/>
          </a:xfrm>
          <a:prstGeom prst="leftBrac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701517" y="3718431"/>
            <a:ext cx="10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Livreurs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701517" y="4033963"/>
            <a:ext cx="1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Fromagers</a:t>
            </a:r>
          </a:p>
        </p:txBody>
      </p:sp>
      <p:sp>
        <p:nvSpPr>
          <p:cNvPr id="47" name="Flèche droite 46"/>
          <p:cNvSpPr/>
          <p:nvPr/>
        </p:nvSpPr>
        <p:spPr>
          <a:xfrm>
            <a:off x="2731887" y="5451207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716996" y="6118043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9" name="Flèche droite 48"/>
          <p:cNvSpPr/>
          <p:nvPr/>
        </p:nvSpPr>
        <p:spPr>
          <a:xfrm>
            <a:off x="4635119" y="5451225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341656" y="5419163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108 exploitations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341656" y="5849864"/>
            <a:ext cx="136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Localisation</a:t>
            </a:r>
          </a:p>
        </p:txBody>
      </p:sp>
      <p:sp>
        <p:nvSpPr>
          <p:cNvPr id="53" name="Accolade ouvrante 52"/>
          <p:cNvSpPr/>
          <p:nvPr/>
        </p:nvSpPr>
        <p:spPr>
          <a:xfrm>
            <a:off x="4929988" y="6014366"/>
            <a:ext cx="58400" cy="515697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341656" y="6360786"/>
            <a:ext cx="136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Conduite</a:t>
            </a:r>
          </a:p>
        </p:txBody>
      </p:sp>
      <p:sp>
        <p:nvSpPr>
          <p:cNvPr id="55" name="Accolade ouvrante 54"/>
          <p:cNvSpPr/>
          <p:nvPr/>
        </p:nvSpPr>
        <p:spPr>
          <a:xfrm>
            <a:off x="4916586" y="2987235"/>
            <a:ext cx="58400" cy="515697"/>
          </a:xfrm>
          <a:prstGeom prst="lef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421649" y="3246518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Localisation</a:t>
            </a:r>
          </a:p>
        </p:txBody>
      </p:sp>
      <p:pic>
        <p:nvPicPr>
          <p:cNvPr id="50" name="Image 49" descr="Cartouche  INOSYS Réseaux d'élevage mars 20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5" t="8922" b="933"/>
          <a:stretch/>
        </p:blipFill>
        <p:spPr bwMode="auto">
          <a:xfrm>
            <a:off x="7187177" y="6210096"/>
            <a:ext cx="843368" cy="498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Espace réservé du contenu 2"/>
          <p:cNvSpPr txBox="1">
            <a:spLocks/>
          </p:cNvSpPr>
          <p:nvPr/>
        </p:nvSpPr>
        <p:spPr>
          <a:xfrm>
            <a:off x="-14715" y="1273121"/>
            <a:ext cx="8893844" cy="6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59C1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9C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F704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Une base de données nationale</a:t>
            </a:r>
          </a:p>
          <a:p>
            <a:pPr lvl="1" fontAlgn="base"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Un échantillon nettoyé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338709" y="6116952"/>
            <a:ext cx="126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5 systèmes</a:t>
            </a:r>
          </a:p>
        </p:txBody>
      </p:sp>
      <p:sp>
        <p:nvSpPr>
          <p:cNvPr id="59" name="Flèche droite 58"/>
          <p:cNvSpPr/>
          <p:nvPr/>
        </p:nvSpPr>
        <p:spPr>
          <a:xfrm>
            <a:off x="2702100" y="5449354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>
            <a:off x="2687209" y="6116190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1" name="Flèche droite 60"/>
          <p:cNvSpPr/>
          <p:nvPr/>
        </p:nvSpPr>
        <p:spPr>
          <a:xfrm>
            <a:off x="4605332" y="5449372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363063"/>
            <a:ext cx="9143999" cy="76733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 étude de la base DIAPASON </a:t>
            </a:r>
            <a:b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pour 3 filières sur 5 ans (2012 à 2016)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11</a:t>
            </a:fld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760" y="2265073"/>
            <a:ext cx="1250105" cy="12288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759" y="5366236"/>
            <a:ext cx="1250105" cy="12288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759" y="3809882"/>
            <a:ext cx="1261850" cy="1240374"/>
          </a:xfrm>
          <a:prstGeom prst="rect">
            <a:avLst/>
          </a:prstGeom>
        </p:spPr>
      </p:pic>
      <p:sp>
        <p:nvSpPr>
          <p:cNvPr id="20" name="Flèche droite 19"/>
          <p:cNvSpPr/>
          <p:nvPr/>
        </p:nvSpPr>
        <p:spPr>
          <a:xfrm>
            <a:off x="2731891" y="2370983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731891" y="3053612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54399" y="2370983"/>
            <a:ext cx="142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1384 données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54399" y="5436690"/>
            <a:ext cx="12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343 données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54396" y="3874869"/>
            <a:ext cx="128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847 données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354396" y="3053612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5 systèmes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54395" y="4587459"/>
            <a:ext cx="1429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12 systèmes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45161" y="2361890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498 exploitations</a:t>
            </a:r>
          </a:p>
        </p:txBody>
      </p:sp>
      <p:sp>
        <p:nvSpPr>
          <p:cNvPr id="31" name="Flèche droite 30"/>
          <p:cNvSpPr/>
          <p:nvPr/>
        </p:nvSpPr>
        <p:spPr>
          <a:xfrm>
            <a:off x="4677134" y="2361890"/>
            <a:ext cx="622508" cy="30834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421650" y="2832701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Alimentation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2732471" y="3874621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2731891" y="4556755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4677134" y="3878681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4677134" y="4556755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445811" y="4542375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Alimentation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345161" y="3868380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274 exploitations</a:t>
            </a:r>
          </a:p>
        </p:txBody>
      </p:sp>
      <p:sp>
        <p:nvSpPr>
          <p:cNvPr id="44" name="Accolade ouvrante 43"/>
          <p:cNvSpPr/>
          <p:nvPr/>
        </p:nvSpPr>
        <p:spPr>
          <a:xfrm>
            <a:off x="7336817" y="3786297"/>
            <a:ext cx="58400" cy="515697"/>
          </a:xfrm>
          <a:prstGeom prst="leftBrac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701517" y="3718431"/>
            <a:ext cx="10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Livreurs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701517" y="4033963"/>
            <a:ext cx="1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Fromagers</a:t>
            </a:r>
          </a:p>
        </p:txBody>
      </p:sp>
      <p:sp>
        <p:nvSpPr>
          <p:cNvPr id="47" name="Flèche droite 46"/>
          <p:cNvSpPr/>
          <p:nvPr/>
        </p:nvSpPr>
        <p:spPr>
          <a:xfrm>
            <a:off x="2731887" y="5451207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8" name="Flèche droite 47"/>
          <p:cNvSpPr/>
          <p:nvPr/>
        </p:nvSpPr>
        <p:spPr>
          <a:xfrm>
            <a:off x="2716996" y="6118043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9" name="Flèche droite 48"/>
          <p:cNvSpPr/>
          <p:nvPr/>
        </p:nvSpPr>
        <p:spPr>
          <a:xfrm>
            <a:off x="4635119" y="5451225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341656" y="5419163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108 exploitations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341656" y="5849864"/>
            <a:ext cx="136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Localisation</a:t>
            </a:r>
          </a:p>
        </p:txBody>
      </p:sp>
      <p:sp>
        <p:nvSpPr>
          <p:cNvPr id="53" name="Accolade ouvrante 52"/>
          <p:cNvSpPr/>
          <p:nvPr/>
        </p:nvSpPr>
        <p:spPr>
          <a:xfrm>
            <a:off x="4929988" y="6014366"/>
            <a:ext cx="58400" cy="515697"/>
          </a:xfrm>
          <a:prstGeom prst="lef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341656" y="6360786"/>
            <a:ext cx="136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Conduite</a:t>
            </a:r>
          </a:p>
        </p:txBody>
      </p:sp>
      <p:sp>
        <p:nvSpPr>
          <p:cNvPr id="55" name="Accolade ouvrante 54"/>
          <p:cNvSpPr/>
          <p:nvPr/>
        </p:nvSpPr>
        <p:spPr>
          <a:xfrm>
            <a:off x="4916586" y="2987235"/>
            <a:ext cx="58400" cy="515697"/>
          </a:xfrm>
          <a:prstGeom prst="lef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421649" y="3246518"/>
            <a:ext cx="128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Localisation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342" y="3640157"/>
            <a:ext cx="7711988" cy="1487419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16200000">
            <a:off x="-153373" y="3968740"/>
            <a:ext cx="19483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Filière présentée</a:t>
            </a:r>
          </a:p>
        </p:txBody>
      </p:sp>
      <p:pic>
        <p:nvPicPr>
          <p:cNvPr id="50" name="Image 49" descr="Cartouche  INOSYS Réseaux d'élevage mars 20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5" t="8922" b="933"/>
          <a:stretch/>
        </p:blipFill>
        <p:spPr bwMode="auto">
          <a:xfrm>
            <a:off x="7187177" y="6210096"/>
            <a:ext cx="843368" cy="498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Espace réservé du contenu 2"/>
          <p:cNvSpPr txBox="1">
            <a:spLocks/>
          </p:cNvSpPr>
          <p:nvPr/>
        </p:nvSpPr>
        <p:spPr>
          <a:xfrm>
            <a:off x="-14715" y="1273121"/>
            <a:ext cx="8893844" cy="684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59C1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9C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F704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Une base de données nationale</a:t>
            </a:r>
          </a:p>
          <a:p>
            <a:pPr lvl="1" fontAlgn="base"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Un échantillon nettoyé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338709" y="6116952"/>
            <a:ext cx="126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5 systèmes</a:t>
            </a:r>
          </a:p>
        </p:txBody>
      </p:sp>
      <p:sp>
        <p:nvSpPr>
          <p:cNvPr id="59" name="Flèche droite 58"/>
          <p:cNvSpPr/>
          <p:nvPr/>
        </p:nvSpPr>
        <p:spPr>
          <a:xfrm>
            <a:off x="2702100" y="5449354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0" name="Flèche droite 59"/>
          <p:cNvSpPr/>
          <p:nvPr/>
        </p:nvSpPr>
        <p:spPr>
          <a:xfrm>
            <a:off x="2687209" y="6116190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1" name="Flèche droite 60"/>
          <p:cNvSpPr/>
          <p:nvPr/>
        </p:nvSpPr>
        <p:spPr>
          <a:xfrm>
            <a:off x="4605332" y="5449372"/>
            <a:ext cx="622508" cy="30834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390773"/>
            <a:ext cx="9143999" cy="6953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 </a:t>
            </a: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étude de la base DIAPASON </a:t>
            </a:r>
            <a:b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pour 3 filières sur 5 ans (2012 à 2016)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12</a:t>
            </a:fld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38" y="1671277"/>
            <a:ext cx="1261850" cy="124037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058975" y="1736264"/>
            <a:ext cx="1280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847 données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058974" y="2448854"/>
            <a:ext cx="277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9 systèmes d’alimentation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2437050" y="1736016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2436470" y="2418150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4339699" y="1821554"/>
            <a:ext cx="622508" cy="30834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049740" y="1729775"/>
            <a:ext cx="1629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274 exploitations</a:t>
            </a:r>
          </a:p>
        </p:txBody>
      </p:sp>
      <p:sp>
        <p:nvSpPr>
          <p:cNvPr id="44" name="Accolade ouvrante 43"/>
          <p:cNvSpPr/>
          <p:nvPr/>
        </p:nvSpPr>
        <p:spPr>
          <a:xfrm>
            <a:off x="6795600" y="1620611"/>
            <a:ext cx="622508" cy="531874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29830" y="1445402"/>
            <a:ext cx="101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Livreurs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418108" y="1975727"/>
            <a:ext cx="1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</a:rPr>
              <a:t>Fromagers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51137" y="1466945"/>
            <a:ext cx="7711988" cy="142818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FFFFFF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16200000">
            <a:off x="-529762" y="1902356"/>
            <a:ext cx="194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Filière présentée</a:t>
            </a:r>
          </a:p>
        </p:txBody>
      </p:sp>
      <p:pic>
        <p:nvPicPr>
          <p:cNvPr id="50" name="Image 49" descr="Cartouche  INOSYS Réseaux d'élevage mars 20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5" t="8922" b="933"/>
          <a:stretch/>
        </p:blipFill>
        <p:spPr bwMode="auto">
          <a:xfrm>
            <a:off x="7187177" y="6210096"/>
            <a:ext cx="843368" cy="498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r="59666"/>
          <a:stretch/>
        </p:blipFill>
        <p:spPr>
          <a:xfrm>
            <a:off x="5049740" y="3041380"/>
            <a:ext cx="4013265" cy="36611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3" y="3353211"/>
            <a:ext cx="5052196" cy="7429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2597" y="4221088"/>
            <a:ext cx="420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Pas représentatif </a:t>
            </a:r>
            <a:r>
              <a:rPr lang="fr-FR" sz="1400" dirty="0" smtClean="0">
                <a:solidFill>
                  <a:srgbClr val="000000"/>
                </a:solidFill>
              </a:rPr>
              <a:t>de la ferme caprine française </a:t>
            </a: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bluetb36d\AppData\Local\Microsoft\Windows\Temporary Internet Files\Content.IE5\CYOQXNWW\traffic-sign-38589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37" y="4873383"/>
            <a:ext cx="1554801" cy="13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58974" y="5156931"/>
            <a:ext cx="223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FF0000"/>
                </a:solidFill>
              </a:rPr>
              <a:t>Ne pas interpréter les moyennes des résultats !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633971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Quelle </a:t>
            </a:r>
            <a:r>
              <a:rPr lang="fr-FR" sz="36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protéines </a:t>
            </a:r>
            <a:r>
              <a:rPr lang="fr-FR" sz="36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consommées par les chèvres est </a:t>
            </a:r>
            <a:r>
              <a:rPr lang="fr-FR" sz="36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non </a:t>
            </a:r>
            <a:r>
              <a:rPr lang="fr-FR" sz="36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consommable </a:t>
            </a:r>
            <a:r>
              <a:rPr lang="fr-FR" sz="36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 l’homme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14</a:t>
            </a:fld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5472" y="1608327"/>
            <a:ext cx="23136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Blé tendre grain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EB0E00">
                    <a:lumMod val="75000"/>
                  </a:srgbClr>
                </a:solidFill>
              </a:rPr>
              <a:t>Protéines brutes (</a:t>
            </a:r>
            <a:r>
              <a:rPr lang="fr-FR" sz="1600" b="1" dirty="0" smtClean="0">
                <a:solidFill>
                  <a:srgbClr val="EB0E00">
                    <a:lumMod val="75000"/>
                  </a:srgbClr>
                </a:solidFill>
              </a:rPr>
              <a:t>100 %)</a:t>
            </a:r>
            <a:endParaRPr lang="fr-FR" sz="1600" b="1" dirty="0">
              <a:solidFill>
                <a:srgbClr val="EB0E00">
                  <a:lumMod val="75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264594" y="2030804"/>
            <a:ext cx="2091382" cy="1110164"/>
            <a:chOff x="2257478" y="2030804"/>
            <a:chExt cx="2091382" cy="1110164"/>
          </a:xfrm>
        </p:grpSpPr>
        <p:sp>
          <p:nvSpPr>
            <p:cNvPr id="12" name="Flèche droite 11"/>
            <p:cNvSpPr/>
            <p:nvPr/>
          </p:nvSpPr>
          <p:spPr>
            <a:xfrm>
              <a:off x="2257478" y="2342028"/>
              <a:ext cx="352926" cy="2085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56618" y="2030804"/>
              <a:ext cx="1692242" cy="1110164"/>
            </a:xfrm>
            <a:prstGeom prst="rect">
              <a:avLst/>
            </a:prstGeom>
            <a:noFill/>
            <a:ln>
              <a:solidFill>
                <a:srgbClr val="F59C1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</a:rPr>
                <a:t>Transformation pour l’alimentation humaine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84297" y="1807126"/>
            <a:ext cx="4031130" cy="594720"/>
            <a:chOff x="4484297" y="1807126"/>
            <a:chExt cx="4031130" cy="594720"/>
          </a:xfrm>
        </p:grpSpPr>
        <p:grpSp>
          <p:nvGrpSpPr>
            <p:cNvPr id="15" name="Groupe 14"/>
            <p:cNvGrpSpPr/>
            <p:nvPr/>
          </p:nvGrpSpPr>
          <p:grpSpPr>
            <a:xfrm>
              <a:off x="4484297" y="1807126"/>
              <a:ext cx="2181761" cy="525971"/>
              <a:chOff x="3619105" y="2903396"/>
              <a:chExt cx="2181761" cy="525971"/>
            </a:xfrm>
          </p:grpSpPr>
          <p:sp>
            <p:nvSpPr>
              <p:cNvPr id="24" name="Flèche droite 23"/>
              <p:cNvSpPr/>
              <p:nvPr/>
            </p:nvSpPr>
            <p:spPr>
              <a:xfrm>
                <a:off x="3704561" y="3218418"/>
                <a:ext cx="431485" cy="21094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619105" y="2903396"/>
                <a:ext cx="21817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 smtClean="0">
                    <a:solidFill>
                      <a:srgbClr val="EB0E00">
                        <a:lumMod val="75000"/>
                      </a:srgbClr>
                    </a:solidFill>
                  </a:rPr>
                  <a:t>66 % </a:t>
                </a:r>
                <a:r>
                  <a:rPr lang="fr-FR" sz="1600" dirty="0">
                    <a:solidFill>
                      <a:srgbClr val="EB0E00">
                        <a:lumMod val="75000"/>
                      </a:srgbClr>
                    </a:solidFill>
                  </a:rPr>
                  <a:t>des PB 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5001239" y="2063292"/>
              <a:ext cx="351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EB0E00">
                      <a:lumMod val="75000"/>
                    </a:srgbClr>
                  </a:solidFill>
                </a:rPr>
                <a:t>Produits pour l’alimentation humaine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484296" y="2566480"/>
            <a:ext cx="3040032" cy="611609"/>
            <a:chOff x="4484297" y="2566481"/>
            <a:chExt cx="2181762" cy="554473"/>
          </a:xfrm>
        </p:grpSpPr>
        <p:sp>
          <p:nvSpPr>
            <p:cNvPr id="16" name="Flèche droite 15"/>
            <p:cNvSpPr/>
            <p:nvPr/>
          </p:nvSpPr>
          <p:spPr>
            <a:xfrm>
              <a:off x="4567632" y="2646043"/>
              <a:ext cx="786175" cy="19339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473893" y="2566481"/>
              <a:ext cx="1192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FFFFFF">
                      <a:lumMod val="50000"/>
                    </a:srgbClr>
                  </a:solidFill>
                </a:rPr>
                <a:t>Coproduits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84297" y="2814027"/>
              <a:ext cx="1285818" cy="30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smtClean="0">
                  <a:solidFill>
                    <a:srgbClr val="FFFFFF">
                      <a:lumMod val="50000"/>
                    </a:srgbClr>
                  </a:solidFill>
                </a:rPr>
                <a:t>34 % </a:t>
              </a:r>
              <a:r>
                <a:rPr lang="fr-FR" sz="1600" dirty="0">
                  <a:solidFill>
                    <a:srgbClr val="FFFFFF">
                      <a:lumMod val="50000"/>
                    </a:srgbClr>
                  </a:solidFill>
                </a:rPr>
                <a:t>des PB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8" y="2008432"/>
            <a:ext cx="979758" cy="74305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1" y="1038644"/>
            <a:ext cx="1432084" cy="10605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07" y="2412942"/>
            <a:ext cx="1837868" cy="918934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1" y="141382"/>
            <a:ext cx="9144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matières premières végétales sont consommables selon la valorisation actuelle en France</a:t>
            </a:r>
            <a:endParaRPr lang="fr-FR"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15</a:t>
            </a:fld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5472" y="1608327"/>
            <a:ext cx="23136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Blé tendre grain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EB0E00">
                    <a:lumMod val="75000"/>
                  </a:srgbClr>
                </a:solidFill>
              </a:rPr>
              <a:t>Protéines brutes (</a:t>
            </a:r>
            <a:r>
              <a:rPr lang="fr-FR" sz="1600" b="1" dirty="0" smtClean="0">
                <a:solidFill>
                  <a:srgbClr val="EB0E00">
                    <a:lumMod val="75000"/>
                  </a:srgbClr>
                </a:solidFill>
              </a:rPr>
              <a:t>100 %)</a:t>
            </a:r>
            <a:endParaRPr lang="fr-FR" sz="1600" b="1" dirty="0">
              <a:solidFill>
                <a:srgbClr val="EB0E00">
                  <a:lumMod val="75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264594" y="2030804"/>
            <a:ext cx="2091382" cy="1110164"/>
            <a:chOff x="2257478" y="2030804"/>
            <a:chExt cx="2091382" cy="1110164"/>
          </a:xfrm>
        </p:grpSpPr>
        <p:sp>
          <p:nvSpPr>
            <p:cNvPr id="12" name="Flèche droite 11"/>
            <p:cNvSpPr/>
            <p:nvPr/>
          </p:nvSpPr>
          <p:spPr>
            <a:xfrm>
              <a:off x="2257478" y="2342028"/>
              <a:ext cx="352926" cy="2085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56618" y="2030804"/>
              <a:ext cx="1692242" cy="1110164"/>
            </a:xfrm>
            <a:prstGeom prst="rect">
              <a:avLst/>
            </a:prstGeom>
            <a:noFill/>
            <a:ln>
              <a:solidFill>
                <a:srgbClr val="F59C1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</a:rPr>
                <a:t>Transformation pour l’alimentation humaine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84297" y="1807126"/>
            <a:ext cx="4031130" cy="594720"/>
            <a:chOff x="4484297" y="1807126"/>
            <a:chExt cx="4031130" cy="594720"/>
          </a:xfrm>
        </p:grpSpPr>
        <p:grpSp>
          <p:nvGrpSpPr>
            <p:cNvPr id="15" name="Groupe 14"/>
            <p:cNvGrpSpPr/>
            <p:nvPr/>
          </p:nvGrpSpPr>
          <p:grpSpPr>
            <a:xfrm>
              <a:off x="4484297" y="1807126"/>
              <a:ext cx="2181761" cy="525971"/>
              <a:chOff x="3619105" y="2903396"/>
              <a:chExt cx="2181761" cy="525971"/>
            </a:xfrm>
          </p:grpSpPr>
          <p:sp>
            <p:nvSpPr>
              <p:cNvPr id="24" name="Flèche droite 23"/>
              <p:cNvSpPr/>
              <p:nvPr/>
            </p:nvSpPr>
            <p:spPr>
              <a:xfrm>
                <a:off x="3704561" y="3218418"/>
                <a:ext cx="431485" cy="21094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619105" y="2903396"/>
                <a:ext cx="21817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 smtClean="0">
                    <a:solidFill>
                      <a:srgbClr val="EB0E00">
                        <a:lumMod val="75000"/>
                      </a:srgbClr>
                    </a:solidFill>
                  </a:rPr>
                  <a:t>66 % </a:t>
                </a:r>
                <a:r>
                  <a:rPr lang="fr-FR" sz="1600" dirty="0">
                    <a:solidFill>
                      <a:srgbClr val="EB0E00">
                        <a:lumMod val="75000"/>
                      </a:srgbClr>
                    </a:solidFill>
                  </a:rPr>
                  <a:t>des PB 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5001239" y="2063292"/>
              <a:ext cx="351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EB0E00">
                      <a:lumMod val="75000"/>
                    </a:srgbClr>
                  </a:solidFill>
                </a:rPr>
                <a:t>Produits pour l’alimentation humaine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484296" y="2566480"/>
            <a:ext cx="3040032" cy="611609"/>
            <a:chOff x="4484297" y="2566481"/>
            <a:chExt cx="2181762" cy="554473"/>
          </a:xfrm>
        </p:grpSpPr>
        <p:sp>
          <p:nvSpPr>
            <p:cNvPr id="16" name="Flèche droite 15"/>
            <p:cNvSpPr/>
            <p:nvPr/>
          </p:nvSpPr>
          <p:spPr>
            <a:xfrm>
              <a:off x="4567632" y="2646043"/>
              <a:ext cx="786175" cy="19339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473893" y="2566481"/>
              <a:ext cx="1192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FFFFFF">
                      <a:lumMod val="50000"/>
                    </a:srgbClr>
                  </a:solidFill>
                </a:rPr>
                <a:t>Coproduits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84297" y="2814027"/>
              <a:ext cx="1285818" cy="30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smtClean="0">
                  <a:solidFill>
                    <a:srgbClr val="FFFFFF">
                      <a:lumMod val="50000"/>
                    </a:srgbClr>
                  </a:solidFill>
                </a:rPr>
                <a:t>34 % </a:t>
              </a:r>
              <a:r>
                <a:rPr lang="fr-FR" sz="1600" dirty="0">
                  <a:solidFill>
                    <a:srgbClr val="FFFFFF">
                      <a:lumMod val="50000"/>
                    </a:srgbClr>
                  </a:solidFill>
                </a:rPr>
                <a:t>des PB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8" y="2008432"/>
            <a:ext cx="979758" cy="74305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19526" y="3754353"/>
            <a:ext cx="6051108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EB0E00">
                    <a:lumMod val="75000"/>
                  </a:srgbClr>
                </a:solidFill>
              </a:rPr>
              <a:t>66 % </a:t>
            </a:r>
            <a:r>
              <a:rPr lang="fr-FR" sz="1400" dirty="0">
                <a:solidFill>
                  <a:srgbClr val="EB0E00">
                    <a:lumMod val="75000"/>
                  </a:srgbClr>
                </a:solidFill>
              </a:rPr>
              <a:t>des protéines du blé tendre sont « consommables 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EB0E00">
                    <a:lumMod val="75000"/>
                  </a:srgbClr>
                </a:solidFill>
              </a:rPr>
              <a:t>« Proportion de Protéines Consommables »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1" y="1038644"/>
            <a:ext cx="1432084" cy="10605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07" y="2412942"/>
            <a:ext cx="1837868" cy="918934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1" y="141382"/>
            <a:ext cx="9144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matières premières végétales sont consommables selon la valorisation actuelle en France</a:t>
            </a:r>
            <a:endParaRPr lang="fr-FR"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16</a:t>
            </a:fld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5472" y="1608327"/>
            <a:ext cx="23136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Blé tendre grain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EB0E00">
                    <a:lumMod val="75000"/>
                  </a:srgbClr>
                </a:solidFill>
              </a:rPr>
              <a:t>Protéines brutes (</a:t>
            </a:r>
            <a:r>
              <a:rPr lang="fr-FR" sz="1600" b="1" dirty="0" smtClean="0">
                <a:solidFill>
                  <a:srgbClr val="EB0E00">
                    <a:lumMod val="75000"/>
                  </a:srgbClr>
                </a:solidFill>
              </a:rPr>
              <a:t>100 %)</a:t>
            </a:r>
            <a:endParaRPr lang="fr-FR" sz="1600" b="1" dirty="0">
              <a:solidFill>
                <a:srgbClr val="EB0E00">
                  <a:lumMod val="75000"/>
                </a:srgb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264594" y="2030804"/>
            <a:ext cx="2091382" cy="1110164"/>
            <a:chOff x="2257478" y="2030804"/>
            <a:chExt cx="2091382" cy="1110164"/>
          </a:xfrm>
        </p:grpSpPr>
        <p:sp>
          <p:nvSpPr>
            <p:cNvPr id="12" name="Flèche droite 11"/>
            <p:cNvSpPr/>
            <p:nvPr/>
          </p:nvSpPr>
          <p:spPr>
            <a:xfrm>
              <a:off x="2257478" y="2342028"/>
              <a:ext cx="352926" cy="2085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56618" y="2030804"/>
              <a:ext cx="1692242" cy="1110164"/>
            </a:xfrm>
            <a:prstGeom prst="rect">
              <a:avLst/>
            </a:prstGeom>
            <a:noFill/>
            <a:ln>
              <a:solidFill>
                <a:srgbClr val="F59C10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</a:rPr>
                <a:t>Transformation pour l’alimentation humaine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484297" y="1807126"/>
            <a:ext cx="4031130" cy="594720"/>
            <a:chOff x="4484297" y="1807126"/>
            <a:chExt cx="4031130" cy="594720"/>
          </a:xfrm>
        </p:grpSpPr>
        <p:grpSp>
          <p:nvGrpSpPr>
            <p:cNvPr id="15" name="Groupe 14"/>
            <p:cNvGrpSpPr/>
            <p:nvPr/>
          </p:nvGrpSpPr>
          <p:grpSpPr>
            <a:xfrm>
              <a:off x="4484297" y="1807126"/>
              <a:ext cx="2181761" cy="525971"/>
              <a:chOff x="3619105" y="2903396"/>
              <a:chExt cx="2181761" cy="525971"/>
            </a:xfrm>
          </p:grpSpPr>
          <p:sp>
            <p:nvSpPr>
              <p:cNvPr id="24" name="Flèche droite 23"/>
              <p:cNvSpPr/>
              <p:nvPr/>
            </p:nvSpPr>
            <p:spPr>
              <a:xfrm>
                <a:off x="3704561" y="3218418"/>
                <a:ext cx="431485" cy="210949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619105" y="2903396"/>
                <a:ext cx="21817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 smtClean="0">
                    <a:solidFill>
                      <a:srgbClr val="EB0E00">
                        <a:lumMod val="75000"/>
                      </a:srgbClr>
                    </a:solidFill>
                  </a:rPr>
                  <a:t>66 % </a:t>
                </a:r>
                <a:r>
                  <a:rPr lang="fr-FR" sz="1600" dirty="0">
                    <a:solidFill>
                      <a:srgbClr val="EB0E00">
                        <a:lumMod val="75000"/>
                      </a:srgbClr>
                    </a:solidFill>
                  </a:rPr>
                  <a:t>des PB </a:t>
                </a: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5001239" y="2063292"/>
              <a:ext cx="351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EB0E00">
                      <a:lumMod val="75000"/>
                    </a:srgbClr>
                  </a:solidFill>
                </a:rPr>
                <a:t>Produits pour l’alimentation humaine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484296" y="2566480"/>
            <a:ext cx="3040032" cy="611609"/>
            <a:chOff x="4484297" y="2566481"/>
            <a:chExt cx="2181762" cy="554473"/>
          </a:xfrm>
        </p:grpSpPr>
        <p:sp>
          <p:nvSpPr>
            <p:cNvPr id="16" name="Flèche droite 15"/>
            <p:cNvSpPr/>
            <p:nvPr/>
          </p:nvSpPr>
          <p:spPr>
            <a:xfrm>
              <a:off x="4567632" y="2646043"/>
              <a:ext cx="786175" cy="19339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FFFFFF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473893" y="2566481"/>
              <a:ext cx="11921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FFFFFF">
                      <a:lumMod val="50000"/>
                    </a:srgbClr>
                  </a:solidFill>
                </a:rPr>
                <a:t>Coproduits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84297" y="2814027"/>
              <a:ext cx="1285818" cy="30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smtClean="0">
                  <a:solidFill>
                    <a:srgbClr val="FFFFFF">
                      <a:lumMod val="50000"/>
                    </a:srgbClr>
                  </a:solidFill>
                </a:rPr>
                <a:t>34 % </a:t>
              </a:r>
              <a:r>
                <a:rPr lang="fr-FR" sz="1600" dirty="0">
                  <a:solidFill>
                    <a:srgbClr val="FFFFFF">
                      <a:lumMod val="50000"/>
                    </a:srgbClr>
                  </a:solidFill>
                </a:rPr>
                <a:t>des PB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8" y="2008432"/>
            <a:ext cx="979758" cy="74305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619526" y="3754353"/>
            <a:ext cx="6051108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EB0E00">
                    <a:lumMod val="75000"/>
                  </a:srgbClr>
                </a:solidFill>
              </a:rPr>
              <a:t>66 % </a:t>
            </a:r>
            <a:r>
              <a:rPr lang="fr-FR" sz="1400" dirty="0">
                <a:solidFill>
                  <a:srgbClr val="EB0E00">
                    <a:lumMod val="75000"/>
                  </a:srgbClr>
                </a:solidFill>
              </a:rPr>
              <a:t>des protéines du blé tendre sont « consommables 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EB0E00">
                    <a:lumMod val="75000"/>
                  </a:srgbClr>
                </a:solidFill>
              </a:rPr>
              <a:t>« Proportion de Protéines Consommables »</a:t>
            </a: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628650" y="4766785"/>
            <a:ext cx="7886700" cy="36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59C1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9C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F704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Arial"/>
              </a:rPr>
              <a:t>Une valeur par aliment 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(140 aliments)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628650" y="5086250"/>
            <a:ext cx="7886700" cy="420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F59C1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9C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F704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Selon les </a:t>
            </a:r>
            <a:r>
              <a:rPr lang="fr-FR" b="1" dirty="0" smtClean="0">
                <a:solidFill>
                  <a:srgbClr val="000000"/>
                </a:solidFill>
                <a:latin typeface="Arial"/>
              </a:rPr>
              <a:t>débouchés et la valorisation actuelle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des matières premières végétales en alimentation humaine en France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91" y="1038644"/>
            <a:ext cx="1432084" cy="10605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07" y="2412942"/>
            <a:ext cx="1837868" cy="918934"/>
          </a:xfrm>
          <a:prstGeom prst="rect">
            <a:avLst/>
          </a:prstGeom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1" y="141382"/>
            <a:ext cx="9144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matières premières végétales sont consommables selon la valorisation actuelle en France</a:t>
            </a:r>
            <a:endParaRPr lang="fr-FR"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sldNum" idx="4294967295"/>
          </p:nvPr>
        </p:nvSpPr>
        <p:spPr>
          <a:xfrm>
            <a:off x="8761750" y="6356367"/>
            <a:ext cx="304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fr-FR">
                <a:solidFill>
                  <a:srgbClr val="888888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900"/>
                <a:buFont typeface="Calibri"/>
                <a:buNone/>
              </a:pPr>
              <a:t>17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/>
          </p:nvPr>
        </p:nvGraphicFramePr>
        <p:xfrm>
          <a:off x="239281" y="1396999"/>
          <a:ext cx="8622707" cy="50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-1" y="141382"/>
            <a:ext cx="9144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Une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matières premières végétales non consommable par l’homme selon la valorisation actuelle en France</a:t>
            </a:r>
            <a:endParaRPr lang="fr-FR"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32" y="6058968"/>
            <a:ext cx="1401510" cy="79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0" y="422500"/>
            <a:ext cx="89915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Dans les élevages caprins, quelle </a:t>
            </a:r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part des protéines est non consommable par l’homme ?</a:t>
            </a:r>
          </a:p>
        </p:txBody>
      </p:sp>
      <p:sp>
        <p:nvSpPr>
          <p:cNvPr id="11" name="Ellipse 10"/>
          <p:cNvSpPr/>
          <p:nvPr/>
        </p:nvSpPr>
        <p:spPr>
          <a:xfrm>
            <a:off x="3537896" y="1574618"/>
            <a:ext cx="1852838" cy="1723057"/>
          </a:xfrm>
          <a:prstGeom prst="ellipse">
            <a:avLst/>
          </a:prstGeom>
          <a:solidFill>
            <a:srgbClr val="D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383546" y="1748063"/>
            <a:ext cx="21615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86 %</a:t>
            </a:r>
          </a:p>
          <a:p>
            <a:pPr algn="ctr"/>
            <a:r>
              <a:rPr lang="fr-FR" sz="1400" b="1" cap="small" dirty="0" smtClean="0"/>
              <a:t>Des protéines consommées non consommables par l’homme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170148" y="2318491"/>
            <a:ext cx="1760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Moyenne des élevages – </a:t>
            </a:r>
            <a:r>
              <a:rPr lang="fr-FR" sz="1050" i="1" dirty="0" err="1" smtClean="0"/>
              <a:t>Inosys</a:t>
            </a:r>
            <a:r>
              <a:rPr lang="fr-FR" sz="1050" i="1" dirty="0" smtClean="0"/>
              <a:t> Réseau d’Elevage</a:t>
            </a:r>
            <a:endParaRPr lang="fr-FR" sz="1050" i="1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67011"/>
              </p:ext>
            </p:extLst>
          </p:nvPr>
        </p:nvGraphicFramePr>
        <p:xfrm>
          <a:off x="210133" y="3471120"/>
          <a:ext cx="8599570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3" y="6255090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816817" y="2174671"/>
            <a:ext cx="3722961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0378" y="757634"/>
            <a:ext cx="8780128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pPr algn="ctr"/>
            <a:r>
              <a:rPr lang="fr-FR" dirty="0"/>
              <a:t>Dans les élevages </a:t>
            </a:r>
            <a:r>
              <a:rPr lang="fr-FR" dirty="0" smtClean="0"/>
              <a:t>laitiers, </a:t>
            </a:r>
            <a:r>
              <a:rPr lang="fr-FR" dirty="0"/>
              <a:t>quelle part des protéines est non consommable par l’homme ?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116911" y="3313051"/>
            <a:ext cx="1029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1,12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</a:t>
            </a:r>
            <a:r>
              <a:rPr lang="fr-FR" sz="2400" b="1" dirty="0" smtClean="0">
                <a:solidFill>
                  <a:schemeClr val="bg1"/>
                </a:solidFill>
              </a:rPr>
              <a:t>’EPN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20325" y="3881801"/>
            <a:ext cx="1044000" cy="2399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224033" y="3881801"/>
            <a:ext cx="1044000" cy="2399357"/>
          </a:xfrm>
          <a:prstGeom prst="rect">
            <a:avLst/>
          </a:prstGeom>
          <a:solidFill>
            <a:srgbClr val="F59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950453" y="3265530"/>
            <a:ext cx="14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89 </a:t>
            </a:r>
            <a:r>
              <a:rPr lang="fr-FR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%</a:t>
            </a:r>
            <a:endParaRPr lang="fr-FR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182201" y="3265528"/>
            <a:ext cx="14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59C10"/>
                </a:solidFill>
                <a:latin typeface="Arial Black" panose="020B0A04020102020204" pitchFamily="34" charset="0"/>
              </a:rPr>
              <a:t>89 </a:t>
            </a:r>
            <a:r>
              <a:rPr lang="fr-FR" sz="2800" dirty="0" smtClean="0">
                <a:solidFill>
                  <a:srgbClr val="F59C10"/>
                </a:solidFill>
                <a:latin typeface="Arial Black" panose="020B0A04020102020204" pitchFamily="34" charset="0"/>
              </a:rPr>
              <a:t>%</a:t>
            </a:r>
            <a:endParaRPr lang="fr-FR" sz="2800" dirty="0">
              <a:solidFill>
                <a:srgbClr val="F59C1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3950" y="4033964"/>
            <a:ext cx="1044000" cy="224719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5413950" y="3265528"/>
            <a:ext cx="143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86 </a:t>
            </a:r>
            <a:r>
              <a:rPr lang="fr-FR" sz="28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%</a:t>
            </a:r>
            <a:endParaRPr lang="fr-FR" sz="2800" dirty="0"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70883" y="2287610"/>
            <a:ext cx="368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 smtClean="0">
                <a:solidFill>
                  <a:schemeClr val="bg1"/>
                </a:solidFill>
              </a:rPr>
              <a:t>Protéines consommées non consommables par l’homme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89" y="5249631"/>
            <a:ext cx="828000" cy="828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8831" y="5243999"/>
            <a:ext cx="828000" cy="828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t="19595" r="21729" b="26268"/>
          <a:stretch/>
        </p:blipFill>
        <p:spPr>
          <a:xfrm>
            <a:off x="5501031" y="5212347"/>
            <a:ext cx="788980" cy="833207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7272470" y="5762358"/>
            <a:ext cx="17604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Moyenne des élevages – </a:t>
            </a:r>
            <a:r>
              <a:rPr lang="fr-FR" sz="1050" i="1" dirty="0" err="1" smtClean="0"/>
              <a:t>Inosys</a:t>
            </a:r>
            <a:r>
              <a:rPr lang="fr-FR" sz="1050" i="1" dirty="0" smtClean="0"/>
              <a:t> Réseau d’Elevage</a:t>
            </a:r>
            <a:endParaRPr lang="fr-FR" sz="1050" i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actuel : Nourrir la planète…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oogle Shape;128;p20"/>
          <p:cNvGrpSpPr/>
          <p:nvPr/>
        </p:nvGrpSpPr>
        <p:grpSpPr>
          <a:xfrm>
            <a:off x="460743" y="1844992"/>
            <a:ext cx="2733325" cy="2269956"/>
            <a:chOff x="1660800" y="1171213"/>
            <a:chExt cx="1942800" cy="1569600"/>
          </a:xfrm>
        </p:grpSpPr>
        <p:sp>
          <p:nvSpPr>
            <p:cNvPr id="8" name="Google Shape;129;p2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996600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9" name="Google Shape;130;p20"/>
            <p:cNvSpPr txBox="1"/>
            <p:nvPr/>
          </p:nvSpPr>
          <p:spPr>
            <a:xfrm>
              <a:off x="1796851" y="1250729"/>
              <a:ext cx="16707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Augmentation de la population mondiale</a:t>
              </a:r>
              <a:endPara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" name="Google Shape;131;p20"/>
            <p:cNvSpPr txBox="1"/>
            <p:nvPr/>
          </p:nvSpPr>
          <p:spPr>
            <a:xfrm>
              <a:off x="1876493" y="1892004"/>
              <a:ext cx="15114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En 2050 : 9 milliards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d’êtres humains sur terre 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" name="Google Shape;140;p20"/>
          <p:cNvGrpSpPr/>
          <p:nvPr/>
        </p:nvGrpSpPr>
        <p:grpSpPr>
          <a:xfrm>
            <a:off x="3011694" y="2938939"/>
            <a:ext cx="366300" cy="376555"/>
            <a:chOff x="3157188" y="909150"/>
            <a:chExt cx="470400" cy="470400"/>
          </a:xfrm>
        </p:grpSpPr>
        <p:sp>
          <p:nvSpPr>
            <p:cNvPr id="19" name="Google Shape;141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" name="Google Shape;142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pic>
        <p:nvPicPr>
          <p:cNvPr id="24" name="Google Shape;1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2226" y="3432078"/>
            <a:ext cx="541875" cy="54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53;p20"/>
          <p:cNvGrpSpPr/>
          <p:nvPr/>
        </p:nvGrpSpPr>
        <p:grpSpPr>
          <a:xfrm>
            <a:off x="5358734" y="3590697"/>
            <a:ext cx="381370" cy="391565"/>
            <a:chOff x="5292575" y="3681900"/>
            <a:chExt cx="420150" cy="373275"/>
          </a:xfrm>
        </p:grpSpPr>
        <p:sp>
          <p:nvSpPr>
            <p:cNvPr id="26" name="Google Shape;154;p2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5;p2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6;p2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7;p2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8;p2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9;p2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60;p2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61;p20"/>
          <p:cNvGrpSpPr/>
          <p:nvPr/>
        </p:nvGrpSpPr>
        <p:grpSpPr>
          <a:xfrm>
            <a:off x="8283864" y="3623460"/>
            <a:ext cx="257512" cy="326031"/>
            <a:chOff x="2635450" y="4321225"/>
            <a:chExt cx="368400" cy="466425"/>
          </a:xfrm>
        </p:grpSpPr>
        <p:sp>
          <p:nvSpPr>
            <p:cNvPr id="34" name="Google Shape;162;p2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63;p2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4;p2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5;p2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6;p2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7;p2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1" y="4931762"/>
            <a:ext cx="615900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901" y="4239437"/>
            <a:ext cx="784625" cy="7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901" y="2545480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Les élevages caprins sont-ils producteurs nets de </a:t>
            </a:r>
            <a:r>
              <a:rPr lang="fr-FR" sz="32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protéines pour l’alimentation humaine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837-E4DD-49C2-BF82-570A99765B9F}" type="datetime1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3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L’efficience de conversion des protéines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Picture 2" descr="http://idele.fr/fileadmin/_processed_/csm_Bandeau_Coproduits_Herbe_13d4e366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6263" r="39813"/>
          <a:stretch/>
        </p:blipFill>
        <p:spPr bwMode="auto">
          <a:xfrm>
            <a:off x="1165684" y="4371911"/>
            <a:ext cx="978017" cy="5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68" y="3316190"/>
            <a:ext cx="465925" cy="9178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5794" r="20863"/>
          <a:stretch/>
        </p:blipFill>
        <p:spPr>
          <a:xfrm>
            <a:off x="1188768" y="2682925"/>
            <a:ext cx="880910" cy="4954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34" y="3316189"/>
            <a:ext cx="465925" cy="917873"/>
          </a:xfrm>
          <a:prstGeom prst="rect">
            <a:avLst/>
          </a:prstGeom>
        </p:spPr>
      </p:pic>
      <p:cxnSp>
        <p:nvCxnSpPr>
          <p:cNvPr id="12" name="Connecteur en arc 11"/>
          <p:cNvCxnSpPr/>
          <p:nvPr/>
        </p:nvCxnSpPr>
        <p:spPr>
          <a:xfrm>
            <a:off x="2339740" y="3178340"/>
            <a:ext cx="565385" cy="40568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flipV="1">
            <a:off x="2332868" y="4234062"/>
            <a:ext cx="579130" cy="39776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39740" y="3899384"/>
            <a:ext cx="516506" cy="1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300950" y="1825625"/>
            <a:ext cx="67080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Quelle efficience de conversion des protéines ?</a:t>
            </a:r>
          </a:p>
          <a:p>
            <a:pPr algn="ctr"/>
            <a:r>
              <a:rPr lang="fr-FR" sz="2600" b="1" dirty="0" smtClean="0"/>
              <a:t>Rapport entre les produits et la consommation</a:t>
            </a:r>
            <a:endParaRPr lang="fr-FR" sz="26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165684" y="4725782"/>
            <a:ext cx="5900896" cy="1437032"/>
            <a:chOff x="682133" y="3829632"/>
            <a:chExt cx="5900896" cy="1437032"/>
          </a:xfrm>
        </p:grpSpPr>
        <p:pic>
          <p:nvPicPr>
            <p:cNvPr id="17" name="Picture 2" descr="Horizontale, Balance, Harmonie, Cuire, Faire Cuir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01" b="-1"/>
            <a:stretch/>
          </p:blipFill>
          <p:spPr bwMode="auto">
            <a:xfrm>
              <a:off x="2187330" y="4354760"/>
              <a:ext cx="2922810" cy="91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orizontale, Balance, Harmonie, Cuire, Faire Cuir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00" r="-1" b="54808"/>
            <a:stretch/>
          </p:blipFill>
          <p:spPr bwMode="auto">
            <a:xfrm>
              <a:off x="5227011" y="3829632"/>
              <a:ext cx="1356018" cy="63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orizontale, Balance, Harmonie, Cuire, Faire Cuir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97" b="55616"/>
            <a:stretch/>
          </p:blipFill>
          <p:spPr bwMode="auto">
            <a:xfrm>
              <a:off x="682133" y="3829632"/>
              <a:ext cx="1344894" cy="62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necteur droit 19"/>
            <p:cNvCxnSpPr/>
            <p:nvPr/>
          </p:nvCxnSpPr>
          <p:spPr>
            <a:xfrm flipV="1">
              <a:off x="1400185" y="4365983"/>
              <a:ext cx="4320000" cy="424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8"/>
          <a:srcRect l="41135" t="42325"/>
          <a:stretch/>
        </p:blipFill>
        <p:spPr>
          <a:xfrm>
            <a:off x="4771515" y="4463949"/>
            <a:ext cx="897183" cy="5098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0564" y="2966453"/>
            <a:ext cx="2222909" cy="1667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2" y="2823629"/>
            <a:ext cx="1647682" cy="8617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76" y="3719374"/>
            <a:ext cx="1544064" cy="102937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758569" y="317508"/>
            <a:ext cx="7886700" cy="82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L’Efficience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protéique brute, </a:t>
            </a: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mais encore…</a:t>
            </a:r>
            <a:endParaRPr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4294967295"/>
          </p:nvPr>
        </p:nvSpPr>
        <p:spPr>
          <a:xfrm>
            <a:off x="8761750" y="6356367"/>
            <a:ext cx="304200" cy="36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fr-FR">
                <a:solidFill>
                  <a:srgbClr val="FFFFFF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900"/>
                <a:buFont typeface="Calibri"/>
                <a:buNone/>
              </a:pPr>
              <a:t>22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96" y="3493134"/>
            <a:ext cx="5807550" cy="2348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2"/>
          <p:cNvGrpSpPr/>
          <p:nvPr/>
        </p:nvGrpSpPr>
        <p:grpSpPr>
          <a:xfrm>
            <a:off x="90653" y="1066931"/>
            <a:ext cx="3933769" cy="1248989"/>
            <a:chOff x="0" y="1174416"/>
            <a:chExt cx="4103233" cy="781856"/>
          </a:xfrm>
        </p:grpSpPr>
        <p:sp>
          <p:nvSpPr>
            <p:cNvPr id="190" name="Google Shape;190;p22"/>
            <p:cNvSpPr txBox="1"/>
            <p:nvPr/>
          </p:nvSpPr>
          <p:spPr>
            <a:xfrm>
              <a:off x="0" y="1355532"/>
              <a:ext cx="15831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base"/>
              <a:r>
                <a:rPr lang="fr-FR" dirty="0" smtClean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EPB brute  = </a:t>
              </a:r>
              <a:endParaRPr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1685074" y="1174416"/>
              <a:ext cx="1965599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Produits de l’élevage </a:t>
              </a:r>
              <a:endParaRPr sz="1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1384633" y="1568972"/>
              <a:ext cx="27186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Consommations par l’élevage</a:t>
              </a:r>
              <a:r>
                <a:rPr lang="fr-FR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22"/>
            <p:cNvCxnSpPr/>
            <p:nvPr/>
          </p:nvCxnSpPr>
          <p:spPr>
            <a:xfrm flipV="1">
              <a:off x="1506175" y="1535560"/>
              <a:ext cx="2206870" cy="371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ZoneTexte 17"/>
          <p:cNvSpPr txBox="1"/>
          <p:nvPr/>
        </p:nvSpPr>
        <p:spPr>
          <a:xfrm>
            <a:off x="5426528" y="6113931"/>
            <a:ext cx="2831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GIS Elevage Demain, 2017</a:t>
            </a:r>
            <a:endParaRPr lang="fr-FR" sz="12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88" y="5028797"/>
            <a:ext cx="914402" cy="7040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98096" y="3868067"/>
            <a:ext cx="1625910" cy="15735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riangle isocèle 1"/>
          <p:cNvSpPr/>
          <p:nvPr/>
        </p:nvSpPr>
        <p:spPr>
          <a:xfrm rot="13474351" flipV="1">
            <a:off x="5823707" y="3726248"/>
            <a:ext cx="2152619" cy="1050276"/>
          </a:xfrm>
          <a:prstGeom prst="triangl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90653" y="1333385"/>
            <a:ext cx="1215233" cy="48238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758569" y="317508"/>
            <a:ext cx="7886700" cy="82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L’Efficience </a:t>
            </a:r>
            <a:r>
              <a:rPr lang="fr-FR" sz="24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protéique nette, </a:t>
            </a:r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mais encore…</a:t>
            </a:r>
            <a:endParaRPr sz="24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4294967295"/>
          </p:nvPr>
        </p:nvSpPr>
        <p:spPr>
          <a:xfrm>
            <a:off x="8761750" y="6356367"/>
            <a:ext cx="304200" cy="36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fr-FR">
                <a:solidFill>
                  <a:srgbClr val="FFFFFF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900"/>
                <a:buFont typeface="Calibri"/>
                <a:buNone/>
              </a:pPr>
              <a:t>23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400" y="4007934"/>
            <a:ext cx="5807550" cy="2348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2"/>
          <p:cNvGrpSpPr/>
          <p:nvPr/>
        </p:nvGrpSpPr>
        <p:grpSpPr>
          <a:xfrm>
            <a:off x="76201" y="1027881"/>
            <a:ext cx="3933769" cy="1248989"/>
            <a:chOff x="0" y="1174416"/>
            <a:chExt cx="4103233" cy="781856"/>
          </a:xfrm>
        </p:grpSpPr>
        <p:sp>
          <p:nvSpPr>
            <p:cNvPr id="190" name="Google Shape;190;p22"/>
            <p:cNvSpPr txBox="1"/>
            <p:nvPr/>
          </p:nvSpPr>
          <p:spPr>
            <a:xfrm>
              <a:off x="0" y="1355532"/>
              <a:ext cx="15831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base"/>
              <a:r>
                <a:rPr lang="fr-FR" dirty="0" smtClean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EPB brut = </a:t>
              </a:r>
              <a:endParaRPr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1685074" y="1174416"/>
              <a:ext cx="1965599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Produits de l’élevage </a:t>
              </a:r>
              <a:endParaRPr sz="1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1384633" y="1568972"/>
              <a:ext cx="27186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Consommations par l’élevage</a:t>
              </a:r>
              <a:r>
                <a:rPr lang="fr-FR" sz="1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endParaRPr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3" name="Google Shape;193;p22"/>
            <p:cNvCxnSpPr/>
            <p:nvPr/>
          </p:nvCxnSpPr>
          <p:spPr>
            <a:xfrm flipV="1">
              <a:off x="1506175" y="1535560"/>
              <a:ext cx="2206870" cy="3714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4" name="Google Shape;194;p22"/>
          <p:cNvGrpSpPr/>
          <p:nvPr/>
        </p:nvGrpSpPr>
        <p:grpSpPr>
          <a:xfrm>
            <a:off x="4095225" y="1102232"/>
            <a:ext cx="4647335" cy="1680000"/>
            <a:chOff x="0" y="1207675"/>
            <a:chExt cx="4194724" cy="1260000"/>
          </a:xfrm>
        </p:grpSpPr>
        <p:sp>
          <p:nvSpPr>
            <p:cNvPr id="195" name="Google Shape;195;p22"/>
            <p:cNvSpPr txBox="1"/>
            <p:nvPr/>
          </p:nvSpPr>
          <p:spPr>
            <a:xfrm>
              <a:off x="0" y="1355525"/>
              <a:ext cx="15285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base"/>
              <a:r>
                <a:rPr lang="fr-FR" dirty="0" smtClean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EPN </a:t>
              </a:r>
              <a:r>
                <a:rPr lang="fr-FR" b="1" dirty="0" smtClean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nette  </a:t>
              </a:r>
              <a:r>
                <a:rPr lang="fr-FR" dirty="0" smtClean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= </a:t>
              </a:r>
              <a:endParaRPr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1239424" y="1207675"/>
              <a:ext cx="29553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Produits de l’élevage </a:t>
              </a:r>
              <a:endParaRPr sz="1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ctr" fontAlgn="base"/>
              <a:r>
                <a:rPr lang="fr-FR" sz="1400" dirty="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“consommables par l’homme” </a:t>
              </a:r>
              <a:endParaRPr sz="1400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1368150" y="1627675"/>
              <a:ext cx="27678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sz="1400">
                  <a:solidFill>
                    <a:srgbClr val="000000"/>
                  </a:solidFill>
                  <a:latin typeface="Muli"/>
                  <a:ea typeface="Muli"/>
                  <a:cs typeface="Muli"/>
                  <a:sym typeface="Muli"/>
                </a:rPr>
                <a:t>Consommations par l’élevage de végétaux “consommables par l’homme”</a:t>
              </a:r>
              <a:r>
                <a:rPr lang="fr-FR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8" name="Google Shape;198;p22"/>
            <p:cNvCxnSpPr/>
            <p:nvPr/>
          </p:nvCxnSpPr>
          <p:spPr>
            <a:xfrm>
              <a:off x="1506175" y="1599375"/>
              <a:ext cx="2469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0" name="Google Shape;200;p22"/>
          <p:cNvSpPr txBox="1"/>
          <p:nvPr/>
        </p:nvSpPr>
        <p:spPr>
          <a:xfrm>
            <a:off x="1526475" y="3311133"/>
            <a:ext cx="5963400" cy="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fontAlgn="base"/>
            <a:r>
              <a:rPr lang="fr-FR" sz="1400" u="sng">
                <a:solidFill>
                  <a:srgbClr val="FF9900"/>
                </a:solidFill>
                <a:latin typeface="Muli"/>
                <a:ea typeface="Muli"/>
                <a:cs typeface="Muli"/>
                <a:sym typeface="Muli"/>
              </a:rPr>
              <a:t>PRISE EN COMPTE DES PARTS CONSOMMABLES PAR L’HOMME</a:t>
            </a:r>
            <a:endParaRPr sz="1400" u="sng">
              <a:solidFill>
                <a:srgbClr val="FF99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26528" y="6113931"/>
            <a:ext cx="2831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: GIS Elevage Demain, 2017</a:t>
            </a:r>
            <a:endParaRPr lang="fr-FR" sz="12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5164539"/>
            <a:ext cx="914402" cy="704089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6291745" y="4376440"/>
            <a:ext cx="1266497" cy="8984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70920" y="1138708"/>
            <a:ext cx="1266497" cy="8984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049030" y="4271209"/>
            <a:ext cx="1266497" cy="8984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449" y="260648"/>
            <a:ext cx="9143999" cy="720080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L’efficience nette, un indicateur de compétition réelle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06BB5E-6CA2-4A75-B7B9-32881BEBFFCD}" type="slidenum">
              <a:rPr lang="fr-FR" sz="1600">
                <a:solidFill>
                  <a:srgbClr val="FFFFFF"/>
                </a:solidFill>
              </a:rPr>
              <a:pPr/>
              <a:t>24</a:t>
            </a:fld>
            <a:endParaRPr lang="fr-FR" sz="1600" dirty="0">
              <a:solidFill>
                <a:srgbClr val="FFFFFF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83568" y="1642240"/>
            <a:ext cx="9533465" cy="830997"/>
            <a:chOff x="1464190" y="930329"/>
            <a:chExt cx="953346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2447213" y="1130576"/>
                  <a:ext cx="8550442" cy="52283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 dirty="0">
                      <a:solidFill>
                        <a:srgbClr val="000000"/>
                      </a:solidFill>
                    </a:rPr>
                    <a:t>=</a:t>
                  </a:r>
                  <a:r>
                    <a:rPr lang="fr-FR" sz="16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prot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ines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animales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"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consommables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par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homme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"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produites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kg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prot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ines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tales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"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consommables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par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homme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"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consomm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es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par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′é</m:t>
                          </m:r>
                          <m:r>
                            <m:rPr>
                              <m:nor/>
                            </m:rPr>
                            <a:rPr lang="fr-FR" sz="1600">
                              <a:solidFill>
                                <a:srgbClr val="000000"/>
                              </a:solidFill>
                            </a:rPr>
                            <m:t>levage</m:t>
                          </m:r>
                        </m:den>
                      </m:f>
                    </m:oMath>
                  </a14:m>
                  <a:endParaRPr lang="fr-F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213" y="1095118"/>
                  <a:ext cx="8550442" cy="59375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27" b="-51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ZoneTexte 13"/>
            <p:cNvSpPr txBox="1"/>
            <p:nvPr/>
          </p:nvSpPr>
          <p:spPr>
            <a:xfrm>
              <a:off x="1464190" y="930329"/>
              <a:ext cx="10495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</a:rPr>
                <a:t>Efficience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00"/>
                  </a:solidFill>
                </a:rPr>
                <a:t>protéique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>
                  <a:solidFill>
                    <a:srgbClr val="000000"/>
                  </a:solidFill>
                </a:rPr>
                <a:t>nette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82895" y="2587646"/>
            <a:ext cx="8125457" cy="3712674"/>
            <a:chOff x="482895" y="2506775"/>
            <a:chExt cx="8125457" cy="3712674"/>
          </a:xfrm>
        </p:grpSpPr>
        <p:grpSp>
          <p:nvGrpSpPr>
            <p:cNvPr id="16" name="Groupe 15"/>
            <p:cNvGrpSpPr/>
            <p:nvPr/>
          </p:nvGrpSpPr>
          <p:grpSpPr>
            <a:xfrm>
              <a:off x="482895" y="2506775"/>
              <a:ext cx="8125457" cy="3435677"/>
              <a:chOff x="291790" y="1810093"/>
              <a:chExt cx="8125457" cy="3435677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291790" y="1810093"/>
                <a:ext cx="27125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 smtClean="0">
                    <a:solidFill>
                      <a:srgbClr val="000000"/>
                    </a:solidFill>
                  </a:rPr>
                  <a:t>EPN </a:t>
                </a:r>
                <a:r>
                  <a:rPr lang="fr-FR" sz="1600" b="1" dirty="0">
                    <a:solidFill>
                      <a:srgbClr val="000000"/>
                    </a:solidFill>
                  </a:rPr>
                  <a:t>protéique nette</a:t>
                </a:r>
              </a:p>
            </p:txBody>
          </p:sp>
          <p:cxnSp>
            <p:nvCxnSpPr>
              <p:cNvPr id="20" name="Connecteur droit avec flèche 19"/>
              <p:cNvCxnSpPr>
                <a:endCxn id="19" idx="2"/>
              </p:cNvCxnSpPr>
              <p:nvPr/>
            </p:nvCxnSpPr>
            <p:spPr>
              <a:xfrm flipV="1">
                <a:off x="1648042" y="2148647"/>
                <a:ext cx="1" cy="3097123"/>
              </a:xfrm>
              <a:prstGeom prst="straightConnector1">
                <a:avLst/>
              </a:prstGeom>
              <a:ln w="38100">
                <a:solidFill>
                  <a:srgbClr val="F59C1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1413106" y="3752733"/>
                <a:ext cx="4682894" cy="0"/>
              </a:xfrm>
              <a:prstGeom prst="line">
                <a:avLst/>
              </a:prstGeom>
              <a:ln w="38100">
                <a:solidFill>
                  <a:srgbClr val="F59C1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/>
              <p:cNvSpPr txBox="1"/>
              <p:nvPr/>
            </p:nvSpPr>
            <p:spPr>
              <a:xfrm>
                <a:off x="1833119" y="2678089"/>
                <a:ext cx="42628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>
                    <a:solidFill>
                      <a:srgbClr val="00B050"/>
                    </a:solidFill>
                  </a:rPr>
                  <a:t>Producteur net </a:t>
                </a:r>
                <a:r>
                  <a:rPr lang="fr-FR" sz="1600" dirty="0">
                    <a:solidFill>
                      <a:srgbClr val="00B050"/>
                    </a:solidFill>
                  </a:rPr>
                  <a:t>de protéines pour l’alimentation humaine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833118" y="4176085"/>
                <a:ext cx="42628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b="1" dirty="0">
                    <a:solidFill>
                      <a:srgbClr val="FF0000"/>
                    </a:solidFill>
                  </a:rPr>
                  <a:t>Consommateur net </a:t>
                </a:r>
                <a:r>
                  <a:rPr lang="fr-FR" sz="1600" dirty="0">
                    <a:solidFill>
                      <a:srgbClr val="FF0000"/>
                    </a:solidFill>
                  </a:rPr>
                  <a:t>de protéines pour l’alimentation humaine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6192148" y="3527930"/>
                <a:ext cx="2225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</a:rPr>
                  <a:t>Equilibre quantitatif</a:t>
                </a: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1283421" y="4264749"/>
              <a:ext cx="54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293715" y="5850117"/>
              <a:ext cx="54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389551" y="1093083"/>
            <a:ext cx="1787739" cy="400110"/>
          </a:xfrm>
          <a:prstGeom prst="rect">
            <a:avLst/>
          </a:prstGeom>
          <a:noFill/>
          <a:ln>
            <a:solidFill>
              <a:srgbClr val="F59C1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F59C1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Interprétation</a:t>
            </a:r>
            <a:endParaRPr lang="fr-FR" sz="1400" dirty="0">
              <a:solidFill>
                <a:srgbClr val="F59C1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" y="539098"/>
            <a:ext cx="9144000" cy="98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La proportion des protéines consommables (PPC) : un critère à définir</a:t>
            </a:r>
          </a:p>
        </p:txBody>
      </p:sp>
      <p:pic>
        <p:nvPicPr>
          <p:cNvPr id="8" name="Picture 2" descr="http://idele.fr/fileadmin/_processed_/csm_Bandeau_Coproduits_Herbe_13d4e366c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6263" r="39813"/>
          <a:stretch/>
        </p:blipFill>
        <p:spPr bwMode="auto">
          <a:xfrm>
            <a:off x="3919962" y="2907371"/>
            <a:ext cx="1182986" cy="7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5794" r="20863"/>
          <a:stretch/>
        </p:blipFill>
        <p:spPr>
          <a:xfrm>
            <a:off x="786688" y="3030649"/>
            <a:ext cx="1065527" cy="599242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404778" y="2519652"/>
            <a:ext cx="1039378" cy="1110238"/>
            <a:chOff x="650383" y="2376148"/>
            <a:chExt cx="859291" cy="91787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383" y="2376149"/>
              <a:ext cx="465925" cy="917873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749" y="2376148"/>
              <a:ext cx="465925" cy="917873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675913" y="2008051"/>
            <a:ext cx="4427035" cy="42736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Consommations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6688" y="3749400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Pâture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56667" y="3749400"/>
            <a:ext cx="1172746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Ensilage maïs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19961" y="3749400"/>
            <a:ext cx="1065527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Blé tendre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6688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0 %</a:t>
            </a:r>
            <a:endParaRPr lang="fr-FR" sz="2177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356667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10 %</a:t>
            </a:r>
            <a:endParaRPr lang="fr-FR" sz="2177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919961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66 %</a:t>
            </a:r>
            <a:endParaRPr lang="fr-FR" sz="2177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86687" y="5275321"/>
            <a:ext cx="4316259" cy="9856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35" b="1" dirty="0" smtClean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66 % </a:t>
            </a:r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protéines </a:t>
            </a:r>
          </a:p>
          <a:p>
            <a:pPr algn="ctr"/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du blé tendre </a:t>
            </a:r>
          </a:p>
          <a:p>
            <a:pPr algn="ctr"/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sont « consommables »</a:t>
            </a:r>
          </a:p>
        </p:txBody>
      </p:sp>
      <p:sp>
        <p:nvSpPr>
          <p:cNvPr id="29" name="Flèche à angle droit 28"/>
          <p:cNvSpPr/>
          <p:nvPr/>
        </p:nvSpPr>
        <p:spPr>
          <a:xfrm rot="10800000">
            <a:off x="3636869" y="4773836"/>
            <a:ext cx="481331" cy="454028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/>
          </a:p>
        </p:txBody>
      </p:sp>
    </p:spTree>
    <p:extLst>
      <p:ext uri="{BB962C8B-B14F-4D97-AF65-F5344CB8AC3E}">
        <p14:creationId xmlns:p14="http://schemas.microsoft.com/office/powerpoint/2010/main" val="24449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" y="539098"/>
            <a:ext cx="9144000" cy="98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La proportion des protéines consommables (PPC) : un critère à définir</a:t>
            </a:r>
          </a:p>
        </p:txBody>
      </p:sp>
      <p:pic>
        <p:nvPicPr>
          <p:cNvPr id="8" name="Picture 2" descr="http://idele.fr/fileadmin/_processed_/csm_Bandeau_Coproduits_Herbe_13d4e366c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6263" r="39813"/>
          <a:stretch/>
        </p:blipFill>
        <p:spPr bwMode="auto">
          <a:xfrm>
            <a:off x="3919962" y="2907371"/>
            <a:ext cx="1182986" cy="7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5794" r="20863"/>
          <a:stretch/>
        </p:blipFill>
        <p:spPr>
          <a:xfrm>
            <a:off x="786688" y="3030649"/>
            <a:ext cx="1065527" cy="599242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404778" y="2519652"/>
            <a:ext cx="1039378" cy="1110238"/>
            <a:chOff x="650383" y="2376148"/>
            <a:chExt cx="859291" cy="91787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383" y="2376149"/>
              <a:ext cx="465925" cy="917873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749" y="2376148"/>
              <a:ext cx="465925" cy="917873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675913" y="2008051"/>
            <a:ext cx="4427035" cy="42736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Consommations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24763" y="2008051"/>
            <a:ext cx="3010875" cy="42736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Productions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6688" y="3749400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Pâture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56667" y="3749400"/>
            <a:ext cx="1172746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Ensilage maïs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19961" y="3749400"/>
            <a:ext cx="1065527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Blé tendre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23884" y="3749400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Viande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35930" y="3749400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/>
              <a:t>Lait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86688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0 %</a:t>
            </a:r>
            <a:endParaRPr lang="fr-FR" sz="2177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356667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10 %</a:t>
            </a:r>
            <a:endParaRPr lang="fr-FR" sz="2177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919961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66 %</a:t>
            </a:r>
            <a:endParaRPr lang="fr-FR" sz="2177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835930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100 %</a:t>
            </a:r>
            <a:endParaRPr lang="fr-FR" sz="2177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523884" y="4640374"/>
            <a:ext cx="106552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77" b="1" dirty="0" smtClean="0"/>
              <a:t>~ 50 %</a:t>
            </a:r>
            <a:endParaRPr lang="fr-FR" sz="2177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86687" y="5275321"/>
            <a:ext cx="4316259" cy="9856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35" b="1" dirty="0" smtClean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66 % </a:t>
            </a:r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protéines </a:t>
            </a:r>
          </a:p>
          <a:p>
            <a:pPr algn="ctr"/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du blé tendre </a:t>
            </a:r>
          </a:p>
          <a:p>
            <a:pPr algn="ctr"/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sont « consommables »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651591" y="5275321"/>
            <a:ext cx="3078973" cy="12834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35" b="1" dirty="0" smtClean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~50 % </a:t>
            </a:r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des protéines </a:t>
            </a:r>
          </a:p>
          <a:p>
            <a:pPr algn="ctr"/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du poids vif d’un </a:t>
            </a:r>
            <a:r>
              <a:rPr lang="fr-FR" sz="1935" b="1" dirty="0" smtClean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chevreau </a:t>
            </a:r>
            <a:r>
              <a:rPr lang="fr-FR" sz="1935" b="1" dirty="0">
                <a:latin typeface="Leelawadee" panose="020B0502040204020203" pitchFamily="34" charset="-34"/>
                <a:ea typeface="+mj-ea"/>
                <a:cs typeface="Leelawadee" panose="020B0502040204020203" pitchFamily="34" charset="-34"/>
              </a:rPr>
              <a:t>sont « consommables »</a:t>
            </a:r>
          </a:p>
        </p:txBody>
      </p:sp>
      <p:sp>
        <p:nvSpPr>
          <p:cNvPr id="29" name="Flèche à angle droit 28"/>
          <p:cNvSpPr/>
          <p:nvPr/>
        </p:nvSpPr>
        <p:spPr>
          <a:xfrm rot="10800000">
            <a:off x="3636869" y="4773836"/>
            <a:ext cx="481331" cy="454028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/>
          </a:p>
        </p:txBody>
      </p:sp>
      <p:sp>
        <p:nvSpPr>
          <p:cNvPr id="30" name="Flèche à angle droit 29"/>
          <p:cNvSpPr/>
          <p:nvPr/>
        </p:nvSpPr>
        <p:spPr>
          <a:xfrm rot="10800000">
            <a:off x="7042553" y="4790325"/>
            <a:ext cx="481331" cy="454028"/>
          </a:xfrm>
          <a:prstGeom prst="bent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77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84" y="2883828"/>
            <a:ext cx="1243018" cy="65014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43" y="2847214"/>
            <a:ext cx="1210215" cy="80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5458" y="422500"/>
            <a:ext cx="905854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Les élevages </a:t>
            </a:r>
            <a:r>
              <a:rPr lang="fr-FR" sz="28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caprins sont </a:t>
            </a:r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producteurs nets de protéines pour l’alimentation </a:t>
            </a:r>
            <a:r>
              <a:rPr lang="fr-FR" sz="28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humaine</a:t>
            </a:r>
            <a:endParaRPr lang="fr-FR" sz="28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134890" y="2317916"/>
            <a:ext cx="1440000" cy="1440000"/>
          </a:xfrm>
          <a:prstGeom prst="ellipse">
            <a:avLst/>
          </a:prstGeom>
          <a:solidFill>
            <a:srgbClr val="F59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774121" y="2343705"/>
            <a:ext cx="21615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1,12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d</a:t>
            </a:r>
            <a:r>
              <a:rPr lang="fr-FR" sz="3600" b="1" dirty="0" smtClean="0">
                <a:solidFill>
                  <a:schemeClr val="bg1"/>
                </a:solidFill>
              </a:rPr>
              <a:t>’EPN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261072" y="2918795"/>
            <a:ext cx="720000" cy="720000"/>
          </a:xfrm>
          <a:prstGeom prst="ellipse">
            <a:avLst/>
          </a:prstGeom>
          <a:solidFill>
            <a:srgbClr val="F59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540303" y="2918833"/>
            <a:ext cx="21615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0,15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d’EPB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613" y="4809527"/>
            <a:ext cx="3640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Il faut </a:t>
            </a:r>
            <a:r>
              <a:rPr lang="fr-FR" b="1" dirty="0" smtClean="0">
                <a:solidFill>
                  <a:srgbClr val="00B050"/>
                </a:solidFill>
              </a:rPr>
              <a:t>6,7 </a:t>
            </a:r>
            <a:r>
              <a:rPr lang="fr-FR" b="1" dirty="0">
                <a:solidFill>
                  <a:srgbClr val="00B050"/>
                </a:solidFill>
              </a:rPr>
              <a:t>kg de protéines végétales </a:t>
            </a:r>
            <a:endParaRPr lang="fr-FR" b="1" dirty="0" smtClean="0">
              <a:solidFill>
                <a:srgbClr val="00B05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 smtClean="0"/>
              <a:t>pour </a:t>
            </a:r>
            <a:r>
              <a:rPr lang="fr-FR" b="1" dirty="0"/>
              <a:t>produire </a:t>
            </a:r>
            <a:r>
              <a:rPr lang="fr-FR" b="1" dirty="0">
                <a:solidFill>
                  <a:srgbClr val="C00000"/>
                </a:solidFill>
              </a:rPr>
              <a:t>1 kg de protéines </a:t>
            </a:r>
            <a:r>
              <a:rPr lang="fr-FR" b="1" dirty="0" smtClean="0">
                <a:solidFill>
                  <a:srgbClr val="C00000"/>
                </a:solidFill>
              </a:rPr>
              <a:t>animales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31368" y="4766711"/>
            <a:ext cx="3885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/>
              <a:t>Il faut </a:t>
            </a:r>
            <a:r>
              <a:rPr lang="fr-FR" b="1" dirty="0" smtClean="0">
                <a:solidFill>
                  <a:srgbClr val="00B050"/>
                </a:solidFill>
              </a:rPr>
              <a:t>0,89 </a:t>
            </a:r>
            <a:r>
              <a:rPr lang="fr-FR" b="1" dirty="0">
                <a:solidFill>
                  <a:srgbClr val="00B050"/>
                </a:solidFill>
              </a:rPr>
              <a:t>kg de protéines </a:t>
            </a:r>
            <a:r>
              <a:rPr lang="fr-FR" b="1" dirty="0" smtClean="0">
                <a:solidFill>
                  <a:srgbClr val="00B050"/>
                </a:solidFill>
              </a:rPr>
              <a:t>végétales consommable </a:t>
            </a:r>
            <a:r>
              <a:rPr lang="fr-FR" b="1" dirty="0">
                <a:solidFill>
                  <a:srgbClr val="00B050"/>
                </a:solidFill>
              </a:rPr>
              <a:t>par l’homme </a:t>
            </a:r>
            <a:endParaRPr lang="fr-FR" b="1" dirty="0" smtClean="0">
              <a:solidFill>
                <a:srgbClr val="00B050"/>
              </a:solidFill>
            </a:endParaRPr>
          </a:p>
          <a:p>
            <a:pPr algn="r"/>
            <a:endParaRPr lang="fr-FR" b="1" dirty="0">
              <a:solidFill>
                <a:srgbClr val="00B0F0"/>
              </a:solidFill>
            </a:endParaRPr>
          </a:p>
          <a:p>
            <a:pPr algn="r"/>
            <a:r>
              <a:rPr lang="fr-FR" b="1" dirty="0" smtClean="0"/>
              <a:t>pour </a:t>
            </a:r>
            <a:r>
              <a:rPr lang="fr-FR" b="1" dirty="0"/>
              <a:t>produire </a:t>
            </a:r>
            <a:r>
              <a:rPr lang="fr-FR" b="1" dirty="0">
                <a:solidFill>
                  <a:srgbClr val="C00000"/>
                </a:solidFill>
              </a:rPr>
              <a:t>1 kg de protéines animales consommable par l’homme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478459" y="3742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2540303" y="3757916"/>
            <a:ext cx="852377" cy="796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665272" y="6604084"/>
            <a:ext cx="405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Moyenne des élevages – </a:t>
            </a:r>
            <a:r>
              <a:rPr lang="fr-FR" sz="1050" i="1" dirty="0" err="1" smtClean="0"/>
              <a:t>Inosys</a:t>
            </a:r>
            <a:r>
              <a:rPr lang="fr-FR" sz="1050" i="1" dirty="0" smtClean="0"/>
              <a:t> Réseau d’Elevage</a:t>
            </a:r>
            <a:endParaRPr lang="fr-FR" sz="105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13" y="1196327"/>
            <a:ext cx="1036410" cy="110347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63224" y="2312927"/>
            <a:ext cx="1440000" cy="1440000"/>
          </a:xfrm>
          <a:prstGeom prst="ellipse">
            <a:avLst/>
          </a:prstGeom>
          <a:solidFill>
            <a:srgbClr val="D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4524" y="2465254"/>
            <a:ext cx="21615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89 %</a:t>
            </a:r>
          </a:p>
          <a:p>
            <a:pPr algn="ctr"/>
            <a:r>
              <a:rPr lang="fr-FR" sz="1400" b="1" cap="small" dirty="0" smtClean="0"/>
              <a:t>Des protéines consommées non consommables par l’homme</a:t>
            </a:r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graphicFrame>
        <p:nvGraphicFramePr>
          <p:cNvPr id="21" name="Graphique 20"/>
          <p:cNvGraphicFramePr/>
          <p:nvPr>
            <p:extLst/>
          </p:nvPr>
        </p:nvGraphicFramePr>
        <p:xfrm>
          <a:off x="470019" y="1690688"/>
          <a:ext cx="8212508" cy="466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Répartition des Efficiences Protéiques Nettes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6122139" y="3232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6BB5E-6CA2-4A75-B7B9-32881BEBFFCD}" type="slidenum">
              <a:rPr lang="fr-FR" sz="1600" smtClean="0"/>
              <a:pPr/>
              <a:t>28</a:t>
            </a:fld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5402139" y="2223592"/>
            <a:ext cx="1440000" cy="1440000"/>
          </a:xfrm>
          <a:prstGeom prst="ellipse">
            <a:avLst/>
          </a:prstGeom>
          <a:solidFill>
            <a:srgbClr val="75B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41370" y="2250374"/>
            <a:ext cx="216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43 %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075463" y="2250044"/>
            <a:ext cx="1440000" cy="1440000"/>
          </a:xfrm>
          <a:prstGeom prst="ellipse">
            <a:avLst/>
          </a:prstGeom>
          <a:solidFill>
            <a:srgbClr val="75B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738001" y="2182999"/>
            <a:ext cx="216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65 %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665" y="3025991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EPN &gt; 1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968997" y="2970044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EPN &gt; 0,8</a:t>
            </a:r>
            <a:endParaRPr lang="fr-FR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699578" y="2815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cap="small" dirty="0" smtClean="0"/>
              <a:t>Des élevages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04601" y="6604084"/>
            <a:ext cx="405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Moyenne des élevages – </a:t>
            </a:r>
            <a:r>
              <a:rPr lang="fr-FR" sz="1050" i="1" dirty="0" err="1" smtClean="0"/>
              <a:t>Inosys</a:t>
            </a:r>
            <a:r>
              <a:rPr lang="fr-FR" sz="1050" i="1" dirty="0" smtClean="0"/>
              <a:t> Réseau d’Elevage</a:t>
            </a:r>
            <a:endParaRPr lang="fr-FR" sz="1050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785" t="1400" r="1063" b="2562"/>
          <a:stretch/>
        </p:blipFill>
        <p:spPr>
          <a:xfrm>
            <a:off x="384048" y="1973038"/>
            <a:ext cx="8439912" cy="4197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  <p:sp>
        <p:nvSpPr>
          <p:cNvPr id="8" name="Espace réservé du texte 4"/>
          <p:cNvSpPr txBox="1">
            <a:spLocks/>
          </p:cNvSpPr>
          <p:nvPr/>
        </p:nvSpPr>
        <p:spPr>
          <a:xfrm>
            <a:off x="7897813" y="6376988"/>
            <a:ext cx="1246187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F7042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rgbClr val="F59C1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59C1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F704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fr-FR" sz="1600" dirty="0" smtClean="0"/>
              <a:t>21</a:t>
            </a:r>
            <a:endParaRPr lang="fr-FR" sz="160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5458" y="422500"/>
            <a:ext cx="905854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variabilité intra-système dépasse largement la variabilité inter-systèmes</a:t>
            </a:r>
            <a:endParaRPr lang="fr-FR" sz="28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actuel : Nourrir la planète…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oogle Shape;128;p20"/>
          <p:cNvGrpSpPr/>
          <p:nvPr/>
        </p:nvGrpSpPr>
        <p:grpSpPr>
          <a:xfrm>
            <a:off x="460743" y="1844992"/>
            <a:ext cx="2733325" cy="2269956"/>
            <a:chOff x="1660800" y="1171213"/>
            <a:chExt cx="1942800" cy="1569600"/>
          </a:xfrm>
        </p:grpSpPr>
        <p:sp>
          <p:nvSpPr>
            <p:cNvPr id="8" name="Google Shape;129;p2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996600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9" name="Google Shape;130;p20"/>
            <p:cNvSpPr txBox="1"/>
            <p:nvPr/>
          </p:nvSpPr>
          <p:spPr>
            <a:xfrm>
              <a:off x="1796851" y="1250729"/>
              <a:ext cx="16707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Augmentation de la population mondiale</a:t>
              </a:r>
              <a:endParaRPr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" name="Google Shape;131;p20"/>
            <p:cNvSpPr txBox="1"/>
            <p:nvPr/>
          </p:nvSpPr>
          <p:spPr>
            <a:xfrm>
              <a:off x="1876493" y="1892004"/>
              <a:ext cx="15114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En 2050 : 9 milliards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d’êtres humains sur terre 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1" name="Google Shape;132;p20"/>
          <p:cNvGrpSpPr/>
          <p:nvPr/>
        </p:nvGrpSpPr>
        <p:grpSpPr>
          <a:xfrm>
            <a:off x="3189847" y="1844992"/>
            <a:ext cx="2733325" cy="2269956"/>
            <a:chOff x="3600600" y="1170963"/>
            <a:chExt cx="1942800" cy="1569600"/>
          </a:xfrm>
        </p:grpSpPr>
        <p:sp>
          <p:nvSpPr>
            <p:cNvPr id="12" name="Google Shape;133;p20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3" name="Google Shape;134;p20"/>
            <p:cNvSpPr txBox="1"/>
            <p:nvPr/>
          </p:nvSpPr>
          <p:spPr>
            <a:xfrm>
              <a:off x="3803568" y="1257645"/>
              <a:ext cx="1536300" cy="6159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Augmentation de la production des filières</a:t>
              </a:r>
              <a:endParaRPr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" name="Google Shape;135;p20"/>
            <p:cNvSpPr txBox="1"/>
            <p:nvPr/>
          </p:nvSpPr>
          <p:spPr>
            <a:xfrm>
              <a:off x="3847954" y="1965764"/>
              <a:ext cx="1451700" cy="5124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600"/>
                </a:spcAft>
              </a:pPr>
              <a:r>
                <a:rPr lang="fr-FR" sz="14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Meilleure utilisation des ressources</a:t>
              </a:r>
              <a:endParaRPr sz="1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" name="Google Shape;140;p20"/>
          <p:cNvGrpSpPr/>
          <p:nvPr/>
        </p:nvGrpSpPr>
        <p:grpSpPr>
          <a:xfrm>
            <a:off x="3011694" y="2938939"/>
            <a:ext cx="366300" cy="376555"/>
            <a:chOff x="3157188" y="909150"/>
            <a:chExt cx="470400" cy="470400"/>
          </a:xfrm>
        </p:grpSpPr>
        <p:sp>
          <p:nvSpPr>
            <p:cNvPr id="19" name="Google Shape;141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" name="Google Shape;142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1" name="Google Shape;143;p20"/>
          <p:cNvGrpSpPr/>
          <p:nvPr/>
        </p:nvGrpSpPr>
        <p:grpSpPr>
          <a:xfrm>
            <a:off x="5740090" y="2938939"/>
            <a:ext cx="366300" cy="376555"/>
            <a:chOff x="3157188" y="909150"/>
            <a:chExt cx="470400" cy="470400"/>
          </a:xfrm>
        </p:grpSpPr>
        <p:sp>
          <p:nvSpPr>
            <p:cNvPr id="22" name="Google Shape;144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" name="Google Shape;145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pic>
        <p:nvPicPr>
          <p:cNvPr id="24" name="Google Shape;1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2226" y="3432078"/>
            <a:ext cx="541875" cy="54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53;p20"/>
          <p:cNvGrpSpPr/>
          <p:nvPr/>
        </p:nvGrpSpPr>
        <p:grpSpPr>
          <a:xfrm>
            <a:off x="5358734" y="3590697"/>
            <a:ext cx="381370" cy="391565"/>
            <a:chOff x="5292575" y="3681900"/>
            <a:chExt cx="420150" cy="373275"/>
          </a:xfrm>
        </p:grpSpPr>
        <p:sp>
          <p:nvSpPr>
            <p:cNvPr id="26" name="Google Shape;154;p2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5;p2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6;p2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7;p2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8;p2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9;p2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60;p2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61;p20"/>
          <p:cNvGrpSpPr/>
          <p:nvPr/>
        </p:nvGrpSpPr>
        <p:grpSpPr>
          <a:xfrm>
            <a:off x="8283864" y="3623460"/>
            <a:ext cx="257512" cy="326031"/>
            <a:chOff x="2635450" y="4321225"/>
            <a:chExt cx="368400" cy="466425"/>
          </a:xfrm>
        </p:grpSpPr>
        <p:sp>
          <p:nvSpPr>
            <p:cNvPr id="34" name="Google Shape;162;p2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63;p2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4;p2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5;p2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6;p2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7;p2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1" y="4931762"/>
            <a:ext cx="615900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901" y="4239437"/>
            <a:ext cx="784625" cy="7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/>
          <p:cNvSpPr/>
          <p:nvPr/>
        </p:nvSpPr>
        <p:spPr>
          <a:xfrm>
            <a:off x="1392017" y="2821435"/>
            <a:ext cx="972000" cy="9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642752" y="2800058"/>
            <a:ext cx="972000" cy="972000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512184" y="2809151"/>
            <a:ext cx="972000" cy="972000"/>
          </a:xfrm>
          <a:prstGeom prst="ellipse">
            <a:avLst/>
          </a:prstGeom>
          <a:solidFill>
            <a:srgbClr val="F59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83124" y="2834660"/>
            <a:ext cx="992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1,88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</a:t>
            </a:r>
            <a:r>
              <a:rPr lang="fr-FR" sz="2400" b="1" dirty="0" smtClean="0">
                <a:solidFill>
                  <a:schemeClr val="bg1"/>
                </a:solidFill>
              </a:rPr>
              <a:t>’EPN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496352" y="2834660"/>
            <a:ext cx="9641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1,16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</a:t>
            </a:r>
            <a:r>
              <a:rPr lang="fr-FR" sz="2400" b="1" dirty="0" smtClean="0">
                <a:solidFill>
                  <a:schemeClr val="bg1"/>
                </a:solidFill>
              </a:rPr>
              <a:t>’EPN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642752" y="2809151"/>
            <a:ext cx="9641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1,12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</a:t>
            </a:r>
            <a:r>
              <a:rPr lang="fr-FR" sz="2400" b="1" dirty="0" smtClean="0">
                <a:solidFill>
                  <a:schemeClr val="bg1"/>
                </a:solidFill>
              </a:rPr>
              <a:t>’EPN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91648" y="637753"/>
            <a:ext cx="7315912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7F7042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QUELLE EST LA SITUATION dans les filières lait 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35983" y="1479933"/>
            <a:ext cx="3271729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129502" y="1479933"/>
            <a:ext cx="367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 smtClean="0">
                <a:solidFill>
                  <a:schemeClr val="bg1"/>
                </a:solidFill>
              </a:rPr>
              <a:t>Efficience Protéique Nette des systèmes d’élevage laitiers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7847" y="3864243"/>
            <a:ext cx="828000" cy="828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17" y="3872000"/>
            <a:ext cx="828000" cy="828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t="19595" r="21729" b="26268"/>
          <a:stretch/>
        </p:blipFill>
        <p:spPr>
          <a:xfrm>
            <a:off x="3678752" y="3848793"/>
            <a:ext cx="828000" cy="87441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658503" y="303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L’élevage laitier est producteur net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de protéines pour l’alimentation humaine.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6392859" y="6604084"/>
            <a:ext cx="40507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/>
              <a:t>Moyenne des élevages – </a:t>
            </a:r>
            <a:r>
              <a:rPr lang="fr-FR" sz="1050" i="1" dirty="0" err="1" smtClean="0"/>
              <a:t>Inosys</a:t>
            </a:r>
            <a:r>
              <a:rPr lang="fr-FR" sz="1050" i="1" dirty="0" smtClean="0"/>
              <a:t> Réseau d’Elevage</a:t>
            </a:r>
            <a:endParaRPr lang="fr-FR" sz="1050" i="1" dirty="0"/>
          </a:p>
        </p:txBody>
      </p:sp>
      <p:sp>
        <p:nvSpPr>
          <p:cNvPr id="17" name="Rectangle 16"/>
          <p:cNvSpPr/>
          <p:nvPr/>
        </p:nvSpPr>
        <p:spPr>
          <a:xfrm>
            <a:off x="3385847" y="5388830"/>
            <a:ext cx="44486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b="1" dirty="0">
                <a:solidFill>
                  <a:srgbClr val="00B050"/>
                </a:solidFill>
              </a:rPr>
              <a:t>Il faut </a:t>
            </a:r>
            <a:r>
              <a:rPr lang="fr-FR" sz="1400" b="1" dirty="0" smtClean="0">
                <a:solidFill>
                  <a:srgbClr val="00B050"/>
                </a:solidFill>
              </a:rPr>
              <a:t>0,53 </a:t>
            </a:r>
            <a:r>
              <a:rPr lang="fr-FR" sz="1400" b="1" dirty="0">
                <a:solidFill>
                  <a:srgbClr val="00B050"/>
                </a:solidFill>
              </a:rPr>
              <a:t>kg de protéines </a:t>
            </a:r>
            <a:r>
              <a:rPr lang="fr-FR" sz="1400" b="1" dirty="0" smtClean="0">
                <a:solidFill>
                  <a:srgbClr val="00B050"/>
                </a:solidFill>
              </a:rPr>
              <a:t>végétales consommable </a:t>
            </a:r>
            <a:r>
              <a:rPr lang="fr-FR" sz="1400" b="1" dirty="0">
                <a:solidFill>
                  <a:srgbClr val="00B050"/>
                </a:solidFill>
              </a:rPr>
              <a:t>par </a:t>
            </a:r>
            <a:r>
              <a:rPr lang="fr-FR" sz="1400" b="1" dirty="0" smtClean="0">
                <a:solidFill>
                  <a:srgbClr val="00B050"/>
                </a:solidFill>
              </a:rPr>
              <a:t>l’homme</a:t>
            </a:r>
          </a:p>
          <a:p>
            <a:pPr algn="r"/>
            <a:r>
              <a:rPr lang="fr-FR" sz="1400" b="1" dirty="0" smtClean="0">
                <a:solidFill>
                  <a:srgbClr val="00B050"/>
                </a:solidFill>
              </a:rPr>
              <a:t> </a:t>
            </a:r>
          </a:p>
          <a:p>
            <a:pPr algn="r"/>
            <a:r>
              <a:rPr lang="fr-FR" sz="1400" b="1" dirty="0" smtClean="0">
                <a:solidFill>
                  <a:srgbClr val="C00000"/>
                </a:solidFill>
              </a:rPr>
              <a:t>pour </a:t>
            </a:r>
            <a:r>
              <a:rPr lang="fr-FR" sz="1400" b="1" dirty="0">
                <a:solidFill>
                  <a:srgbClr val="C00000"/>
                </a:solidFill>
              </a:rPr>
              <a:t>produire 1 kg de protéines animales consommable par l’homme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4" y="5438690"/>
            <a:ext cx="828000" cy="828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476655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Quels </a:t>
            </a:r>
            <a:r>
              <a:rPr lang="fr-FR" sz="32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facteurs techniques pour expliquer la variabilité de l’EPN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837-E4DD-49C2-BF82-570A99765B9F}" type="datetime1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5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Quels facteurs techniques pour expliquer la variabilité de l’EPN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corrélation majeure entre les facteurs techniques et l’EPN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Dépend des systèmes…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des élevages…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28281866"/>
              </p:ext>
            </p:extLst>
          </p:nvPr>
        </p:nvGraphicFramePr>
        <p:xfrm>
          <a:off x="3267073" y="2654682"/>
          <a:ext cx="5641567" cy="352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91614" y="3923071"/>
            <a:ext cx="4001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Seulement quelques cohérences (corrélations ~-0,35) 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Quantité de concentré + déshydratés (kg/</a:t>
            </a:r>
            <a:r>
              <a:rPr lang="fr-FR" sz="2000" dirty="0" err="1" smtClean="0"/>
              <a:t>ch</a:t>
            </a:r>
            <a:r>
              <a:rPr lang="fr-FR" sz="2000" dirty="0" smtClean="0"/>
              <a:t>/an)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Quantité de concentré + déshydratés </a:t>
            </a:r>
            <a:r>
              <a:rPr lang="fr-FR" sz="2000" dirty="0" smtClean="0"/>
              <a:t>(g/l)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1" y="6286623"/>
            <a:ext cx="772090" cy="4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Conclusion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sz="2400" dirty="0"/>
              <a:t>Des </a:t>
            </a:r>
            <a:r>
              <a:rPr lang="fr-FR" sz="2400" b="1" dirty="0"/>
              <a:t>systèmes </a:t>
            </a:r>
            <a:r>
              <a:rPr lang="fr-FR" sz="2400" b="1" dirty="0" smtClean="0"/>
              <a:t>très hétérogènes</a:t>
            </a:r>
            <a:r>
              <a:rPr lang="fr-FR" sz="2400" dirty="0" smtClean="0"/>
              <a:t>… Mais </a:t>
            </a:r>
            <a:r>
              <a:rPr lang="fr-FR" sz="2400" dirty="0"/>
              <a:t>des </a:t>
            </a:r>
            <a:r>
              <a:rPr lang="fr-FR" sz="2400" b="1" dirty="0"/>
              <a:t>cohérences</a:t>
            </a:r>
            <a:r>
              <a:rPr lang="fr-FR" sz="2400" dirty="0"/>
              <a:t> sur les facteurs techniques, économiques et environnementaux de la </a:t>
            </a:r>
            <a:r>
              <a:rPr lang="fr-FR" sz="2400" b="1" dirty="0"/>
              <a:t>variabilité d’EPN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u="sng" dirty="0"/>
              <a:t>Pour un système le plus efficient possible : </a:t>
            </a:r>
          </a:p>
          <a:p>
            <a:pPr marL="0" indent="0" algn="just">
              <a:buNone/>
            </a:pPr>
            <a:endParaRPr lang="fr-FR" sz="2400" u="sng" dirty="0"/>
          </a:p>
          <a:p>
            <a:pPr algn="just">
              <a:buFontTx/>
              <a:buChar char="-"/>
            </a:pPr>
            <a:r>
              <a:rPr lang="fr-FR" sz="2400" dirty="0"/>
              <a:t>Diminuer la part des concentrés et aliments à PPC élevée dans la ration en les substituants avec des fourrages de bonne qualité qui minimiseront les coûts d’alimentation </a:t>
            </a:r>
            <a:r>
              <a:rPr lang="fr-FR" sz="2400" dirty="0" smtClean="0"/>
              <a:t>achetée</a:t>
            </a:r>
            <a:r>
              <a:rPr lang="fr-FR" sz="2400" dirty="0"/>
              <a:t>,</a:t>
            </a:r>
          </a:p>
          <a:p>
            <a:pPr algn="just">
              <a:buFontTx/>
              <a:buChar char="-"/>
            </a:pPr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R</a:t>
            </a:r>
            <a:r>
              <a:rPr lang="fr-FR" sz="2400" dirty="0" smtClean="0"/>
              <a:t>éduire </a:t>
            </a:r>
            <a:r>
              <a:rPr lang="fr-FR" sz="2400" dirty="0"/>
              <a:t>le coût </a:t>
            </a:r>
            <a:r>
              <a:rPr lang="fr-FR" sz="2400" dirty="0" smtClean="0"/>
              <a:t>de l’alimentation achetée : une </a:t>
            </a:r>
            <a:r>
              <a:rPr lang="fr-FR" sz="2400" dirty="0"/>
              <a:t>bonne autonomie alimentaire avec des </a:t>
            </a:r>
            <a:r>
              <a:rPr lang="fr-FR" sz="2400" dirty="0" smtClean="0"/>
              <a:t>coûts </a:t>
            </a:r>
            <a:r>
              <a:rPr lang="fr-FR" sz="2400" dirty="0"/>
              <a:t>de productions </a:t>
            </a:r>
            <a:r>
              <a:rPr lang="fr-FR" sz="2400" dirty="0" smtClean="0"/>
              <a:t>maîtrisés </a:t>
            </a:r>
            <a:r>
              <a:rPr lang="fr-FR" sz="2400" dirty="0"/>
              <a:t>et </a:t>
            </a:r>
            <a:r>
              <a:rPr lang="fr-FR" sz="2400" dirty="0" smtClean="0"/>
              <a:t>des fourrages </a:t>
            </a:r>
            <a:r>
              <a:rPr lang="fr-FR" sz="2400" dirty="0"/>
              <a:t>de bonne qualité, n’impactera que positivement la marge brute.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28650" y="440765"/>
            <a:ext cx="7886700" cy="849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Conclusions toutes filières </a:t>
            </a:r>
            <a:endParaRPr lang="fr-FR" sz="36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8650" y="1290481"/>
            <a:ext cx="795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Un schéma redondant pour toutes les filières confondues </a:t>
            </a:r>
          </a:p>
          <a:p>
            <a:endParaRPr lang="fr-FR" sz="2000" dirty="0"/>
          </a:p>
          <a:p>
            <a:pPr algn="just"/>
            <a:r>
              <a:rPr lang="fr-FR" sz="2000" u="sng" dirty="0"/>
              <a:t>Des systèmes supposés plus efficients grâce </a:t>
            </a:r>
            <a:r>
              <a:rPr lang="fr-FR" sz="2000" u="sng" dirty="0" smtClean="0"/>
              <a:t>à :</a:t>
            </a:r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fr-FR" sz="2000" dirty="0"/>
              <a:t>S</a:t>
            </a:r>
            <a:r>
              <a:rPr lang="fr-FR" sz="2000" dirty="0" smtClean="0"/>
              <a:t>ubstitution concentrés </a:t>
            </a:r>
            <a:r>
              <a:rPr lang="fr-FR" sz="2000" dirty="0"/>
              <a:t>et aliments à PPC élevée par </a:t>
            </a:r>
            <a:r>
              <a:rPr lang="fr-FR" sz="2000" dirty="0" smtClean="0"/>
              <a:t>fourrages </a:t>
            </a:r>
            <a:r>
              <a:rPr lang="fr-FR" sz="2000" dirty="0"/>
              <a:t>et aliments à PPC </a:t>
            </a:r>
            <a:r>
              <a:rPr lang="fr-FR" sz="2000" dirty="0" smtClean="0"/>
              <a:t>faible</a:t>
            </a:r>
          </a:p>
          <a:p>
            <a:pPr marL="285750" indent="-285750" algn="just">
              <a:buFontTx/>
              <a:buChar char="-"/>
            </a:pPr>
            <a:r>
              <a:rPr lang="fr-FR" sz="2000" dirty="0" smtClean="0"/>
              <a:t>Meilleure </a:t>
            </a:r>
            <a:r>
              <a:rPr lang="fr-FR" sz="2000" dirty="0"/>
              <a:t>autonomie alimentaire </a:t>
            </a:r>
            <a:r>
              <a:rPr lang="fr-FR" sz="2000" dirty="0" smtClean="0"/>
              <a:t>(F et C), </a:t>
            </a:r>
            <a:r>
              <a:rPr lang="fr-FR" sz="2000" dirty="0"/>
              <a:t>avec </a:t>
            </a:r>
            <a:r>
              <a:rPr lang="fr-FR" sz="2000" dirty="0" smtClean="0"/>
              <a:t>amélioration qualité fourrages </a:t>
            </a:r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smtClean="0"/>
              <a:t>Sans </a:t>
            </a:r>
            <a:r>
              <a:rPr lang="fr-FR" sz="2000" dirty="0"/>
              <a:t>diminution </a:t>
            </a:r>
            <a:r>
              <a:rPr lang="fr-FR" sz="2000" dirty="0" smtClean="0"/>
              <a:t>performances</a:t>
            </a:r>
            <a:endParaRPr lang="fr-FR" sz="2000" dirty="0"/>
          </a:p>
          <a:p>
            <a:pPr marL="285750" indent="-285750"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2000" u="sng" dirty="0"/>
              <a:t>Des répercussions d’un point de vue </a:t>
            </a:r>
            <a:r>
              <a:rPr lang="fr-FR" sz="2000" u="sng" dirty="0" smtClean="0"/>
              <a:t>économique</a:t>
            </a:r>
            <a:r>
              <a:rPr lang="fr-FR" sz="2000" dirty="0"/>
              <a:t> </a:t>
            </a:r>
            <a:r>
              <a:rPr lang="fr-FR" sz="2000" dirty="0" smtClean="0"/>
              <a:t>:</a:t>
            </a:r>
          </a:p>
          <a:p>
            <a:pPr marL="285750" indent="-285750" algn="just">
              <a:buFontTx/>
              <a:buChar char="-"/>
            </a:pPr>
            <a:r>
              <a:rPr lang="fr-FR" sz="2000" dirty="0" smtClean="0"/>
              <a:t>Coûts </a:t>
            </a:r>
            <a:r>
              <a:rPr lang="fr-FR" sz="2000" dirty="0"/>
              <a:t>d’alimentation </a:t>
            </a:r>
            <a:r>
              <a:rPr lang="fr-FR" sz="2000" dirty="0" smtClean="0"/>
              <a:t>achetée </a:t>
            </a:r>
            <a:r>
              <a:rPr lang="fr-FR" sz="2000" dirty="0"/>
              <a:t>plus </a:t>
            </a:r>
            <a:r>
              <a:rPr lang="fr-FR" sz="2000" dirty="0" smtClean="0"/>
              <a:t>faible,</a:t>
            </a:r>
          </a:p>
          <a:p>
            <a:pPr marL="285750" indent="-285750" algn="just">
              <a:buFontTx/>
              <a:buChar char="-"/>
            </a:pPr>
            <a:r>
              <a:rPr lang="fr-FR" sz="2000" dirty="0"/>
              <a:t>M</a:t>
            </a:r>
            <a:r>
              <a:rPr lang="fr-FR" sz="2000" dirty="0" smtClean="0"/>
              <a:t>eilleure </a:t>
            </a:r>
            <a:r>
              <a:rPr lang="fr-FR" sz="2000" dirty="0"/>
              <a:t>rémunération du </a:t>
            </a:r>
            <a:r>
              <a:rPr lang="fr-FR" sz="2000" dirty="0" smtClean="0"/>
              <a:t>lait</a:t>
            </a:r>
            <a:endParaRPr lang="fr-FR" sz="2000" dirty="0"/>
          </a:p>
          <a:p>
            <a:pPr marL="285750" indent="-285750" algn="just">
              <a:buFontTx/>
              <a:buChar char="-"/>
            </a:pPr>
            <a:endParaRPr lang="fr-FR" sz="2000" dirty="0"/>
          </a:p>
          <a:p>
            <a:pPr algn="just"/>
            <a:r>
              <a:rPr lang="fr-FR" sz="2000" u="sng" dirty="0"/>
              <a:t>Des impacts environnementaux positifs</a:t>
            </a:r>
            <a:r>
              <a:rPr lang="fr-FR" sz="2000" dirty="0"/>
              <a:t> </a:t>
            </a:r>
            <a:r>
              <a:rPr lang="fr-FR" sz="2000" dirty="0" smtClean="0"/>
              <a:t>:</a:t>
            </a:r>
          </a:p>
          <a:p>
            <a:pPr algn="just"/>
            <a:r>
              <a:rPr lang="fr-FR" sz="2000" dirty="0" smtClean="0"/>
              <a:t>- </a:t>
            </a:r>
            <a:r>
              <a:rPr lang="fr-FR" sz="2000" dirty="0"/>
              <a:t>S</a:t>
            </a:r>
            <a:r>
              <a:rPr lang="fr-FR" sz="2000" dirty="0" smtClean="0"/>
              <a:t>ystèmes </a:t>
            </a:r>
            <a:r>
              <a:rPr lang="fr-FR" sz="2000" dirty="0" err="1" smtClean="0"/>
              <a:t>pâturants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capables </a:t>
            </a:r>
            <a:r>
              <a:rPr lang="fr-FR" sz="2000" dirty="0"/>
              <a:t>de compenser une grande partie de leurs émissions de </a:t>
            </a:r>
            <a:r>
              <a:rPr lang="fr-FR" sz="2000" dirty="0" smtClean="0"/>
              <a:t>GES (stockage</a:t>
            </a:r>
            <a:r>
              <a:rPr lang="fr-FR" sz="2000" dirty="0"/>
              <a:t> de carbone </a:t>
            </a:r>
            <a:r>
              <a:rPr lang="fr-FR" sz="2000" dirty="0" smtClean="0"/>
              <a:t>sols</a:t>
            </a:r>
            <a:r>
              <a:rPr lang="fr-FR" sz="2000" dirty="0"/>
              <a:t>)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28650" y="440765"/>
            <a:ext cx="7886700" cy="849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Quelles suites ?</a:t>
            </a:r>
            <a:endParaRPr lang="fr-FR" sz="36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6900" y="1653292"/>
            <a:ext cx="795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u="sng" dirty="0" smtClean="0"/>
              <a:t>Une évaluation de la compétition en termes de surfaces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Distinction des surfaces arables/non arables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Plusieurs scénarios de rendements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Travail sur un indicateur</a:t>
            </a:r>
          </a:p>
          <a:p>
            <a:pPr lvl="1" algn="just"/>
            <a:endParaRPr lang="fr-FR" sz="2000" dirty="0" smtClean="0"/>
          </a:p>
          <a:p>
            <a:pPr lvl="1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ym typeface="Wingdings" panose="05000000000000000000" pitchFamily="2" charset="2"/>
              </a:rPr>
              <a:t>Qui produit le plus de protéines consommables ?</a:t>
            </a:r>
            <a:endParaRPr lang="fr-FR" sz="2000" b="1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u="sng" dirty="0" smtClean="0"/>
              <a:t>Une évaluation de la qualité des protéines produites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Comparaison qualité de la protéine animale/végétale</a:t>
            </a:r>
          </a:p>
          <a:p>
            <a:pPr lvl="1" algn="just"/>
            <a:endParaRPr lang="fr-FR" sz="2000" dirty="0" smtClean="0"/>
          </a:p>
          <a:p>
            <a:pPr lvl="1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smtClean="0"/>
              <a:t>Couverture des besoins en acides aminés essentiels ?</a:t>
            </a:r>
            <a:endParaRPr lang="fr-FR" sz="2000" b="1" dirty="0" smtClean="0"/>
          </a:p>
          <a:p>
            <a:pPr marL="285750" indent="-285750" algn="just">
              <a:buFontTx/>
              <a:buChar char="-"/>
            </a:pPr>
            <a:endParaRPr lang="fr-FR" sz="20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9824" y="2997764"/>
            <a:ext cx="7886700" cy="2852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Merci pour votre attention !</a:t>
            </a:r>
            <a:b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/>
            </a:r>
            <a:b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32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 questions ?</a:t>
            </a:r>
            <a:endParaRPr lang="fr-FR" sz="32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6837-E4DD-49C2-BF82-570A99765B9F}" type="datetime1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36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7" y="1929755"/>
            <a:ext cx="1776542" cy="90193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100055" y="1764271"/>
            <a:ext cx="4707916" cy="1424768"/>
            <a:chOff x="609597" y="3943250"/>
            <a:chExt cx="7744347" cy="241200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838" y="3943250"/>
              <a:ext cx="2427106" cy="2412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7" y="3943250"/>
              <a:ext cx="2101241" cy="2412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838" y="3943250"/>
              <a:ext cx="3216000" cy="241200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99" y="1863608"/>
            <a:ext cx="1838631" cy="103423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50747" y="5465630"/>
            <a:ext cx="8326619" cy="769742"/>
            <a:chOff x="279369" y="5995125"/>
            <a:chExt cx="8326619" cy="769742"/>
          </a:xfrm>
        </p:grpSpPr>
        <p:sp>
          <p:nvSpPr>
            <p:cNvPr id="13" name="Rectangle 12"/>
            <p:cNvSpPr/>
            <p:nvPr/>
          </p:nvSpPr>
          <p:spPr>
            <a:xfrm>
              <a:off x="527242" y="6176963"/>
              <a:ext cx="1065586" cy="587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79369" y="5995125"/>
              <a:ext cx="8326619" cy="769742"/>
              <a:chOff x="248024" y="5980966"/>
              <a:chExt cx="8326619" cy="769742"/>
            </a:xfrm>
            <a:solidFill>
              <a:schemeClr val="bg1"/>
            </a:solidFill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6731" y="6018832"/>
                <a:ext cx="1067912" cy="720000"/>
              </a:xfrm>
              <a:prstGeom prst="rect">
                <a:avLst/>
              </a:prstGeom>
              <a:grpFill/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4622" y="6030708"/>
                <a:ext cx="720000" cy="720000"/>
              </a:xfrm>
              <a:prstGeom prst="rect">
                <a:avLst/>
              </a:prstGeom>
              <a:grpFill/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403" y="6005463"/>
                <a:ext cx="631212" cy="720000"/>
              </a:xfrm>
              <a:prstGeom prst="rect">
                <a:avLst/>
              </a:prstGeom>
              <a:grpFill/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677" y="6006328"/>
                <a:ext cx="631992" cy="720000"/>
              </a:xfrm>
              <a:prstGeom prst="rect">
                <a:avLst/>
              </a:prstGeom>
              <a:grpFill/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024" y="5990828"/>
                <a:ext cx="631212" cy="720000"/>
              </a:xfrm>
              <a:prstGeom prst="rect">
                <a:avLst/>
              </a:prstGeom>
              <a:grpFill/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724" y="5980966"/>
                <a:ext cx="1438055" cy="7200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8706" y="5643605"/>
            <a:ext cx="1026766" cy="55188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614" y="5643605"/>
            <a:ext cx="862497" cy="51928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actuel : Nourrir la planète…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oogle Shape;128;p20"/>
          <p:cNvGrpSpPr/>
          <p:nvPr/>
        </p:nvGrpSpPr>
        <p:grpSpPr>
          <a:xfrm>
            <a:off x="460743" y="1844992"/>
            <a:ext cx="2733325" cy="2269956"/>
            <a:chOff x="1660800" y="1171213"/>
            <a:chExt cx="1942800" cy="1569600"/>
          </a:xfrm>
        </p:grpSpPr>
        <p:sp>
          <p:nvSpPr>
            <p:cNvPr id="8" name="Google Shape;129;p20"/>
            <p:cNvSpPr/>
            <p:nvPr/>
          </p:nvSpPr>
          <p:spPr>
            <a:xfrm>
              <a:off x="1660800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996600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9" name="Google Shape;130;p20"/>
            <p:cNvSpPr txBox="1"/>
            <p:nvPr/>
          </p:nvSpPr>
          <p:spPr>
            <a:xfrm>
              <a:off x="1796851" y="1250729"/>
              <a:ext cx="16707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Augmentation de la population mondiale</a:t>
              </a:r>
              <a:endPara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" name="Google Shape;131;p20"/>
            <p:cNvSpPr txBox="1"/>
            <p:nvPr/>
          </p:nvSpPr>
          <p:spPr>
            <a:xfrm>
              <a:off x="1876493" y="1892004"/>
              <a:ext cx="15114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En 2050 : 9 milliards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algn="ctr" fontAlgn="base">
                <a:lnSpc>
                  <a:spcPct val="115000"/>
                </a:lnSpc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 d’êtres humains sur terre 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1" name="Google Shape;132;p20"/>
          <p:cNvGrpSpPr/>
          <p:nvPr/>
        </p:nvGrpSpPr>
        <p:grpSpPr>
          <a:xfrm>
            <a:off x="3189847" y="1844992"/>
            <a:ext cx="2733325" cy="2269956"/>
            <a:chOff x="3600600" y="1170963"/>
            <a:chExt cx="1942800" cy="1569600"/>
          </a:xfrm>
        </p:grpSpPr>
        <p:sp>
          <p:nvSpPr>
            <p:cNvPr id="12" name="Google Shape;133;p20"/>
            <p:cNvSpPr/>
            <p:nvPr/>
          </p:nvSpPr>
          <p:spPr>
            <a:xfrm>
              <a:off x="3600600" y="1170963"/>
              <a:ext cx="1942800" cy="1569600"/>
            </a:xfrm>
            <a:prstGeom prst="round2SameRect">
              <a:avLst>
                <a:gd name="adj1" fmla="val 18098"/>
                <a:gd name="adj2" fmla="val 0"/>
              </a:avLst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3" name="Google Shape;134;p20"/>
            <p:cNvSpPr txBox="1"/>
            <p:nvPr/>
          </p:nvSpPr>
          <p:spPr>
            <a:xfrm>
              <a:off x="3803568" y="1257645"/>
              <a:ext cx="1536300" cy="6159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Augmentation de la production des filières</a:t>
              </a:r>
              <a:endParaRPr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" name="Google Shape;135;p20"/>
            <p:cNvSpPr txBox="1"/>
            <p:nvPr/>
          </p:nvSpPr>
          <p:spPr>
            <a:xfrm>
              <a:off x="3847954" y="1965764"/>
              <a:ext cx="1451700" cy="512400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>
                <a:lnSpc>
                  <a:spcPct val="115000"/>
                </a:lnSpc>
                <a:spcAft>
                  <a:spcPts val="1600"/>
                </a:spcAft>
              </a:pPr>
              <a:r>
                <a:rPr lang="fr-FR" sz="1400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Meilleure utilisation des ressources</a:t>
              </a:r>
              <a:endParaRPr sz="1400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" name="Google Shape;136;p20"/>
          <p:cNvGrpSpPr/>
          <p:nvPr/>
        </p:nvGrpSpPr>
        <p:grpSpPr>
          <a:xfrm>
            <a:off x="5918156" y="1869531"/>
            <a:ext cx="2733325" cy="2245470"/>
            <a:chOff x="5539816" y="1171213"/>
            <a:chExt cx="1942800" cy="1569600"/>
          </a:xfrm>
        </p:grpSpPr>
        <p:sp>
          <p:nvSpPr>
            <p:cNvPr id="16" name="Google Shape;137;p20"/>
            <p:cNvSpPr/>
            <p:nvPr/>
          </p:nvSpPr>
          <p:spPr>
            <a:xfrm flipH="1">
              <a:off x="5539816" y="1171213"/>
              <a:ext cx="1942800" cy="1569600"/>
            </a:xfrm>
            <a:prstGeom prst="round1Rect">
              <a:avLst>
                <a:gd name="adj" fmla="val 17446"/>
              </a:avLst>
            </a:prstGeom>
            <a:solidFill>
              <a:srgbClr val="663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7" name="Google Shape;138;p20"/>
            <p:cNvSpPr txBox="1"/>
            <p:nvPr/>
          </p:nvSpPr>
          <p:spPr>
            <a:xfrm>
              <a:off x="5785366" y="1182603"/>
              <a:ext cx="1451700" cy="45990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fontAlgn="base"/>
              <a:r>
                <a:rPr lang="fr-FR" b="1" dirty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Contexte sociétal</a:t>
              </a:r>
              <a:endParaRPr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8" name="Google Shape;140;p20"/>
          <p:cNvGrpSpPr/>
          <p:nvPr/>
        </p:nvGrpSpPr>
        <p:grpSpPr>
          <a:xfrm>
            <a:off x="3011694" y="2938939"/>
            <a:ext cx="366300" cy="376555"/>
            <a:chOff x="3157188" y="909150"/>
            <a:chExt cx="470400" cy="470400"/>
          </a:xfrm>
        </p:grpSpPr>
        <p:sp>
          <p:nvSpPr>
            <p:cNvPr id="19" name="Google Shape;141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0" name="Google Shape;142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1" name="Google Shape;143;p20"/>
          <p:cNvGrpSpPr/>
          <p:nvPr/>
        </p:nvGrpSpPr>
        <p:grpSpPr>
          <a:xfrm>
            <a:off x="5740090" y="2938939"/>
            <a:ext cx="366300" cy="376555"/>
            <a:chOff x="3157188" y="909150"/>
            <a:chExt cx="470400" cy="470400"/>
          </a:xfrm>
        </p:grpSpPr>
        <p:sp>
          <p:nvSpPr>
            <p:cNvPr id="22" name="Google Shape;144;p20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" name="Google Shape;145;p20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pic>
        <p:nvPicPr>
          <p:cNvPr id="24" name="Google Shape;1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22226" y="3432078"/>
            <a:ext cx="541875" cy="54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53;p20"/>
          <p:cNvGrpSpPr/>
          <p:nvPr/>
        </p:nvGrpSpPr>
        <p:grpSpPr>
          <a:xfrm>
            <a:off x="5358734" y="3590697"/>
            <a:ext cx="381370" cy="391565"/>
            <a:chOff x="5292575" y="3681900"/>
            <a:chExt cx="420150" cy="373275"/>
          </a:xfrm>
        </p:grpSpPr>
        <p:sp>
          <p:nvSpPr>
            <p:cNvPr id="26" name="Google Shape;154;p2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5;p2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6;p2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7;p2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8;p2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9;p2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60;p2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61;p20"/>
          <p:cNvGrpSpPr/>
          <p:nvPr/>
        </p:nvGrpSpPr>
        <p:grpSpPr>
          <a:xfrm>
            <a:off x="8283864" y="3623460"/>
            <a:ext cx="257512" cy="326031"/>
            <a:chOff x="2635450" y="4321225"/>
            <a:chExt cx="368400" cy="466425"/>
          </a:xfrm>
        </p:grpSpPr>
        <p:sp>
          <p:nvSpPr>
            <p:cNvPr id="34" name="Google Shape;162;p2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63;p2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64;p2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65;p2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66;p2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67;p2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>
                <a:buClr>
                  <a:srgbClr val="000000"/>
                </a:buClr>
                <a:buSzPts val="1800"/>
                <a:buFont typeface="Calibri"/>
                <a:buNone/>
              </a:pPr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1" y="4931762"/>
            <a:ext cx="615900" cy="6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6901" y="4239437"/>
            <a:ext cx="784625" cy="7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39;p20"/>
          <p:cNvSpPr txBox="1"/>
          <p:nvPr/>
        </p:nvSpPr>
        <p:spPr>
          <a:xfrm>
            <a:off x="6325644" y="2676113"/>
            <a:ext cx="1876731" cy="129784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fontAlgn="base">
              <a:lnSpc>
                <a:spcPct val="115000"/>
              </a:lnSpc>
            </a:pPr>
            <a:r>
              <a:rPr lang="fr-FR" sz="14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Demandes Variées</a:t>
            </a:r>
          </a:p>
          <a:p>
            <a:pPr algn="ctr" fontAlgn="base">
              <a:lnSpc>
                <a:spcPct val="115000"/>
              </a:lnSpc>
            </a:pPr>
            <a:r>
              <a:rPr lang="fr-FR" sz="14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Environnement, </a:t>
            </a:r>
          </a:p>
          <a:p>
            <a:pPr algn="ctr" fontAlgn="base">
              <a:lnSpc>
                <a:spcPct val="115000"/>
              </a:lnSpc>
            </a:pPr>
            <a:r>
              <a:rPr lang="fr-FR" sz="1400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Bien être animal…</a:t>
            </a:r>
          </a:p>
          <a:p>
            <a:pPr algn="ctr" fontAlgn="base">
              <a:lnSpc>
                <a:spcPct val="115000"/>
              </a:lnSpc>
            </a:pPr>
            <a:r>
              <a:rPr lang="fr-FR" sz="1400" b="1" dirty="0" smtClean="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Compétition alimentaire</a:t>
            </a:r>
          </a:p>
          <a:p>
            <a:pPr algn="ctr" fontAlgn="base">
              <a:lnSpc>
                <a:spcPct val="115000"/>
              </a:lnSpc>
              <a:spcAft>
                <a:spcPts val="1600"/>
              </a:spcAft>
            </a:pPr>
            <a:endParaRPr sz="1400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67958"/>
            <a:ext cx="9144001" cy="13255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L’élevage décrié pour cause de gaspillage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351903" y="5291826"/>
            <a:ext cx="2057400" cy="365125"/>
          </a:xfrm>
        </p:spPr>
        <p:txBody>
          <a:bodyPr/>
          <a:lstStyle/>
          <a:p>
            <a:fld id="{BA06BB5E-6CA2-4A75-B7B9-32881BEBFFCD}" type="slidenum">
              <a:rPr lang="fr-FR" sz="1600" smtClean="0"/>
              <a:pPr/>
              <a:t>5</a:t>
            </a:fld>
            <a:endParaRPr lang="fr-FR" sz="1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552390" y="1151691"/>
            <a:ext cx="6485563" cy="735232"/>
            <a:chOff x="321959" y="3846963"/>
            <a:chExt cx="6485563" cy="735232"/>
          </a:xfrm>
        </p:grpSpPr>
        <p:pic>
          <p:nvPicPr>
            <p:cNvPr id="9" name="Image 8"/>
            <p:cNvPicPr/>
            <p:nvPr/>
          </p:nvPicPr>
          <p:blipFill rotWithShape="1">
            <a:blip r:embed="rId4"/>
            <a:srcRect l="710" r="8036" b="67871"/>
            <a:stretch/>
          </p:blipFill>
          <p:spPr>
            <a:xfrm>
              <a:off x="321959" y="3846963"/>
              <a:ext cx="6485563" cy="735232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304778" y="4262563"/>
              <a:ext cx="1442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[</a:t>
              </a:r>
              <a:r>
                <a:rPr lang="fr-FR" sz="1400" dirty="0" err="1" smtClean="0"/>
                <a:t>Vegetik</a:t>
              </a:r>
              <a:r>
                <a:rPr lang="fr-FR" sz="1400" dirty="0" smtClean="0"/>
                <a:t>, 2016]</a:t>
              </a:r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346396" y="2104522"/>
            <a:ext cx="4523855" cy="644993"/>
            <a:chOff x="4219185" y="4843041"/>
            <a:chExt cx="4523855" cy="644993"/>
          </a:xfrm>
        </p:grpSpPr>
        <p:pic>
          <p:nvPicPr>
            <p:cNvPr id="15" name="Image 1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219185" y="4843041"/>
              <a:ext cx="4296165" cy="644993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051114" y="5180257"/>
              <a:ext cx="1691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[Le Monde, 2018]</a:t>
              </a:r>
              <a:endParaRPr lang="fr-FR" sz="1400" dirty="0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033991" y="6160731"/>
            <a:ext cx="7534502" cy="676407"/>
            <a:chOff x="2056938" y="8983412"/>
            <a:chExt cx="7534502" cy="676407"/>
          </a:xfrm>
        </p:grpSpPr>
        <p:sp>
          <p:nvSpPr>
            <p:cNvPr id="3" name="ZoneTexte 2"/>
            <p:cNvSpPr txBox="1"/>
            <p:nvPr/>
          </p:nvSpPr>
          <p:spPr>
            <a:xfrm>
              <a:off x="2056938" y="8983412"/>
              <a:ext cx="733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A71523"/>
                  </a:solidFill>
                </a:rPr>
                <a:t>6 kg de protéines végétales pour produire 1 kg de protéines animales</a:t>
              </a:r>
              <a:endParaRPr lang="fr-FR" b="1" dirty="0">
                <a:solidFill>
                  <a:srgbClr val="A71523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529215" y="9352042"/>
              <a:ext cx="2062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[</a:t>
              </a:r>
              <a:r>
                <a:rPr lang="fr-FR" sz="1400" dirty="0" err="1" smtClean="0"/>
                <a:t>Pimentel</a:t>
              </a:r>
              <a:r>
                <a:rPr lang="fr-FR" sz="1400" dirty="0" smtClean="0"/>
                <a:t> D, 2003]</a:t>
              </a:r>
              <a:endParaRPr lang="fr-FR" sz="14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231390" y="3085201"/>
            <a:ext cx="5557233" cy="2571750"/>
            <a:chOff x="3204526" y="3883317"/>
            <a:chExt cx="5557233" cy="2571750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959" y="3883317"/>
              <a:ext cx="4114800" cy="2571750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3204526" y="5712790"/>
              <a:ext cx="14424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[L214, 2015]</a:t>
              </a:r>
              <a:endParaRPr lang="fr-FR" sz="1400" dirty="0"/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4" y="2291081"/>
            <a:ext cx="4005754" cy="2550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592" y="1265070"/>
            <a:ext cx="2013205" cy="638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/>
              <a:t>Activistes…</a:t>
            </a:r>
            <a:endParaRPr lang="fr-FR" sz="2400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1180796" y="5589696"/>
            <a:ext cx="2204002" cy="638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/>
              <a:t>Scientifiques…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486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41382"/>
            <a:ext cx="9144001" cy="132556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Pourtant l’élevage laitier a des avantages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77035"/>
            <a:ext cx="7886700" cy="4351338"/>
          </a:xfrm>
        </p:spPr>
        <p:txBody>
          <a:bodyPr/>
          <a:lstStyle/>
          <a:p>
            <a:pPr lvl="2"/>
            <a:endParaRPr lang="fr-FR" sz="1800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z="1600" smtClean="0"/>
              <a:pPr/>
              <a:t>6</a:t>
            </a:fld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321734" y="2138421"/>
            <a:ext cx="169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Paysan breton, 2018 </a:t>
            </a:r>
            <a:endParaRPr lang="fr-FR" sz="12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" y="6202127"/>
            <a:ext cx="524047" cy="65587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396181" y="6002408"/>
            <a:ext cx="7747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De 0,6 jusqu’à plus de 2 kg de protéines animales produites pour 1 kg de protéines végétales consommables consommées </a:t>
            </a:r>
            <a:r>
              <a:rPr lang="fr-FR" sz="2000" dirty="0" smtClean="0"/>
              <a:t>(Laisse </a:t>
            </a:r>
            <a:r>
              <a:rPr lang="fr-FR" sz="2000" dirty="0"/>
              <a:t>et al., </a:t>
            </a:r>
            <a:r>
              <a:rPr lang="fr-FR" sz="2000" dirty="0" smtClean="0"/>
              <a:t>2017)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8" y="2525626"/>
            <a:ext cx="3587352" cy="2690514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130979" y="1359220"/>
            <a:ext cx="6882040" cy="8124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80" y="3077211"/>
            <a:ext cx="2028829" cy="2705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709" y="3302078"/>
            <a:ext cx="2113641" cy="14090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94928" y="2490224"/>
            <a:ext cx="2013205" cy="638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</a:rPr>
              <a:t>Herbe 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2363" y="4641120"/>
            <a:ext cx="2013205" cy="638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accent6">
                    <a:lumMod val="50000"/>
                  </a:schemeClr>
                </a:solidFill>
              </a:rPr>
              <a:t>Co-produits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41" y="5428373"/>
            <a:ext cx="2204002" cy="6382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/>
              <a:t>Scientifiques…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434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Muli"/>
              </a:rPr>
              <a:t>Le projet </a:t>
            </a:r>
            <a:r>
              <a:rPr lang="fr-FR" sz="2800" b="1" dirty="0" smtClean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Muli"/>
              </a:rPr>
              <a:t>CASDAR </a:t>
            </a:r>
            <a: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Muli"/>
              </a:rPr>
              <a:t>ERADAL</a:t>
            </a:r>
            <a:br>
              <a:rPr lang="fr-FR" sz="2800" b="1" dirty="0">
                <a:solidFill>
                  <a:srgbClr val="7F7042"/>
                </a:solidFill>
                <a:latin typeface="Leelawadee" panose="020B0502040204020203" pitchFamily="34" charset="-34"/>
                <a:cs typeface="Leelawadee" panose="020B0502040204020203" pitchFamily="34" charset="-34"/>
                <a:sym typeface="Muli"/>
              </a:rPr>
            </a:br>
            <a:endParaRPr lang="fr-FR" sz="2800" b="1" dirty="0">
              <a:solidFill>
                <a:srgbClr val="7F704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Evaluer </a:t>
            </a:r>
            <a:r>
              <a:rPr lang="fr-FR" b="1" dirty="0"/>
              <a:t>objectivement</a:t>
            </a:r>
            <a:r>
              <a:rPr lang="fr-FR" dirty="0"/>
              <a:t> la contribution des élevages laitiers à la production alimentaire pour l’homme</a:t>
            </a:r>
          </a:p>
          <a:p>
            <a:pPr lvl="1"/>
            <a:r>
              <a:rPr lang="fr-FR" dirty="0"/>
              <a:t>Efficience d’utilisation des ressources alimentaires</a:t>
            </a:r>
          </a:p>
          <a:p>
            <a:pPr lvl="1"/>
            <a:r>
              <a:rPr lang="fr-FR" dirty="0"/>
              <a:t>Repérer, étudier et décrire des systèmes innovants, efficients et produisant en quantité et qualité</a:t>
            </a:r>
          </a:p>
          <a:p>
            <a:pPr lvl="1"/>
            <a:endParaRPr lang="fr-FR" dirty="0"/>
          </a:p>
          <a:p>
            <a:r>
              <a:rPr lang="fr-FR" dirty="0"/>
              <a:t>Une étude </a:t>
            </a:r>
            <a:r>
              <a:rPr lang="fr-FR" dirty="0" err="1"/>
              <a:t>multifilière</a:t>
            </a:r>
            <a:r>
              <a:rPr lang="fr-FR" dirty="0"/>
              <a:t> et innovante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Créer une dynamique professionnelle</a:t>
            </a:r>
          </a:p>
          <a:p>
            <a:pPr lvl="1"/>
            <a:r>
              <a:rPr lang="fr-FR" dirty="0"/>
              <a:t>Groupes de travail</a:t>
            </a:r>
          </a:p>
          <a:p>
            <a:pPr lvl="1"/>
            <a:r>
              <a:rPr lang="fr-FR" dirty="0"/>
              <a:t>Diffusion, enseignement</a:t>
            </a:r>
          </a:p>
          <a:p>
            <a:endParaRPr lang="fr-FR" dirty="0"/>
          </a:p>
          <a:p>
            <a:pPr marL="0" indent="0" algn="ctr" fontAlgn="base">
              <a:lnSpc>
                <a:spcPct val="107000"/>
              </a:lnSpc>
              <a:spcBef>
                <a:spcPts val="600"/>
              </a:spcBef>
              <a:buNone/>
            </a:pPr>
            <a:endParaRPr lang="fr-FR" sz="2400" dirty="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Date</a:t>
            </a:r>
            <a:endParaRPr lang="fr-FR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108877" y="4001294"/>
            <a:ext cx="4698146" cy="804660"/>
            <a:chOff x="1248508" y="4254729"/>
            <a:chExt cx="4698146" cy="80466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508" y="4254729"/>
              <a:ext cx="818592" cy="80466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6505" y="4254729"/>
              <a:ext cx="818592" cy="80466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705" y="4254729"/>
              <a:ext cx="818592" cy="804660"/>
            </a:xfrm>
            <a:prstGeom prst="rect">
              <a:avLst/>
            </a:prstGeom>
          </p:spPr>
        </p:pic>
        <p:pic>
          <p:nvPicPr>
            <p:cNvPr id="11" name="Image 10" descr="Cartouche  INOSYS Réseaux d'élevage mars 201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5" t="8922" b="933"/>
            <a:stretch/>
          </p:blipFill>
          <p:spPr bwMode="auto">
            <a:xfrm>
              <a:off x="4708042" y="4290960"/>
              <a:ext cx="1238612" cy="7321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FB652D-2A69-4C68-B5D7-F5BAABEADE2D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332656"/>
            <a:ext cx="7886700" cy="57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>
            <a:lvl1pPr marL="568325" indent="-5683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68325" indent="-5683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568325" indent="-5683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568325" indent="-5683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568325" indent="-568325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1025525" indent="-56832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1482725" indent="-56832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1939925" indent="-56832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2397125" indent="-56832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r>
              <a:rPr lang="fr-FR" dirty="0" smtClean="0"/>
              <a:t>Organisation du projet </a:t>
            </a:r>
            <a:r>
              <a:rPr lang="fr-FR" dirty="0" err="1" smtClean="0"/>
              <a:t>Casdar</a:t>
            </a:r>
            <a:r>
              <a:rPr lang="fr-FR" dirty="0" smtClean="0"/>
              <a:t> ERADAL</a:t>
            </a:r>
            <a:endParaRPr lang="fr-FR" dirty="0"/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6BB5E-6CA2-4A75-B7B9-32881BEBFFC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850" y="1690689"/>
            <a:ext cx="6218888" cy="12003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Action 1</a:t>
            </a:r>
          </a:p>
          <a:p>
            <a:r>
              <a:rPr lang="fr-FR" dirty="0" smtClean="0"/>
              <a:t>Caractérisation de l’efficience d’utilisation des ressources alimentaires</a:t>
            </a:r>
          </a:p>
          <a:p>
            <a:r>
              <a:rPr lang="fr-FR" dirty="0" err="1" smtClean="0"/>
              <a:t>Inosys</a:t>
            </a:r>
            <a:r>
              <a:rPr lang="fr-FR" dirty="0" smtClean="0"/>
              <a:t>-Réseau d’élevages	       Nutrition humaine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18847" y="3519680"/>
            <a:ext cx="6218891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Action 3</a:t>
            </a:r>
          </a:p>
          <a:p>
            <a:r>
              <a:rPr lang="fr-FR" dirty="0" smtClean="0"/>
              <a:t>Evaluation de systèmes laitiers et évaluation des pratiques</a:t>
            </a:r>
          </a:p>
          <a:p>
            <a:r>
              <a:rPr lang="fr-FR" dirty="0" smtClean="0"/>
              <a:t>Fermes expérimentales	       Lycées agricoles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18847" y="5071672"/>
            <a:ext cx="6479627" cy="92333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Action 4</a:t>
            </a:r>
          </a:p>
          <a:p>
            <a:r>
              <a:rPr lang="fr-FR" dirty="0" smtClean="0"/>
              <a:t>Communication des indicateurs et solutions retenues</a:t>
            </a:r>
          </a:p>
          <a:p>
            <a:r>
              <a:rPr lang="fr-FR" dirty="0" smtClean="0"/>
              <a:t>Co-construction des solutions       Réalisation de la stratégie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81042" y="1690689"/>
            <a:ext cx="2144111" cy="43043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 smtClean="0">
                <a:solidFill>
                  <a:schemeClr val="tx1"/>
                </a:solidFill>
              </a:rPr>
              <a:t>Action 2</a:t>
            </a:r>
          </a:p>
          <a:p>
            <a:pPr algn="ctr"/>
            <a:endParaRPr lang="fr-FR" b="1" u="sng" dirty="0" smtClean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Caractérisation de l’efficience d’utilisation des ressources alimentaires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Groupes techniques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Groupes d’innovation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3296585" y="2975241"/>
            <a:ext cx="315310" cy="46021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303479" y="4527234"/>
            <a:ext cx="315310" cy="46021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6345015" y="2154625"/>
            <a:ext cx="536027" cy="27245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>
            <a:off x="6352292" y="3845117"/>
            <a:ext cx="536027" cy="27245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horizontale 14"/>
          <p:cNvSpPr/>
          <p:nvPr/>
        </p:nvSpPr>
        <p:spPr>
          <a:xfrm>
            <a:off x="6548388" y="5397109"/>
            <a:ext cx="350272" cy="272456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7242" y="1874982"/>
            <a:ext cx="7886700" cy="5382635"/>
          </a:xfrm>
        </p:spPr>
        <p:txBody>
          <a:bodyPr>
            <a:normAutofit/>
          </a:bodyPr>
          <a:lstStyle/>
          <a:p>
            <a:r>
              <a:rPr lang="fr-FR" sz="1600" dirty="0" smtClean="0"/>
              <a:t>Animateurs du projet : </a:t>
            </a:r>
          </a:p>
          <a:p>
            <a:pPr lvl="1"/>
            <a:r>
              <a:rPr lang="fr-FR" sz="1300" dirty="0" smtClean="0">
                <a:solidFill>
                  <a:schemeClr val="tx1"/>
                </a:solidFill>
              </a:rPr>
              <a:t>Benoît Rouillé (Idele) – </a:t>
            </a:r>
            <a:r>
              <a:rPr lang="fr-FR" sz="1300" dirty="0" smtClean="0">
                <a:hlinkClick r:id="rId2"/>
              </a:rPr>
              <a:t>benoit.rouille@idele.fr</a:t>
            </a:r>
            <a:r>
              <a:rPr lang="fr-FR" sz="1300" dirty="0" smtClean="0"/>
              <a:t> (animation générale + bovin laitier)</a:t>
            </a:r>
          </a:p>
          <a:p>
            <a:pPr lvl="1"/>
            <a:r>
              <a:rPr lang="fr-FR" sz="1300" dirty="0" smtClean="0"/>
              <a:t>Barbara </a:t>
            </a:r>
            <a:r>
              <a:rPr lang="fr-FR" sz="1300" dirty="0" err="1" smtClean="0"/>
              <a:t>Fança</a:t>
            </a:r>
            <a:r>
              <a:rPr lang="fr-FR" sz="1300" dirty="0" smtClean="0"/>
              <a:t> (Idele) – </a:t>
            </a:r>
            <a:r>
              <a:rPr lang="fr-FR" sz="1300" dirty="0" smtClean="0">
                <a:hlinkClick r:id="rId3"/>
              </a:rPr>
              <a:t>barbara.fanca@idele.fr</a:t>
            </a:r>
            <a:r>
              <a:rPr lang="fr-FR" sz="1300" dirty="0" smtClean="0"/>
              <a:t> (ovin laitier)</a:t>
            </a:r>
          </a:p>
          <a:p>
            <a:pPr lvl="1"/>
            <a:r>
              <a:rPr lang="fr-FR" sz="1300" b="1" dirty="0"/>
              <a:t>Jérémie Jost (Idele) et Bertrand Bluet (CA86) – </a:t>
            </a:r>
            <a:r>
              <a:rPr lang="fr-FR" sz="1300" b="1" dirty="0" smtClean="0">
                <a:hlinkClick r:id="rId4"/>
              </a:rPr>
              <a:t>jeremie.jost@idele.fr</a:t>
            </a:r>
            <a:r>
              <a:rPr lang="fr-FR" sz="1300" b="1" dirty="0" smtClean="0"/>
              <a:t> </a:t>
            </a:r>
            <a:r>
              <a:rPr lang="fr-FR" sz="1300" b="1" dirty="0"/>
              <a:t>ou </a:t>
            </a:r>
            <a:r>
              <a:rPr lang="fr-FR" sz="1300" b="1" dirty="0">
                <a:hlinkClick r:id="rId5"/>
              </a:rPr>
              <a:t>BBluet@indre.chambagri.fr</a:t>
            </a:r>
            <a:r>
              <a:rPr lang="fr-FR" sz="1300" b="1" dirty="0"/>
              <a:t>  (caprin)</a:t>
            </a:r>
          </a:p>
          <a:p>
            <a:endParaRPr lang="fr-FR" sz="300" b="1" dirty="0"/>
          </a:p>
          <a:p>
            <a:r>
              <a:rPr lang="fr-FR" sz="1600" dirty="0" smtClean="0"/>
              <a:t>Ce </a:t>
            </a:r>
            <a:r>
              <a:rPr lang="fr-FR" sz="1600" dirty="0"/>
              <a:t>projet est piloté par l’Institut de l’Elevage en partenariat avec </a:t>
            </a:r>
            <a:r>
              <a:rPr lang="fr-FR" sz="16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Chambre </a:t>
            </a:r>
            <a:r>
              <a:rPr lang="fr-FR" sz="1200" dirty="0">
                <a:solidFill>
                  <a:schemeClr val="tx1"/>
                </a:solidFill>
              </a:rPr>
              <a:t>d’agriculture de </a:t>
            </a:r>
            <a:r>
              <a:rPr lang="fr-FR" sz="1200" dirty="0" smtClean="0">
                <a:solidFill>
                  <a:schemeClr val="tx1"/>
                </a:solidFill>
              </a:rPr>
              <a:t>Normandie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Ferme </a:t>
            </a:r>
            <a:r>
              <a:rPr lang="fr-FR" sz="1200" dirty="0">
                <a:solidFill>
                  <a:schemeClr val="tx1"/>
                </a:solidFill>
              </a:rPr>
              <a:t>expérimentale de La Blanche </a:t>
            </a:r>
            <a:r>
              <a:rPr lang="fr-FR" sz="1200" dirty="0" smtClean="0">
                <a:solidFill>
                  <a:schemeClr val="tx1"/>
                </a:solidFill>
              </a:rPr>
              <a:t>Maison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Chambre </a:t>
            </a:r>
            <a:r>
              <a:rPr lang="fr-FR" sz="1200" dirty="0">
                <a:solidFill>
                  <a:schemeClr val="tx1"/>
                </a:solidFill>
              </a:rPr>
              <a:t>régionale d’agriculture de </a:t>
            </a:r>
            <a:r>
              <a:rPr lang="fr-FR" sz="1200" dirty="0" smtClean="0">
                <a:solidFill>
                  <a:schemeClr val="tx1"/>
                </a:solidFill>
              </a:rPr>
              <a:t>Bretagne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F</a:t>
            </a:r>
            <a:r>
              <a:rPr lang="fr-FR" sz="1200" dirty="0" smtClean="0">
                <a:solidFill>
                  <a:schemeClr val="tx1"/>
                </a:solidFill>
              </a:rPr>
              <a:t>erme </a:t>
            </a:r>
            <a:r>
              <a:rPr lang="fr-FR" sz="1200" dirty="0">
                <a:solidFill>
                  <a:schemeClr val="tx1"/>
                </a:solidFill>
              </a:rPr>
              <a:t>expérimentale de </a:t>
            </a:r>
            <a:r>
              <a:rPr lang="fr-FR" sz="1200" dirty="0" err="1" smtClean="0">
                <a:solidFill>
                  <a:schemeClr val="tx1"/>
                </a:solidFill>
              </a:rPr>
              <a:t>Trévarez</a:t>
            </a:r>
            <a:endParaRPr lang="fr-FR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BCEL Ouest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Chambre </a:t>
            </a:r>
            <a:r>
              <a:rPr lang="fr-FR" sz="1200" dirty="0"/>
              <a:t>d’agriculture de </a:t>
            </a:r>
            <a:r>
              <a:rPr lang="fr-FR" sz="1200" dirty="0" smtClean="0"/>
              <a:t>l’Indre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EPL/station </a:t>
            </a:r>
            <a:r>
              <a:rPr lang="fr-FR" sz="1200" dirty="0"/>
              <a:t>expérimentale caprine Le </a:t>
            </a:r>
            <a:r>
              <a:rPr lang="fr-FR" sz="1200" dirty="0" smtClean="0"/>
              <a:t>Pradel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Lycée </a:t>
            </a:r>
            <a:r>
              <a:rPr lang="fr-FR" sz="1200" dirty="0"/>
              <a:t>agricole de </a:t>
            </a:r>
            <a:r>
              <a:rPr lang="fr-FR" sz="1200" dirty="0" smtClean="0"/>
              <a:t>Saint-Affrique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Inra </a:t>
            </a:r>
            <a:r>
              <a:rPr lang="fr-FR" sz="1200" dirty="0"/>
              <a:t>UE </a:t>
            </a:r>
            <a:r>
              <a:rPr lang="fr-FR" sz="1200" dirty="0" smtClean="0"/>
              <a:t>FERLUS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err="1" smtClean="0"/>
              <a:t>Agrocampus</a:t>
            </a:r>
            <a:r>
              <a:rPr lang="fr-FR" sz="1200" dirty="0" smtClean="0"/>
              <a:t> Ouest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Lycée </a:t>
            </a:r>
            <a:r>
              <a:rPr lang="fr-FR" sz="1200" dirty="0"/>
              <a:t>agricole de Saint-Lô </a:t>
            </a:r>
            <a:r>
              <a:rPr lang="fr-FR" sz="1200" dirty="0" err="1"/>
              <a:t>Thère</a:t>
            </a:r>
            <a:r>
              <a:rPr lang="fr-FR" sz="1200" dirty="0"/>
              <a:t> est </a:t>
            </a:r>
            <a:r>
              <a:rPr lang="fr-FR" sz="1200" dirty="0" smtClean="0"/>
              <a:t>prestataire de ce projet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BB5E-6CA2-4A75-B7B9-32881BEBFFC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414480" y="5979004"/>
            <a:ext cx="8112224" cy="769742"/>
            <a:chOff x="279369" y="5995125"/>
            <a:chExt cx="8112224" cy="769742"/>
          </a:xfrm>
        </p:grpSpPr>
        <p:sp>
          <p:nvSpPr>
            <p:cNvPr id="13" name="Rectangle 12"/>
            <p:cNvSpPr/>
            <p:nvPr/>
          </p:nvSpPr>
          <p:spPr>
            <a:xfrm>
              <a:off x="527242" y="6176963"/>
              <a:ext cx="1065586" cy="587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279369" y="5995125"/>
              <a:ext cx="8112224" cy="769742"/>
              <a:chOff x="248024" y="5980966"/>
              <a:chExt cx="8112224" cy="769742"/>
            </a:xfrm>
            <a:solidFill>
              <a:schemeClr val="bg1"/>
            </a:solidFill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336" y="6030708"/>
                <a:ext cx="1067912" cy="720000"/>
              </a:xfrm>
              <a:prstGeom prst="rect">
                <a:avLst/>
              </a:prstGeom>
              <a:grpFill/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4622" y="6030708"/>
                <a:ext cx="720000" cy="720000"/>
              </a:xfrm>
              <a:prstGeom prst="rect">
                <a:avLst/>
              </a:prstGeom>
              <a:grpFill/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7403" y="6005463"/>
                <a:ext cx="631212" cy="720000"/>
              </a:xfrm>
              <a:prstGeom prst="rect">
                <a:avLst/>
              </a:prstGeom>
              <a:grpFill/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677" y="6006328"/>
                <a:ext cx="631992" cy="720000"/>
              </a:xfrm>
              <a:prstGeom prst="rect">
                <a:avLst/>
              </a:prstGeom>
              <a:grpFill/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024" y="5990828"/>
                <a:ext cx="631212" cy="720000"/>
              </a:xfrm>
              <a:prstGeom prst="rect">
                <a:avLst/>
              </a:prstGeom>
              <a:grpFill/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724" y="5980966"/>
                <a:ext cx="1438055" cy="720000"/>
              </a:xfrm>
              <a:prstGeom prst="rect">
                <a:avLst/>
              </a:prstGeom>
              <a:grpFill/>
            </p:spPr>
          </p:pic>
        </p:grpSp>
      </p:grpSp>
      <p:pic>
        <p:nvPicPr>
          <p:cNvPr id="15" name="Image 14" descr="Cartouche  INOSYS Réseaux d'élevage mars 2017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5" t="8877" b="933"/>
          <a:stretch/>
        </p:blipFill>
        <p:spPr bwMode="auto">
          <a:xfrm>
            <a:off x="7864452" y="5174165"/>
            <a:ext cx="1094044" cy="647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" y="4981293"/>
            <a:ext cx="696398" cy="87158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02439" y="6104722"/>
            <a:ext cx="1026766" cy="55188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205" y="6137320"/>
            <a:ext cx="862497" cy="5192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986420"/>
            <a:ext cx="696398" cy="8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ERS (orange)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32ea0-e24e-47fd-b96e-7d65cbd891c2">IESHARE-11-153</_dlc_DocId>
    <_dlc_DocIdUrl xmlns="13432ea0-e24e-47fd-b96e-7d65cbd891c2">
      <Url>https://share.idele.fr/_layouts/15/DocIdRedir.aspx?ID=IESHARE-11-153</Url>
      <Description>IESHARE-11-153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02FF604FD994EAD9D015364C75E7B" ma:contentTypeVersion="2" ma:contentTypeDescription="Crée un document." ma:contentTypeScope="" ma:versionID="09d51efd631f25143ed50218a82386f4">
  <xsd:schema xmlns:xsd="http://www.w3.org/2001/XMLSchema" xmlns:xs="http://www.w3.org/2001/XMLSchema" xmlns:p="http://schemas.microsoft.com/office/2006/metadata/properties" xmlns:ns2="13432ea0-e24e-47fd-b96e-7d65cbd891c2" targetNamespace="http://schemas.microsoft.com/office/2006/metadata/properties" ma:root="true" ma:fieldsID="6c91c50e4ef3c82514f118ebf8388cdf" ns2:_="">
    <xsd:import namespace="13432ea0-e24e-47fd-b96e-7d65cbd891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32ea0-e24e-47fd-b96e-7d65cbd891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C977E-97C7-480F-AA28-A005BB9A8D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B24531A-AC93-4135-B1C4-47FA741352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EAD81-3059-4408-86DD-1DAAA967A807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13432ea0-e24e-47fd-b96e-7d65cbd891c2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C4763D5-9424-442D-838D-CD02CA9BE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32ea0-e24e-47fd-b96e-7d65cbd89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19422</TotalTime>
  <Words>1744</Words>
  <Application>Microsoft Office PowerPoint</Application>
  <PresentationFormat>Affichage à l'écran (4:3)</PresentationFormat>
  <Paragraphs>420</Paragraphs>
  <Slides>36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Cambria Math</vt:lpstr>
      <vt:lpstr>Leelawadee</vt:lpstr>
      <vt:lpstr>Muli</vt:lpstr>
      <vt:lpstr>Segoe UI</vt:lpstr>
      <vt:lpstr>Segoe UI Light</vt:lpstr>
      <vt:lpstr>Times New Roman</vt:lpstr>
      <vt:lpstr>Wingdings</vt:lpstr>
      <vt:lpstr>DIVERS (orange)</vt:lpstr>
      <vt:lpstr>Thème Office</vt:lpstr>
      <vt:lpstr>Les chèvres mangent-elles dans nos assiettes ?</vt:lpstr>
      <vt:lpstr>Contexte actuel : Nourrir la planète…</vt:lpstr>
      <vt:lpstr>Contexte actuel : Nourrir la planète…</vt:lpstr>
      <vt:lpstr>Contexte actuel : Nourrir la planète…</vt:lpstr>
      <vt:lpstr>L’élevage décrié pour cause de gaspillage</vt:lpstr>
      <vt:lpstr>Pourtant l’élevage laitier a des avantages</vt:lpstr>
      <vt:lpstr>Le projet CASDAR ERADAL </vt:lpstr>
      <vt:lpstr>Présentation PowerPoint</vt:lpstr>
      <vt:lpstr>Présentation PowerPoint</vt:lpstr>
      <vt:lpstr>Une étude de la base DIAPASON  pour 3 filières sur 5 ans (2012 à 2016)</vt:lpstr>
      <vt:lpstr>Une étude de la base DIAPASON  pour 3 filières sur 5 ans (2012 à 2016)</vt:lpstr>
      <vt:lpstr>Une étude de la base DIAPASON  pour 3 filières sur 5 ans (2012 à 2016)</vt:lpstr>
      <vt:lpstr>Quelle part des protéines consommées par les chèvres est non consommable par l’homme ?</vt:lpstr>
      <vt:lpstr>Présentation PowerPoint</vt:lpstr>
      <vt:lpstr>Présentation PowerPoint</vt:lpstr>
      <vt:lpstr>Présentation PowerPoint</vt:lpstr>
      <vt:lpstr>Présentation PowerPoint</vt:lpstr>
      <vt:lpstr>Dans les élevages caprins, quelle part des protéines est non consommable par l’homme ?</vt:lpstr>
      <vt:lpstr>Présentation PowerPoint</vt:lpstr>
      <vt:lpstr>Les élevages caprins sont-ils producteurs nets de protéines pour l’alimentation humaine ?</vt:lpstr>
      <vt:lpstr>L’efficience de conversion des protéines</vt:lpstr>
      <vt:lpstr>L’Efficience protéique brute, mais encore…</vt:lpstr>
      <vt:lpstr>L’Efficience protéique nette, mais encore…</vt:lpstr>
      <vt:lpstr>L’efficience nette, un indicateur de compétition réelle</vt:lpstr>
      <vt:lpstr>Présentation PowerPoint</vt:lpstr>
      <vt:lpstr>Présentation PowerPoint</vt:lpstr>
      <vt:lpstr>Les élevages caprins sont producteurs nets de protéines pour l’alimentation humaine</vt:lpstr>
      <vt:lpstr>Répartition des Efficiences Protéiques Nettes</vt:lpstr>
      <vt:lpstr>La variabilité intra-système dépasse largement la variabilité inter-systèmes</vt:lpstr>
      <vt:lpstr>Présentation PowerPoint</vt:lpstr>
      <vt:lpstr>Quels facteurs techniques pour expliquer la variabilité de l’EPN ?</vt:lpstr>
      <vt:lpstr>Quels facteurs techniques pour expliquer la variabilité de l’EPN ?</vt:lpstr>
      <vt:lpstr>Conclusion</vt:lpstr>
      <vt:lpstr>Présentation PowerPoint</vt:lpstr>
      <vt:lpstr>Présentation PowerPoint</vt:lpstr>
      <vt:lpstr>Merci pour votre attention !  Des 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Guigue Isabelle</dc:creator>
  <cp:lastModifiedBy>Fanca Barbara</cp:lastModifiedBy>
  <cp:revision>467</cp:revision>
  <cp:lastPrinted>2019-05-29T13:00:10Z</cp:lastPrinted>
  <dcterms:created xsi:type="dcterms:W3CDTF">2017-05-18T13:50:25Z</dcterms:created>
  <dcterms:modified xsi:type="dcterms:W3CDTF">2020-11-23T08:32:28Z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0x0101006AF02FF604FD994EAD9D015364C75E7B</vt:lpwstr>
  </property>
  <property fmtid="{D5CDD505-2E9C-101B-9397-08002B2CF9AE}" pid="3" name="_dlc_DocIdItemGuid">
    <vt:lpwstr>9e74a0d3-432f-4200-93db-631b00155d93</vt:lpwstr>
  </property>
</Properties>
</file>