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73" r:id="rId2"/>
    <p:sldId id="257" r:id="rId3"/>
    <p:sldId id="276" r:id="rId4"/>
    <p:sldId id="277" r:id="rId5"/>
    <p:sldId id="278" r:id="rId6"/>
    <p:sldId id="279" r:id="rId7"/>
    <p:sldId id="280" r:id="rId8"/>
    <p:sldId id="310" r:id="rId9"/>
    <p:sldId id="282" r:id="rId10"/>
    <p:sldId id="283" r:id="rId11"/>
    <p:sldId id="284" r:id="rId12"/>
    <p:sldId id="285" r:id="rId13"/>
    <p:sldId id="287" r:id="rId14"/>
    <p:sldId id="288" r:id="rId15"/>
    <p:sldId id="289" r:id="rId16"/>
    <p:sldId id="290" r:id="rId17"/>
    <p:sldId id="291" r:id="rId18"/>
    <p:sldId id="292" r:id="rId19"/>
    <p:sldId id="311" r:id="rId20"/>
    <p:sldId id="294" r:id="rId21"/>
    <p:sldId id="295" r:id="rId22"/>
    <p:sldId id="296" r:id="rId23"/>
    <p:sldId id="297" r:id="rId24"/>
    <p:sldId id="298" r:id="rId25"/>
    <p:sldId id="299" r:id="rId26"/>
    <p:sldId id="300" r:id="rId27"/>
    <p:sldId id="312" r:id="rId28"/>
    <p:sldId id="302" r:id="rId29"/>
    <p:sldId id="313" r:id="rId30"/>
    <p:sldId id="304" r:id="rId31"/>
    <p:sldId id="305" r:id="rId32"/>
    <p:sldId id="306" r:id="rId33"/>
    <p:sldId id="308" r:id="rId3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extLst/>
  </p:cmAuthor>
  <p:cmAuthor id="2" name="Sagot Laurence" initials="SL"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0000"/>
    <a:srgbClr val="99CC00"/>
    <a:srgbClr val="008000"/>
    <a:srgbClr val="FCEFE8"/>
    <a:srgbClr val="F5F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024" autoAdjust="0"/>
  </p:normalViewPr>
  <p:slideViewPr>
    <p:cSldViewPr snapToGrid="0">
      <p:cViewPr varScale="1">
        <p:scale>
          <a:sx n="84" d="100"/>
          <a:sy n="84" d="100"/>
        </p:scale>
        <p:origin x="366" y="84"/>
      </p:cViewPr>
      <p:guideLst>
        <p:guide orient="horz" pos="2160"/>
        <p:guide pos="3840"/>
      </p:guideLst>
    </p:cSldViewPr>
  </p:slid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9D56CEC-8879-4065-BFA0-0D6330C661BE}" type="datetimeFigureOut">
              <a:rPr lang="fr-FR" smtClean="0"/>
              <a:t>20/12/2017</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3B0B023-2AEC-4261-98C3-0072BA082BD0}" type="slidenum">
              <a:rPr kumimoji="0" lang="fr-FR" altLang="fr-FR">
                <a:latin typeface="Times New Roman" panose="02020603050405020304" pitchFamily="18" charset="0"/>
              </a:rPr>
              <a:pPr>
                <a:spcBef>
                  <a:spcPct val="0"/>
                </a:spcBef>
              </a:pPr>
              <a:t>11</a:t>
            </a:fld>
            <a:endParaRPr kumimoji="0" lang="fr-FR" altLang="fr-FR">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xfrm>
            <a:off x="-219075" y="808038"/>
            <a:ext cx="7180263" cy="4040187"/>
          </a:xfrm>
          <a:ln/>
        </p:spPr>
      </p:sp>
      <p:sp>
        <p:nvSpPr>
          <p:cNvPr id="65540" name="Rectangle 3"/>
          <p:cNvSpPr>
            <a:spLocks noGrp="1" noChangeArrowheads="1"/>
          </p:cNvSpPr>
          <p:nvPr>
            <p:ph type="body" idx="1"/>
          </p:nvPr>
        </p:nvSpPr>
        <p:spPr>
          <a:xfrm>
            <a:off x="898910" y="5117692"/>
            <a:ext cx="4943211" cy="48455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La consommation totale</a:t>
            </a:r>
            <a:r>
              <a:rPr lang="fr-FR" altLang="fr-FR" baseline="0" dirty="0" smtClean="0">
                <a:latin typeface="Arial" panose="020B0604020202020204" pitchFamily="34" charset="0"/>
              </a:rPr>
              <a:t> de concentré sur la période de finition n’est pas différente selon que les agneaux soient à volonté ou bien rationnés en concentré. </a:t>
            </a:r>
          </a:p>
          <a:p>
            <a:pPr eaLnBrk="1" hangingPunct="1"/>
            <a:r>
              <a:rPr lang="fr-FR" altLang="fr-FR" baseline="0" dirty="0" smtClean="0">
                <a:latin typeface="Arial" panose="020B0604020202020204" pitchFamily="34" charset="0"/>
              </a:rPr>
              <a:t>Une autre façon de présenter les résultats.</a:t>
            </a:r>
          </a:p>
        </p:txBody>
      </p:sp>
    </p:spTree>
    <p:extLst>
      <p:ext uri="{BB962C8B-B14F-4D97-AF65-F5344CB8AC3E}">
        <p14:creationId xmlns:p14="http://schemas.microsoft.com/office/powerpoint/2010/main" val="2302591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3B0B023-2AEC-4261-98C3-0072BA082BD0}" type="slidenum">
              <a:rPr kumimoji="0" lang="fr-FR" altLang="fr-FR">
                <a:latin typeface="Times New Roman" panose="02020603050405020304" pitchFamily="18" charset="0"/>
              </a:rPr>
              <a:pPr>
                <a:spcBef>
                  <a:spcPct val="0"/>
                </a:spcBef>
              </a:pPr>
              <a:t>12</a:t>
            </a:fld>
            <a:endParaRPr kumimoji="0" lang="fr-FR" altLang="fr-FR">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xfrm>
            <a:off x="-219075" y="808038"/>
            <a:ext cx="7180263" cy="4040187"/>
          </a:xfrm>
          <a:ln/>
        </p:spPr>
      </p:sp>
      <p:sp>
        <p:nvSpPr>
          <p:cNvPr id="65540" name="Rectangle 3"/>
          <p:cNvSpPr>
            <a:spLocks noGrp="1" noChangeArrowheads="1"/>
          </p:cNvSpPr>
          <p:nvPr>
            <p:ph type="body" idx="1"/>
          </p:nvPr>
        </p:nvSpPr>
        <p:spPr>
          <a:xfrm>
            <a:off x="898910" y="5117692"/>
            <a:ext cx="4943211" cy="48455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baseline="0" dirty="0" smtClean="0">
                <a:latin typeface="Arial" panose="020B0604020202020204" pitchFamily="34" charset="0"/>
              </a:rPr>
              <a:t>Le rationnement du concentré entraine une augmentation des quantités de fourrages consommées. </a:t>
            </a:r>
          </a:p>
          <a:p>
            <a:pPr eaLnBrk="1" hangingPunct="1"/>
            <a:r>
              <a:rPr lang="fr-FR" altLang="fr-FR" baseline="0" dirty="0" smtClean="0">
                <a:latin typeface="Arial" panose="020B0604020202020204" pitchFamily="34" charset="0"/>
              </a:rPr>
              <a:t>A titre indicatif, un agneau de 30 kg alimenté à volonté en concentré consomme environ 200 g de paille ou de foin de première coupe par jour.</a:t>
            </a:r>
          </a:p>
          <a:p>
            <a:pPr eaLnBrk="1" hangingPunct="1"/>
            <a:r>
              <a:rPr lang="fr-FR" altLang="fr-FR" baseline="0" dirty="0" smtClean="0">
                <a:latin typeface="Arial" panose="020B0604020202020204" pitchFamily="34" charset="0"/>
              </a:rPr>
              <a:t>Avec un niveau de rationnement de 800 g à 1 kg par agneau et par jour, les quantités de fourrages consommées par jour sont multipliées par deux.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smtClean="0">
                <a:latin typeface="Arial" panose="020B0604020202020204" pitchFamily="34" charset="0"/>
              </a:rPr>
              <a:t>Avec un niveau de rationnement</a:t>
            </a:r>
            <a:r>
              <a:rPr lang="fr-FR" altLang="fr-FR" baseline="0" dirty="0" smtClean="0">
                <a:latin typeface="Arial" panose="020B0604020202020204" pitchFamily="34" charset="0"/>
              </a:rPr>
              <a:t> de 0,9 à 1 kg pour les mâles et de 0,7 à 0,8 kg pour les femelles, l’allongement de la durée de finition est de l’ordre de deux semaines. Il est plus élevé avec des niveaux de rationnement plus sévères.</a:t>
            </a:r>
            <a:endParaRPr lang="fr-FR" altLang="fr-FR" dirty="0" smtClean="0">
              <a:latin typeface="Arial" panose="020B0604020202020204" pitchFamily="34" charset="0"/>
            </a:endParaRPr>
          </a:p>
          <a:p>
            <a:pPr eaLnBrk="1" hangingPunct="1"/>
            <a:endParaRPr lang="fr-FR" altLang="fr-FR" baseline="0" dirty="0" smtClean="0">
              <a:latin typeface="Arial" panose="020B0604020202020204" pitchFamily="34" charset="0"/>
            </a:endParaRPr>
          </a:p>
        </p:txBody>
      </p:sp>
    </p:spTree>
    <p:extLst>
      <p:ext uri="{BB962C8B-B14F-4D97-AF65-F5344CB8AC3E}">
        <p14:creationId xmlns:p14="http://schemas.microsoft.com/office/powerpoint/2010/main" val="2024846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9C90A94-1DFD-40FE-8F9D-ECC5D8BDC8A5}" type="slidenum">
              <a:rPr kumimoji="0" lang="fr-FR" altLang="fr-FR">
                <a:latin typeface="Times New Roman" panose="02020603050405020304" pitchFamily="18" charset="0"/>
              </a:rPr>
              <a:pPr>
                <a:spcBef>
                  <a:spcPct val="0"/>
                </a:spcBef>
              </a:pPr>
              <a:t>13</a:t>
            </a:fld>
            <a:endParaRPr kumimoji="0" lang="fr-FR" altLang="fr-FR">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xfrm>
            <a:off x="-219075" y="808038"/>
            <a:ext cx="7180263" cy="4040187"/>
          </a:xfrm>
          <a:ln/>
        </p:spPr>
      </p:sp>
      <p:sp>
        <p:nvSpPr>
          <p:cNvPr id="67588" name="Rectangle 3"/>
          <p:cNvSpPr>
            <a:spLocks noGrp="1" noChangeArrowheads="1"/>
          </p:cNvSpPr>
          <p:nvPr>
            <p:ph type="body" idx="1"/>
          </p:nvPr>
        </p:nvSpPr>
        <p:spPr>
          <a:xfrm>
            <a:off x="898910" y="5117692"/>
            <a:ext cx="4943211" cy="48455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Le rationnement du concentré entraine une amélioration</a:t>
            </a:r>
            <a:r>
              <a:rPr lang="fr-FR" altLang="fr-FR" baseline="0" dirty="0" smtClean="0">
                <a:latin typeface="Arial" panose="020B0604020202020204" pitchFamily="34" charset="0"/>
              </a:rPr>
              <a:t> systématique de la couleur du gras : 15 à 20 % des carcasses supplémentaires présentent des gras blancs.</a:t>
            </a:r>
          </a:p>
          <a:p>
            <a:pPr eaLnBrk="1" hangingPunct="1"/>
            <a:r>
              <a:rPr lang="fr-FR" altLang="fr-FR" baseline="0" dirty="0" smtClean="0">
                <a:latin typeface="Arial" panose="020B0604020202020204" pitchFamily="34" charset="0"/>
              </a:rPr>
              <a:t>Dans le graphique : 1 histogramme = 1 essai; l’histogramme représente la proportion supplémentaire de carcasses d’agneaux rationnés présentant des gras blancs par rapport aux agneaux à volonté</a:t>
            </a:r>
          </a:p>
          <a:p>
            <a:pPr eaLnBrk="1" hangingPunct="1"/>
            <a:endParaRPr lang="fr-FR" altLang="fr-FR" dirty="0" smtClean="0">
              <a:latin typeface="Arial" panose="020B0604020202020204" pitchFamily="34" charset="0"/>
            </a:endParaRPr>
          </a:p>
          <a:p>
            <a:pPr eaLnBrk="1" hangingPunct="1"/>
            <a:endParaRPr lang="fr-FR" altLang="fr-FR" dirty="0" smtClean="0">
              <a:latin typeface="Arial" panose="020B0604020202020204" pitchFamily="34" charset="0"/>
            </a:endParaRPr>
          </a:p>
        </p:txBody>
      </p:sp>
    </p:spTree>
    <p:extLst>
      <p:ext uri="{BB962C8B-B14F-4D97-AF65-F5344CB8AC3E}">
        <p14:creationId xmlns:p14="http://schemas.microsoft.com/office/powerpoint/2010/main" val="3289049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9C90A94-1DFD-40FE-8F9D-ECC5D8BDC8A5}" type="slidenum">
              <a:rPr kumimoji="0" lang="fr-FR" altLang="fr-FR">
                <a:latin typeface="Times New Roman" panose="02020603050405020304" pitchFamily="18" charset="0"/>
              </a:rPr>
              <a:pPr>
                <a:spcBef>
                  <a:spcPct val="0"/>
                </a:spcBef>
              </a:pPr>
              <a:t>14</a:t>
            </a:fld>
            <a:endParaRPr kumimoji="0" lang="fr-FR" altLang="fr-FR">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xfrm>
            <a:off x="-219075" y="808038"/>
            <a:ext cx="7180263" cy="4040187"/>
          </a:xfrm>
          <a:ln/>
        </p:spPr>
      </p:sp>
      <p:sp>
        <p:nvSpPr>
          <p:cNvPr id="67588" name="Rectangle 3"/>
          <p:cNvSpPr>
            <a:spLocks noGrp="1" noChangeArrowheads="1"/>
          </p:cNvSpPr>
          <p:nvPr>
            <p:ph type="body" idx="1"/>
          </p:nvPr>
        </p:nvSpPr>
        <p:spPr>
          <a:xfrm>
            <a:off x="898910" y="5117692"/>
            <a:ext cx="4943211" cy="48455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baseline="0" dirty="0" smtClean="0">
                <a:latin typeface="Arial" panose="020B0604020202020204" pitchFamily="34" charset="0"/>
              </a:rPr>
              <a:t>Une autre façon de présenter les résultats : l</a:t>
            </a:r>
            <a:r>
              <a:rPr lang="fr-FR" altLang="fr-FR" dirty="0" smtClean="0">
                <a:latin typeface="Arial" panose="020B0604020202020204" pitchFamily="34" charset="0"/>
              </a:rPr>
              <a:t>e rationnement du concentré entraine une amélioration</a:t>
            </a:r>
            <a:r>
              <a:rPr lang="fr-FR" altLang="fr-FR" baseline="0" dirty="0" smtClean="0">
                <a:latin typeface="Arial" panose="020B0604020202020204" pitchFamily="34" charset="0"/>
              </a:rPr>
              <a:t> systématique de la couleur du gras : 15 à 20 % des carcasses supplémentaires présentent des gras blancs</a:t>
            </a:r>
          </a:p>
          <a:p>
            <a:pPr eaLnBrk="1" hangingPunct="1"/>
            <a:endParaRPr lang="fr-FR" altLang="fr-FR" dirty="0" smtClean="0">
              <a:latin typeface="Arial" panose="020B0604020202020204" pitchFamily="34" charset="0"/>
            </a:endParaRPr>
          </a:p>
          <a:p>
            <a:pPr eaLnBrk="1" hangingPunct="1"/>
            <a:endParaRPr lang="fr-FR" altLang="fr-FR" dirty="0" smtClean="0">
              <a:latin typeface="Arial" panose="020B0604020202020204" pitchFamily="34" charset="0"/>
            </a:endParaRPr>
          </a:p>
        </p:txBody>
      </p:sp>
    </p:spTree>
    <p:extLst>
      <p:ext uri="{BB962C8B-B14F-4D97-AF65-F5344CB8AC3E}">
        <p14:creationId xmlns:p14="http://schemas.microsoft.com/office/powerpoint/2010/main" val="1317113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9C90A94-1DFD-40FE-8F9D-ECC5D8BDC8A5}" type="slidenum">
              <a:rPr kumimoji="0" lang="fr-FR" altLang="fr-FR">
                <a:latin typeface="Times New Roman" panose="02020603050405020304" pitchFamily="18" charset="0"/>
              </a:rPr>
              <a:pPr>
                <a:spcBef>
                  <a:spcPct val="0"/>
                </a:spcBef>
              </a:pPr>
              <a:t>15</a:t>
            </a:fld>
            <a:endParaRPr kumimoji="0" lang="fr-FR" altLang="fr-FR">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xfrm>
            <a:off x="-219075" y="808038"/>
            <a:ext cx="7180263" cy="4040187"/>
          </a:xfrm>
          <a:ln/>
        </p:spPr>
      </p:sp>
      <p:sp>
        <p:nvSpPr>
          <p:cNvPr id="67588" name="Rectangle 3"/>
          <p:cNvSpPr>
            <a:spLocks noGrp="1" noChangeArrowheads="1"/>
          </p:cNvSpPr>
          <p:nvPr>
            <p:ph type="body" idx="1"/>
          </p:nvPr>
        </p:nvSpPr>
        <p:spPr>
          <a:xfrm>
            <a:off x="898910" y="5117692"/>
            <a:ext cx="4943211" cy="48455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Le rationnement du concentré entraine une amélioration</a:t>
            </a:r>
            <a:r>
              <a:rPr lang="fr-FR" altLang="fr-FR" baseline="0" dirty="0" smtClean="0">
                <a:latin typeface="Arial" panose="020B0604020202020204" pitchFamily="34" charset="0"/>
              </a:rPr>
              <a:t> systématique de la fermeté du gras : 15 à 20 % des carcasses supplémentaires présentent des gras fermes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baseline="0" dirty="0" smtClean="0">
                <a:latin typeface="Arial" panose="020B0604020202020204" pitchFamily="34" charset="0"/>
              </a:rPr>
              <a:t>Dans le graphique : 1 bâton = 1 essai; l’histogramme représente la proportion supplémentaire de carcasses d’agneaux rationnés présentant des gras fermes par rapport aux agneaux à volonté</a:t>
            </a:r>
          </a:p>
          <a:p>
            <a:pPr eaLnBrk="1" hangingPunct="1"/>
            <a:endParaRPr lang="fr-FR" altLang="fr-FR" dirty="0" smtClean="0">
              <a:latin typeface="Arial" panose="020B0604020202020204" pitchFamily="34" charset="0"/>
            </a:endParaRPr>
          </a:p>
        </p:txBody>
      </p:sp>
    </p:spTree>
    <p:extLst>
      <p:ext uri="{BB962C8B-B14F-4D97-AF65-F5344CB8AC3E}">
        <p14:creationId xmlns:p14="http://schemas.microsoft.com/office/powerpoint/2010/main" val="3411090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9C90A94-1DFD-40FE-8F9D-ECC5D8BDC8A5}" type="slidenum">
              <a:rPr kumimoji="0" lang="fr-FR" altLang="fr-FR">
                <a:latin typeface="Times New Roman" panose="02020603050405020304" pitchFamily="18" charset="0"/>
              </a:rPr>
              <a:pPr>
                <a:spcBef>
                  <a:spcPct val="0"/>
                </a:spcBef>
              </a:pPr>
              <a:t>16</a:t>
            </a:fld>
            <a:endParaRPr kumimoji="0" lang="fr-FR" altLang="fr-FR">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xfrm>
            <a:off x="-219075" y="808038"/>
            <a:ext cx="7180263" cy="4040187"/>
          </a:xfrm>
          <a:ln/>
        </p:spPr>
      </p:sp>
      <p:sp>
        <p:nvSpPr>
          <p:cNvPr id="67588" name="Rectangle 3"/>
          <p:cNvSpPr>
            <a:spLocks noGrp="1" noChangeArrowheads="1"/>
          </p:cNvSpPr>
          <p:nvPr>
            <p:ph type="body" idx="1"/>
          </p:nvPr>
        </p:nvSpPr>
        <p:spPr>
          <a:xfrm>
            <a:off x="898910" y="5117692"/>
            <a:ext cx="4943211" cy="48455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En adoptant un rythme de tri de l’ordre d’une à deux semaines, l’état d’engraissement des agneaux est mieux maitrisé.</a:t>
            </a:r>
          </a:p>
          <a:p>
            <a:pPr eaLnBrk="1" hangingPunct="1"/>
            <a:r>
              <a:rPr lang="fr-FR" altLang="fr-FR" dirty="0" smtClean="0">
                <a:latin typeface="Arial" panose="020B0604020202020204" pitchFamily="34" charset="0"/>
              </a:rPr>
              <a:t>Les agneaux consommant davantage</a:t>
            </a:r>
            <a:r>
              <a:rPr lang="fr-FR" altLang="fr-FR" baseline="0" dirty="0" smtClean="0">
                <a:latin typeface="Arial" panose="020B0604020202020204" pitchFamily="34" charset="0"/>
              </a:rPr>
              <a:t> de fourrages </a:t>
            </a:r>
            <a:r>
              <a:rPr lang="fr-FR" altLang="fr-FR" baseline="0" dirty="0" smtClean="0">
                <a:latin typeface="Arial" panose="020B0604020202020204" pitchFamily="34" charset="0"/>
              </a:rPr>
              <a:t>étant rationnés en concentré, </a:t>
            </a:r>
            <a:r>
              <a:rPr lang="fr-FR" altLang="fr-FR" baseline="0" dirty="0" smtClean="0">
                <a:latin typeface="Arial" panose="020B0604020202020204" pitchFamily="34" charset="0"/>
              </a:rPr>
              <a:t>leur rendement de carcasse est inférieur à celui d’agneaux alimentés à volonté.</a:t>
            </a:r>
            <a:endParaRPr lang="fr-FR" altLang="fr-FR" dirty="0" smtClean="0">
              <a:latin typeface="Arial" panose="020B0604020202020204" pitchFamily="34" charset="0"/>
            </a:endParaRPr>
          </a:p>
        </p:txBody>
      </p:sp>
    </p:spTree>
    <p:extLst>
      <p:ext uri="{BB962C8B-B14F-4D97-AF65-F5344CB8AC3E}">
        <p14:creationId xmlns:p14="http://schemas.microsoft.com/office/powerpoint/2010/main" val="1760939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A54E005-1C1E-41F2-B133-07875411E661}" type="slidenum">
              <a:rPr kumimoji="0" lang="fr-FR" altLang="fr-FR">
                <a:latin typeface="Times New Roman" panose="02020603050405020304" pitchFamily="18" charset="0"/>
              </a:rPr>
              <a:pPr>
                <a:spcBef>
                  <a:spcPct val="0"/>
                </a:spcBef>
              </a:pPr>
              <a:t>17</a:t>
            </a:fld>
            <a:endParaRPr kumimoji="0" lang="fr-FR" altLang="fr-FR">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xfrm>
            <a:off x="-219075" y="808038"/>
            <a:ext cx="7180263" cy="4040187"/>
          </a:xfrm>
          <a:ln/>
        </p:spPr>
      </p:sp>
      <p:sp>
        <p:nvSpPr>
          <p:cNvPr id="69636" name="Rectangle 3"/>
          <p:cNvSpPr>
            <a:spLocks noGrp="1" noChangeArrowheads="1"/>
          </p:cNvSpPr>
          <p:nvPr>
            <p:ph type="body" idx="1"/>
          </p:nvPr>
        </p:nvSpPr>
        <p:spPr>
          <a:xfrm>
            <a:off x="898910" y="5117692"/>
            <a:ext cx="4943211" cy="48455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Le</a:t>
            </a:r>
            <a:r>
              <a:rPr lang="fr-FR" altLang="fr-FR" baseline="0" dirty="0" smtClean="0">
                <a:latin typeface="Arial" panose="020B0604020202020204" pitchFamily="34" charset="0"/>
              </a:rPr>
              <a:t> concentré peut être rationné soit au sevrage, soit 2 à 3 semaines avant la commercialisation (c’est-à-dire environ 5 kg avant le poids d’abattage)</a:t>
            </a:r>
            <a:endParaRPr lang="fr-FR" altLang="fr-FR" dirty="0" smtClean="0">
              <a:latin typeface="Arial" panose="020B0604020202020204" pitchFamily="34" charset="0"/>
            </a:endParaRPr>
          </a:p>
        </p:txBody>
      </p:sp>
    </p:spTree>
    <p:extLst>
      <p:ext uri="{BB962C8B-B14F-4D97-AF65-F5344CB8AC3E}">
        <p14:creationId xmlns:p14="http://schemas.microsoft.com/office/powerpoint/2010/main" val="3905367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A54E005-1C1E-41F2-B133-07875411E661}" type="slidenum">
              <a:rPr kumimoji="0" lang="fr-FR" altLang="fr-FR">
                <a:latin typeface="Times New Roman" panose="02020603050405020304" pitchFamily="18" charset="0"/>
              </a:rPr>
              <a:pPr>
                <a:spcBef>
                  <a:spcPct val="0"/>
                </a:spcBef>
              </a:pPr>
              <a:t>18</a:t>
            </a:fld>
            <a:endParaRPr kumimoji="0" lang="fr-FR" altLang="fr-FR">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xfrm>
            <a:off x="-219075" y="808038"/>
            <a:ext cx="7180263" cy="4040187"/>
          </a:xfrm>
          <a:ln/>
        </p:spPr>
      </p:sp>
      <p:sp>
        <p:nvSpPr>
          <p:cNvPr id="69636" name="Rectangle 3"/>
          <p:cNvSpPr>
            <a:spLocks noGrp="1" noChangeArrowheads="1"/>
          </p:cNvSpPr>
          <p:nvPr>
            <p:ph type="body" idx="1"/>
          </p:nvPr>
        </p:nvSpPr>
        <p:spPr>
          <a:xfrm>
            <a:off x="898910" y="5117692"/>
            <a:ext cx="4943211" cy="48455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smtClean="0">
              <a:latin typeface="Arial" panose="020B0604020202020204" pitchFamily="34" charset="0"/>
            </a:endParaRPr>
          </a:p>
        </p:txBody>
      </p:sp>
    </p:spTree>
    <p:extLst>
      <p:ext uri="{BB962C8B-B14F-4D97-AF65-F5344CB8AC3E}">
        <p14:creationId xmlns:p14="http://schemas.microsoft.com/office/powerpoint/2010/main" val="4044756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19</a:t>
            </a:fld>
            <a:endParaRPr lang="fr-FR"/>
          </a:p>
        </p:txBody>
      </p:sp>
    </p:spTree>
    <p:extLst>
      <p:ext uri="{BB962C8B-B14F-4D97-AF65-F5344CB8AC3E}">
        <p14:creationId xmlns:p14="http://schemas.microsoft.com/office/powerpoint/2010/main" val="2576176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9C90A94-1DFD-40FE-8F9D-ECC5D8BDC8A5}" type="slidenum">
              <a:rPr kumimoji="0" lang="fr-FR" altLang="fr-FR">
                <a:latin typeface="Times New Roman" panose="02020603050405020304" pitchFamily="18" charset="0"/>
              </a:rPr>
              <a:pPr>
                <a:spcBef>
                  <a:spcPct val="0"/>
                </a:spcBef>
              </a:pPr>
              <a:t>20</a:t>
            </a:fld>
            <a:endParaRPr kumimoji="0" lang="fr-FR" altLang="fr-FR">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xfrm>
            <a:off x="-219075" y="808038"/>
            <a:ext cx="7180263" cy="4040187"/>
          </a:xfrm>
          <a:ln/>
        </p:spPr>
      </p:sp>
      <p:sp>
        <p:nvSpPr>
          <p:cNvPr id="67588" name="Rectangle 3"/>
          <p:cNvSpPr>
            <a:spLocks noGrp="1" noChangeArrowheads="1"/>
          </p:cNvSpPr>
          <p:nvPr>
            <p:ph type="body" idx="1"/>
          </p:nvPr>
        </p:nvSpPr>
        <p:spPr>
          <a:xfrm>
            <a:off x="898910" y="5117692"/>
            <a:ext cx="4943211" cy="48455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smtClean="0">
              <a:latin typeface="Arial" panose="020B0604020202020204" pitchFamily="34" charset="0"/>
            </a:endParaRPr>
          </a:p>
        </p:txBody>
      </p:sp>
    </p:spTree>
    <p:extLst>
      <p:ext uri="{BB962C8B-B14F-4D97-AF65-F5344CB8AC3E}">
        <p14:creationId xmlns:p14="http://schemas.microsoft.com/office/powerpoint/2010/main" val="110082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9C90A94-1DFD-40FE-8F9D-ECC5D8BDC8A5}" type="slidenum">
              <a:rPr kumimoji="0" lang="fr-FR" altLang="fr-FR">
                <a:latin typeface="Times New Roman" panose="02020603050405020304" pitchFamily="18" charset="0"/>
              </a:rPr>
              <a:pPr>
                <a:spcBef>
                  <a:spcPct val="0"/>
                </a:spcBef>
              </a:pPr>
              <a:t>21</a:t>
            </a:fld>
            <a:endParaRPr kumimoji="0" lang="fr-FR" altLang="fr-FR">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xfrm>
            <a:off x="-219075" y="808038"/>
            <a:ext cx="7180263" cy="4040187"/>
          </a:xfrm>
          <a:ln/>
        </p:spPr>
      </p:sp>
      <p:sp>
        <p:nvSpPr>
          <p:cNvPr id="67588" name="Rectangle 3"/>
          <p:cNvSpPr>
            <a:spLocks noGrp="1" noChangeArrowheads="1"/>
          </p:cNvSpPr>
          <p:nvPr>
            <p:ph type="body" idx="1"/>
          </p:nvPr>
        </p:nvSpPr>
        <p:spPr>
          <a:xfrm>
            <a:off x="898910" y="5117692"/>
            <a:ext cx="4943211" cy="48455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Un histogramme = un essai</a:t>
            </a:r>
          </a:p>
          <a:p>
            <a:pPr eaLnBrk="1" hangingPunct="1"/>
            <a:r>
              <a:rPr lang="fr-FR" altLang="fr-FR" dirty="0" smtClean="0">
                <a:latin typeface="Arial" panose="020B0604020202020204" pitchFamily="34" charset="0"/>
              </a:rPr>
              <a:t>La recommandation se</a:t>
            </a:r>
            <a:r>
              <a:rPr lang="fr-FR" altLang="fr-FR" baseline="0" dirty="0" smtClean="0">
                <a:latin typeface="Arial" panose="020B0604020202020204" pitchFamily="34" charset="0"/>
              </a:rPr>
              <a:t> situe à 40 % de pois dans la ration d’agneaux sevrés disposant de paille ou d’un foin de graminées de première coupe. En moyenne, il est équivalent lorsque la céréale et le pois sont présentés séparément. </a:t>
            </a:r>
          </a:p>
          <a:p>
            <a:pPr eaLnBrk="1" hangingPunct="1"/>
            <a:r>
              <a:rPr lang="fr-FR" altLang="fr-FR" baseline="0" dirty="0" smtClean="0">
                <a:latin typeface="Arial" panose="020B0604020202020204" pitchFamily="34" charset="0"/>
              </a:rPr>
              <a:t>L’essai réalisé avec des agneaux en cases individuelles a montré que certains agneaux avaient une préférence marquée pour le pois ou la céréale. Cette préférence peut évoluer avec le temps. Cela n’a pas d’incidence sur leurs performances et qualités de carcasse.</a:t>
            </a:r>
            <a:endParaRPr lang="fr-FR" altLang="fr-FR" dirty="0" smtClean="0">
              <a:latin typeface="Arial" panose="020B0604020202020204" pitchFamily="34" charset="0"/>
            </a:endParaRPr>
          </a:p>
        </p:txBody>
      </p:sp>
    </p:spTree>
    <p:extLst>
      <p:ext uri="{BB962C8B-B14F-4D97-AF65-F5344CB8AC3E}">
        <p14:creationId xmlns:p14="http://schemas.microsoft.com/office/powerpoint/2010/main" val="253379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9C90A94-1DFD-40FE-8F9D-ECC5D8BDC8A5}" type="slidenum">
              <a:rPr kumimoji="0" lang="fr-FR" altLang="fr-FR">
                <a:latin typeface="Times New Roman" panose="02020603050405020304" pitchFamily="18" charset="0"/>
              </a:rPr>
              <a:pPr>
                <a:spcBef>
                  <a:spcPct val="0"/>
                </a:spcBef>
              </a:pPr>
              <a:t>22</a:t>
            </a:fld>
            <a:endParaRPr kumimoji="0" lang="fr-FR" altLang="fr-FR">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xfrm>
            <a:off x="-219075" y="808038"/>
            <a:ext cx="7180263" cy="4040187"/>
          </a:xfrm>
          <a:ln/>
        </p:spPr>
      </p:sp>
      <p:sp>
        <p:nvSpPr>
          <p:cNvPr id="67588" name="Rectangle 3"/>
          <p:cNvSpPr>
            <a:spLocks noGrp="1" noChangeArrowheads="1"/>
          </p:cNvSpPr>
          <p:nvPr>
            <p:ph type="body" idx="1"/>
          </p:nvPr>
        </p:nvSpPr>
        <p:spPr>
          <a:xfrm>
            <a:off x="898910" y="5117692"/>
            <a:ext cx="4943211" cy="48455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Sur le graphique</a:t>
            </a:r>
            <a:r>
              <a:rPr lang="fr-FR" altLang="fr-FR" baseline="0" dirty="0" smtClean="0">
                <a:latin typeface="Arial" panose="020B0604020202020204" pitchFamily="34" charset="0"/>
              </a:rPr>
              <a:t> : 1 point = 1 comparaison « matières premières mélangées et séparées ».</a:t>
            </a:r>
          </a:p>
          <a:p>
            <a:pPr eaLnBrk="1" hangingPunct="1"/>
            <a:r>
              <a:rPr lang="fr-FR" altLang="fr-FR" baseline="0" dirty="0" smtClean="0">
                <a:latin typeface="Arial" panose="020B0604020202020204" pitchFamily="34" charset="0"/>
              </a:rPr>
              <a:t>Les quantités de concentré consommées ne sont pas différentes que les matières premières soient mélangées ou séparées.</a:t>
            </a:r>
            <a:endParaRPr lang="fr-FR" altLang="fr-FR" dirty="0" smtClean="0">
              <a:latin typeface="Arial" panose="020B0604020202020204" pitchFamily="34" charset="0"/>
            </a:endParaRPr>
          </a:p>
        </p:txBody>
      </p:sp>
    </p:spTree>
    <p:extLst>
      <p:ext uri="{BB962C8B-B14F-4D97-AF65-F5344CB8AC3E}">
        <p14:creationId xmlns:p14="http://schemas.microsoft.com/office/powerpoint/2010/main" val="1463591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9C90A94-1DFD-40FE-8F9D-ECC5D8BDC8A5}" type="slidenum">
              <a:rPr kumimoji="0" lang="fr-FR" altLang="fr-FR">
                <a:latin typeface="Times New Roman" panose="02020603050405020304" pitchFamily="18" charset="0"/>
              </a:rPr>
              <a:pPr>
                <a:spcBef>
                  <a:spcPct val="0"/>
                </a:spcBef>
              </a:pPr>
              <a:t>23</a:t>
            </a:fld>
            <a:endParaRPr kumimoji="0" lang="fr-FR" altLang="fr-FR">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xfrm>
            <a:off x="-219075" y="808038"/>
            <a:ext cx="7180263" cy="4040187"/>
          </a:xfrm>
          <a:ln/>
        </p:spPr>
      </p:sp>
      <p:sp>
        <p:nvSpPr>
          <p:cNvPr id="67588" name="Rectangle 3"/>
          <p:cNvSpPr>
            <a:spLocks noGrp="1" noChangeArrowheads="1"/>
          </p:cNvSpPr>
          <p:nvPr>
            <p:ph type="body" idx="1"/>
          </p:nvPr>
        </p:nvSpPr>
        <p:spPr>
          <a:xfrm>
            <a:off x="898910" y="5117692"/>
            <a:ext cx="4943211" cy="48455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smtClean="0">
              <a:latin typeface="Arial" panose="020B0604020202020204" pitchFamily="34" charset="0"/>
            </a:endParaRPr>
          </a:p>
        </p:txBody>
      </p:sp>
    </p:spTree>
    <p:extLst>
      <p:ext uri="{BB962C8B-B14F-4D97-AF65-F5344CB8AC3E}">
        <p14:creationId xmlns:p14="http://schemas.microsoft.com/office/powerpoint/2010/main" val="3336030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9C90A94-1DFD-40FE-8F9D-ECC5D8BDC8A5}" type="slidenum">
              <a:rPr kumimoji="0" lang="fr-FR" altLang="fr-FR">
                <a:latin typeface="Times New Roman" panose="02020603050405020304" pitchFamily="18" charset="0"/>
              </a:rPr>
              <a:pPr>
                <a:spcBef>
                  <a:spcPct val="0"/>
                </a:spcBef>
              </a:pPr>
              <a:t>24</a:t>
            </a:fld>
            <a:endParaRPr kumimoji="0" lang="fr-FR" altLang="fr-FR">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xfrm>
            <a:off x="-219075" y="808038"/>
            <a:ext cx="7180263" cy="4040187"/>
          </a:xfrm>
          <a:ln/>
        </p:spPr>
      </p:sp>
      <p:sp>
        <p:nvSpPr>
          <p:cNvPr id="67588" name="Rectangle 3"/>
          <p:cNvSpPr>
            <a:spLocks noGrp="1" noChangeArrowheads="1"/>
          </p:cNvSpPr>
          <p:nvPr>
            <p:ph type="body" idx="1"/>
          </p:nvPr>
        </p:nvSpPr>
        <p:spPr>
          <a:xfrm>
            <a:off x="898910" y="5117692"/>
            <a:ext cx="4943211" cy="48455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État</a:t>
            </a:r>
            <a:r>
              <a:rPr lang="fr-FR" altLang="fr-FR" baseline="0" dirty="0" smtClean="0">
                <a:latin typeface="Arial" panose="020B0604020202020204" pitchFamily="34" charset="0"/>
              </a:rPr>
              <a:t> d’engraissement : classement EUROP</a:t>
            </a:r>
          </a:p>
          <a:p>
            <a:pPr eaLnBrk="1" hangingPunct="1"/>
            <a:r>
              <a:rPr lang="fr-FR" altLang="fr-FR" baseline="0" dirty="0" smtClean="0">
                <a:latin typeface="Arial" panose="020B0604020202020204" pitchFamily="34" charset="0"/>
              </a:rPr>
              <a:t>Couleur et fermeté du gras : notation de 1 à 4 du meilleur au moins bon</a:t>
            </a:r>
          </a:p>
          <a:p>
            <a:pPr eaLnBrk="1" hangingPunct="1"/>
            <a:r>
              <a:rPr lang="fr-FR" altLang="fr-FR" baseline="0" dirty="0" smtClean="0">
                <a:latin typeface="Arial" panose="020B0604020202020204" pitchFamily="34" charset="0"/>
              </a:rPr>
              <a:t>Les grilles de notation sont disponibles sur www.idele.fr et www.inn-ovin.fr</a:t>
            </a:r>
          </a:p>
          <a:p>
            <a:pPr eaLnBrk="1" hangingPunct="1"/>
            <a:endParaRPr lang="fr-FR" altLang="fr-FR" dirty="0" smtClean="0">
              <a:latin typeface="Arial" panose="020B0604020202020204" pitchFamily="34" charset="0"/>
            </a:endParaRPr>
          </a:p>
        </p:txBody>
      </p:sp>
    </p:spTree>
    <p:extLst>
      <p:ext uri="{BB962C8B-B14F-4D97-AF65-F5344CB8AC3E}">
        <p14:creationId xmlns:p14="http://schemas.microsoft.com/office/powerpoint/2010/main" val="3902681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9C90A94-1DFD-40FE-8F9D-ECC5D8BDC8A5}" type="slidenum">
              <a:rPr kumimoji="0" lang="fr-FR" altLang="fr-FR">
                <a:latin typeface="Times New Roman" panose="02020603050405020304" pitchFamily="18" charset="0"/>
              </a:rPr>
              <a:pPr>
                <a:spcBef>
                  <a:spcPct val="0"/>
                </a:spcBef>
              </a:pPr>
              <a:t>25</a:t>
            </a:fld>
            <a:endParaRPr kumimoji="0" lang="fr-FR" altLang="fr-FR">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xfrm>
            <a:off x="-219075" y="808038"/>
            <a:ext cx="7180263" cy="4040187"/>
          </a:xfrm>
          <a:ln/>
        </p:spPr>
      </p:sp>
      <p:sp>
        <p:nvSpPr>
          <p:cNvPr id="67588" name="Rectangle 3"/>
          <p:cNvSpPr>
            <a:spLocks noGrp="1" noChangeArrowheads="1"/>
          </p:cNvSpPr>
          <p:nvPr>
            <p:ph type="body" idx="1"/>
          </p:nvPr>
        </p:nvSpPr>
        <p:spPr>
          <a:xfrm>
            <a:off x="898910" y="5117692"/>
            <a:ext cx="4943211" cy="48455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Prix</a:t>
            </a:r>
            <a:r>
              <a:rPr lang="fr-FR" altLang="fr-FR" baseline="0" dirty="0" smtClean="0">
                <a:latin typeface="Arial" panose="020B0604020202020204" pitchFamily="34" charset="0"/>
              </a:rPr>
              <a:t> retenus</a:t>
            </a:r>
          </a:p>
          <a:p>
            <a:pPr eaLnBrk="1" hangingPunct="1"/>
            <a:r>
              <a:rPr lang="fr-FR" altLang="fr-FR" baseline="0" dirty="0" smtClean="0">
                <a:latin typeface="Arial" panose="020B0604020202020204" pitchFamily="34" charset="0"/>
              </a:rPr>
              <a:t>Orge : 130 €/t</a:t>
            </a:r>
          </a:p>
          <a:p>
            <a:pPr eaLnBrk="1" hangingPunct="1"/>
            <a:r>
              <a:rPr lang="fr-FR" altLang="fr-FR" baseline="0" dirty="0" smtClean="0">
                <a:latin typeface="Arial" panose="020B0604020202020204" pitchFamily="34" charset="0"/>
              </a:rPr>
              <a:t>Pois : 200 €/t</a:t>
            </a:r>
            <a:endParaRPr lang="fr-FR" altLang="fr-FR" dirty="0" smtClean="0">
              <a:latin typeface="Arial" panose="020B0604020202020204" pitchFamily="34" charset="0"/>
            </a:endParaRPr>
          </a:p>
        </p:txBody>
      </p:sp>
    </p:spTree>
    <p:extLst>
      <p:ext uri="{BB962C8B-B14F-4D97-AF65-F5344CB8AC3E}">
        <p14:creationId xmlns:p14="http://schemas.microsoft.com/office/powerpoint/2010/main" val="1900648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9C90A94-1DFD-40FE-8F9D-ECC5D8BDC8A5}" type="slidenum">
              <a:rPr kumimoji="0" lang="fr-FR" altLang="fr-FR">
                <a:latin typeface="Times New Roman" panose="02020603050405020304" pitchFamily="18" charset="0"/>
              </a:rPr>
              <a:pPr>
                <a:spcBef>
                  <a:spcPct val="0"/>
                </a:spcBef>
              </a:pPr>
              <a:t>26</a:t>
            </a:fld>
            <a:endParaRPr kumimoji="0" lang="fr-FR" altLang="fr-FR">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xfrm>
            <a:off x="-219075" y="808038"/>
            <a:ext cx="7180263" cy="4040187"/>
          </a:xfrm>
          <a:ln/>
        </p:spPr>
      </p:sp>
      <p:sp>
        <p:nvSpPr>
          <p:cNvPr id="67588" name="Rectangle 3"/>
          <p:cNvSpPr>
            <a:spLocks noGrp="1" noChangeArrowheads="1"/>
          </p:cNvSpPr>
          <p:nvPr>
            <p:ph type="body" idx="1"/>
          </p:nvPr>
        </p:nvSpPr>
        <p:spPr>
          <a:xfrm>
            <a:off x="898910" y="5117692"/>
            <a:ext cx="4943211" cy="48455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smtClean="0">
              <a:latin typeface="Arial" panose="020B0604020202020204" pitchFamily="34" charset="0"/>
            </a:endParaRPr>
          </a:p>
        </p:txBody>
      </p:sp>
    </p:spTree>
    <p:extLst>
      <p:ext uri="{BB962C8B-B14F-4D97-AF65-F5344CB8AC3E}">
        <p14:creationId xmlns:p14="http://schemas.microsoft.com/office/powerpoint/2010/main" val="4197595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27</a:t>
            </a:fld>
            <a:endParaRPr lang="fr-FR"/>
          </a:p>
        </p:txBody>
      </p:sp>
    </p:spTree>
    <p:extLst>
      <p:ext uri="{BB962C8B-B14F-4D97-AF65-F5344CB8AC3E}">
        <p14:creationId xmlns:p14="http://schemas.microsoft.com/office/powerpoint/2010/main" val="517999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962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1131E4C-6027-47E1-9E96-4CE45C953D3B}" type="slidenum">
              <a:rPr kumimoji="0" lang="fr-FR" altLang="fr-FR" smtClean="0">
                <a:latin typeface="Times New Roman" panose="02020603050405020304" pitchFamily="18" charset="0"/>
              </a:rPr>
              <a:pPr>
                <a:spcBef>
                  <a:spcPct val="0"/>
                </a:spcBef>
              </a:pPr>
              <a:t>28</a:t>
            </a:fld>
            <a:endParaRPr kumimoji="0" lang="fr-FR" altLang="fr-FR" smtClean="0">
              <a:latin typeface="Times New Roman" panose="02020603050405020304" pitchFamily="18" charset="0"/>
            </a:endParaRPr>
          </a:p>
        </p:txBody>
      </p:sp>
    </p:spTree>
    <p:extLst>
      <p:ext uri="{BB962C8B-B14F-4D97-AF65-F5344CB8AC3E}">
        <p14:creationId xmlns:p14="http://schemas.microsoft.com/office/powerpoint/2010/main" val="2046838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962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1131E4C-6027-47E1-9E96-4CE45C953D3B}" type="slidenum">
              <a:rPr kumimoji="0" lang="fr-FR" altLang="fr-FR" smtClean="0">
                <a:latin typeface="Times New Roman" panose="02020603050405020304" pitchFamily="18" charset="0"/>
              </a:rPr>
              <a:pPr>
                <a:spcBef>
                  <a:spcPct val="0"/>
                </a:spcBef>
              </a:pPr>
              <a:t>29</a:t>
            </a:fld>
            <a:endParaRPr kumimoji="0" lang="fr-FR" altLang="fr-FR" smtClean="0">
              <a:latin typeface="Times New Roman" panose="02020603050405020304" pitchFamily="18" charset="0"/>
            </a:endParaRPr>
          </a:p>
        </p:txBody>
      </p:sp>
    </p:spTree>
    <p:extLst>
      <p:ext uri="{BB962C8B-B14F-4D97-AF65-F5344CB8AC3E}">
        <p14:creationId xmlns:p14="http://schemas.microsoft.com/office/powerpoint/2010/main" val="3862046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latin typeface="Arial" panose="020B0604020202020204" pitchFamily="34" charset="0"/>
              </a:rPr>
              <a:t>Prix 2009.</a:t>
            </a:r>
            <a:r>
              <a:rPr lang="fr-FR" altLang="fr-FR" baseline="0" dirty="0" smtClean="0">
                <a:latin typeface="Arial" panose="020B0604020202020204" pitchFamily="34" charset="0"/>
              </a:rPr>
              <a:t> Ces coûts vont être actualisés en 2018</a:t>
            </a:r>
            <a:endParaRPr lang="fr-FR" altLang="fr-FR" dirty="0" smtClean="0">
              <a:latin typeface="Arial" panose="020B0604020202020204" pitchFamily="34" charset="0"/>
            </a:endParaRPr>
          </a:p>
        </p:txBody>
      </p:sp>
      <p:sp>
        <p:nvSpPr>
          <p:cNvPr id="962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1131E4C-6027-47E1-9E96-4CE45C953D3B}" type="slidenum">
              <a:rPr kumimoji="0" lang="fr-FR" altLang="fr-FR" smtClean="0">
                <a:latin typeface="Times New Roman" panose="02020603050405020304" pitchFamily="18" charset="0"/>
              </a:rPr>
              <a:pPr>
                <a:spcBef>
                  <a:spcPct val="0"/>
                </a:spcBef>
              </a:pPr>
              <a:t>30</a:t>
            </a:fld>
            <a:endParaRPr kumimoji="0" lang="fr-FR" altLang="fr-FR" smtClean="0">
              <a:latin typeface="Times New Roman" panose="02020603050405020304" pitchFamily="18" charset="0"/>
            </a:endParaRPr>
          </a:p>
        </p:txBody>
      </p:sp>
    </p:spTree>
    <p:extLst>
      <p:ext uri="{BB962C8B-B14F-4D97-AF65-F5344CB8AC3E}">
        <p14:creationId xmlns:p14="http://schemas.microsoft.com/office/powerpoint/2010/main" val="1817095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3</a:t>
            </a:fld>
            <a:endParaRPr lang="fr-FR"/>
          </a:p>
        </p:txBody>
      </p:sp>
    </p:spTree>
    <p:extLst>
      <p:ext uri="{BB962C8B-B14F-4D97-AF65-F5344CB8AC3E}">
        <p14:creationId xmlns:p14="http://schemas.microsoft.com/office/powerpoint/2010/main" val="287583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962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1131E4C-6027-47E1-9E96-4CE45C953D3B}" type="slidenum">
              <a:rPr kumimoji="0" lang="fr-FR" altLang="fr-FR" smtClean="0">
                <a:latin typeface="Times New Roman" panose="02020603050405020304" pitchFamily="18" charset="0"/>
              </a:rPr>
              <a:pPr>
                <a:spcBef>
                  <a:spcPct val="0"/>
                </a:spcBef>
              </a:pPr>
              <a:t>31</a:t>
            </a:fld>
            <a:endParaRPr kumimoji="0" lang="fr-FR" altLang="fr-FR" smtClean="0">
              <a:latin typeface="Times New Roman" panose="02020603050405020304" pitchFamily="18" charset="0"/>
            </a:endParaRPr>
          </a:p>
        </p:txBody>
      </p:sp>
    </p:spTree>
    <p:extLst>
      <p:ext uri="{BB962C8B-B14F-4D97-AF65-F5344CB8AC3E}">
        <p14:creationId xmlns:p14="http://schemas.microsoft.com/office/powerpoint/2010/main" val="25478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présence de grains dans les crottes n’est pas un indicateur</a:t>
            </a:r>
            <a:r>
              <a:rPr lang="fr-FR" baseline="0" dirty="0" smtClean="0"/>
              <a:t> de mauvaise valorisation de la ration, ces derniers étant en quantité infime.</a:t>
            </a:r>
          </a:p>
          <a:p>
            <a:r>
              <a:rPr lang="fr-FR" baseline="0" dirty="0" smtClean="0"/>
              <a:t>Toutes les graines sont distribuées entières.</a:t>
            </a:r>
          </a:p>
          <a:p>
            <a:r>
              <a:rPr lang="fr-FR" baseline="0" dirty="0" smtClean="0"/>
              <a:t>Certains éleveurs évoquent toutefois des difficultés pour faire consommer la féverole entière et préfèrent la concasser. </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4</a:t>
            </a:fld>
            <a:endParaRPr lang="fr-FR"/>
          </a:p>
        </p:txBody>
      </p:sp>
    </p:spTree>
    <p:extLst>
      <p:ext uri="{BB962C8B-B14F-4D97-AF65-F5344CB8AC3E}">
        <p14:creationId xmlns:p14="http://schemas.microsoft.com/office/powerpoint/2010/main" val="90376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A gauche, une carcasse avec un gras clair; à droite, une carcasse avec</a:t>
            </a:r>
            <a:r>
              <a:rPr lang="fr-FR" baseline="0" dirty="0" smtClean="0"/>
              <a:t> un gras très coloré (marron)</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Pour </a:t>
            </a:r>
            <a:r>
              <a:rPr lang="fr-FR" dirty="0" smtClean="0"/>
              <a:t>en savoir plus sur les facteurs favorisants les gras colorés et les solution</a:t>
            </a:r>
            <a:r>
              <a:rPr lang="fr-FR" baseline="0" dirty="0" smtClean="0"/>
              <a:t>s possibles, vous pouvez consulter la fiche « gras colorés : origines et solutions techniques » sur www.idele.fr et www.inn-ovin.fr</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5</a:t>
            </a:fld>
            <a:endParaRPr lang="fr-FR"/>
          </a:p>
        </p:txBody>
      </p:sp>
    </p:spTree>
    <p:extLst>
      <p:ext uri="{BB962C8B-B14F-4D97-AF65-F5344CB8AC3E}">
        <p14:creationId xmlns:p14="http://schemas.microsoft.com/office/powerpoint/2010/main" val="1404373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A gauche, un agneau avec un gras ferme; à</a:t>
            </a:r>
            <a:r>
              <a:rPr lang="fr-FR" baseline="0" dirty="0" smtClean="0"/>
              <a:t> droite, un agneau avec un gras mou</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Pour </a:t>
            </a:r>
            <a:r>
              <a:rPr lang="fr-FR" dirty="0" smtClean="0"/>
              <a:t>en savoir plus, vous pouvez consulter la fiche technique « gras mou : origines et solutions techniques »</a:t>
            </a:r>
          </a:p>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6</a:t>
            </a:fld>
            <a:endParaRPr lang="fr-FR"/>
          </a:p>
        </p:txBody>
      </p:sp>
    </p:spTree>
    <p:extLst>
      <p:ext uri="{BB962C8B-B14F-4D97-AF65-F5344CB8AC3E}">
        <p14:creationId xmlns:p14="http://schemas.microsoft.com/office/powerpoint/2010/main" val="77781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8</a:t>
            </a:fld>
            <a:endParaRPr lang="fr-FR"/>
          </a:p>
        </p:txBody>
      </p:sp>
    </p:spTree>
    <p:extLst>
      <p:ext uri="{BB962C8B-B14F-4D97-AF65-F5344CB8AC3E}">
        <p14:creationId xmlns:p14="http://schemas.microsoft.com/office/powerpoint/2010/main" val="2558893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25E00A5-5F82-4B2F-9059-F2AF98CAEFF1}" type="slidenum">
              <a:rPr kumimoji="0" lang="fr-FR" altLang="fr-FR">
                <a:latin typeface="Times New Roman" panose="02020603050405020304" pitchFamily="18" charset="0"/>
              </a:rPr>
              <a:pPr>
                <a:spcBef>
                  <a:spcPct val="0"/>
                </a:spcBef>
              </a:pPr>
              <a:t>9</a:t>
            </a:fld>
            <a:endParaRPr kumimoji="0" lang="fr-FR" altLang="fr-FR">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xfrm>
            <a:off x="-219075" y="808038"/>
            <a:ext cx="7180263" cy="4040187"/>
          </a:xfrm>
          <a:ln/>
        </p:spPr>
      </p:sp>
      <p:sp>
        <p:nvSpPr>
          <p:cNvPr id="63492" name="Rectangle 3"/>
          <p:cNvSpPr>
            <a:spLocks noGrp="1" noChangeArrowheads="1"/>
          </p:cNvSpPr>
          <p:nvPr>
            <p:ph type="body" idx="1"/>
          </p:nvPr>
        </p:nvSpPr>
        <p:spPr>
          <a:xfrm>
            <a:off x="898910" y="5117692"/>
            <a:ext cx="4943211" cy="48455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Sur</a:t>
            </a:r>
            <a:r>
              <a:rPr lang="fr-FR" altLang="fr-FR" baseline="0" dirty="0" smtClean="0">
                <a:latin typeface="Arial" panose="020B0604020202020204" pitchFamily="34" charset="0"/>
              </a:rPr>
              <a:t> les graphiques : 1 point = 1 comparaison entre un lot d’agneaux rationnés et à volonté</a:t>
            </a:r>
          </a:p>
          <a:p>
            <a:pPr eaLnBrk="1" hangingPunct="1"/>
            <a:r>
              <a:rPr lang="fr-FR" altLang="fr-FR" baseline="0" dirty="0" smtClean="0">
                <a:latin typeface="Arial" panose="020B0604020202020204" pitchFamily="34" charset="0"/>
              </a:rPr>
              <a:t>Le rationnement est basé sur une diminution de la consommation journalière du concentré. Cette technique entraine une augmentation de consommation du fourrage mais qui ne compense pas la diminution de l’énergie ingérée.</a:t>
            </a:r>
          </a:p>
          <a:p>
            <a:pPr eaLnBrk="1" hangingPunct="1"/>
            <a:r>
              <a:rPr lang="fr-FR" altLang="fr-FR" baseline="0" dirty="0" smtClean="0">
                <a:latin typeface="Arial" panose="020B0604020202020204" pitchFamily="34" charset="0"/>
              </a:rPr>
              <a:t>Le rationnement se traduit par une diminution des vitesses de croissance : de 20 % en moyenne pour 17 % de réduction de l’énergie ingérée dans les essais réalisés.</a:t>
            </a:r>
            <a:endParaRPr lang="fr-FR" altLang="fr-FR" dirty="0" smtClean="0">
              <a:latin typeface="Arial" panose="020B0604020202020204" pitchFamily="34" charset="0"/>
            </a:endParaRPr>
          </a:p>
        </p:txBody>
      </p:sp>
    </p:spTree>
    <p:extLst>
      <p:ext uri="{BB962C8B-B14F-4D97-AF65-F5344CB8AC3E}">
        <p14:creationId xmlns:p14="http://schemas.microsoft.com/office/powerpoint/2010/main" val="65606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3B0B023-2AEC-4261-98C3-0072BA082BD0}" type="slidenum">
              <a:rPr kumimoji="0" lang="fr-FR" altLang="fr-FR">
                <a:latin typeface="Times New Roman" panose="02020603050405020304" pitchFamily="18" charset="0"/>
              </a:rPr>
              <a:pPr>
                <a:spcBef>
                  <a:spcPct val="0"/>
                </a:spcBef>
              </a:pPr>
              <a:t>10</a:t>
            </a:fld>
            <a:endParaRPr kumimoji="0" lang="fr-FR" altLang="fr-FR">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xfrm>
            <a:off x="-219075" y="808038"/>
            <a:ext cx="7180263" cy="4040187"/>
          </a:xfrm>
          <a:ln/>
        </p:spPr>
      </p:sp>
      <p:sp>
        <p:nvSpPr>
          <p:cNvPr id="65540" name="Rectangle 3"/>
          <p:cNvSpPr>
            <a:spLocks noGrp="1" noChangeArrowheads="1"/>
          </p:cNvSpPr>
          <p:nvPr>
            <p:ph type="body" idx="1"/>
          </p:nvPr>
        </p:nvSpPr>
        <p:spPr>
          <a:xfrm>
            <a:off x="898910" y="5117692"/>
            <a:ext cx="4943211" cy="48455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smtClean="0">
                <a:latin typeface="Arial" panose="020B0604020202020204" pitchFamily="34" charset="0"/>
              </a:rPr>
              <a:t>Sur</a:t>
            </a:r>
            <a:r>
              <a:rPr lang="fr-FR" altLang="fr-FR" baseline="0" dirty="0" smtClean="0">
                <a:latin typeface="Arial" panose="020B0604020202020204" pitchFamily="34" charset="0"/>
              </a:rPr>
              <a:t> les graphiques : 1 point = 1 comparaison entre un lot d’agneaux rationnés et à </a:t>
            </a:r>
            <a:r>
              <a:rPr lang="fr-FR" altLang="fr-FR" baseline="0" dirty="0" smtClean="0">
                <a:latin typeface="Arial" panose="020B0604020202020204" pitchFamily="34" charset="0"/>
              </a:rPr>
              <a:t>volonté</a:t>
            </a:r>
            <a:endParaRPr lang="fr-FR" altLang="fr-FR" dirty="0" smtClean="0">
              <a:latin typeface="Arial" panose="020B0604020202020204" pitchFamily="34" charset="0"/>
            </a:endParaRPr>
          </a:p>
          <a:p>
            <a:pPr eaLnBrk="1" hangingPunct="1"/>
            <a:r>
              <a:rPr lang="fr-FR" altLang="fr-FR" dirty="0" smtClean="0">
                <a:latin typeface="Arial" panose="020B0604020202020204" pitchFamily="34" charset="0"/>
              </a:rPr>
              <a:t>La consommation totale</a:t>
            </a:r>
            <a:r>
              <a:rPr lang="fr-FR" altLang="fr-FR" baseline="0" dirty="0" smtClean="0">
                <a:latin typeface="Arial" panose="020B0604020202020204" pitchFamily="34" charset="0"/>
              </a:rPr>
              <a:t> de concentré sur la période de finition n’est pas différente selon que les agneaux soient à volonté ou bien rationnés en concentré. </a:t>
            </a:r>
          </a:p>
        </p:txBody>
      </p:sp>
    </p:spTree>
    <p:extLst>
      <p:ext uri="{BB962C8B-B14F-4D97-AF65-F5344CB8AC3E}">
        <p14:creationId xmlns:p14="http://schemas.microsoft.com/office/powerpoint/2010/main" val="5172909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8B885ED-FD2B-49A6-95B8-CFA365477764}"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77234" y="5900984"/>
            <a:ext cx="1170468" cy="552047"/>
          </a:xfrm>
          <a:prstGeom prst="rect">
            <a:avLst/>
          </a:prstGeom>
        </p:spPr>
      </p:pic>
      <p:pic>
        <p:nvPicPr>
          <p:cNvPr id="34" name="Image 3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92784" y="5835378"/>
            <a:ext cx="1700445" cy="5711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AC88B98-6063-434C-8215-332A23A562A0}"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557877F-E9B7-449F-A451-DE720F40D7D8}"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5C2F69D-3E2C-4DB4-AF4F-1742D259024B}"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0FD90C8-E9FC-46E1-8E09-60449D923595}"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9FBF46F-89E9-46D6-A012-10ABBDEF2C52}"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65E05C9-F69B-4A73-A96B-2775B8C37AB9}"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D81CB43-A507-4BDC-9803-81B345E68235}"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B790A24-2D8C-4B81-9C5F-52FA76F23AD2}"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767526" y="6148649"/>
            <a:ext cx="683339" cy="365125"/>
          </a:xfrm>
          <a:prstGeom prst="rect">
            <a:avLst/>
          </a:prstGeom>
        </p:spPr>
        <p:txBody>
          <a:bodyPr/>
          <a:lstStyle>
            <a:lvl1pPr>
              <a:defRPr sz="1600" b="1">
                <a:solidFill>
                  <a:srgbClr val="008000"/>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7D8CD30-A449-46BD-ACDA-FAC6D2D26673}"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3FEFE68-B6D4-4598-8500-F8DAFEAF3BC6}" type="datetime1">
              <a:rPr lang="en-US" smtClean="0"/>
              <a:t>12/20/2017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2B85714-A1B7-4C7A-B29B-9823221944FE}" type="datetime1">
              <a:rPr lang="en-US" smtClean="0"/>
              <a:t>12/20/2017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CF579AB-A9C3-48FA-B510-F9F5D56A9261}" type="datetime1">
              <a:rPr lang="en-US" smtClean="0"/>
              <a:t>12/20/2017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438B2-9C4F-4087-88FE-AD18FCA9130F}" type="datetime1">
              <a:rPr lang="en-US" smtClean="0"/>
              <a:t>12/20/2017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4F09AD0-D469-4F07-BB86-866B30DFB1A2}" type="datetime1">
              <a:rPr lang="en-US" smtClean="0"/>
              <a:t>12/20/2017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67EF478-BCB9-41D2-9FA1-445662CED739}" type="datetime1">
              <a:rPr lang="en-US" smtClean="0"/>
              <a:t>12/20/2017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45B74B-FDF1-4FDD-B193-0640C7282272}" type="datetime1">
              <a:rPr lang="en-US" smtClean="0"/>
              <a:t>12/20/2017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30" name="Image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5"/>
          <p:cNvSpPr>
            <a:spLocks noGrp="1"/>
          </p:cNvSpPr>
          <p:nvPr>
            <p:ph type="sldNum" sz="quarter" idx="4"/>
          </p:nvPr>
        </p:nvSpPr>
        <p:spPr>
          <a:xfrm>
            <a:off x="9673358" y="6123250"/>
            <a:ext cx="683339" cy="365125"/>
          </a:xfrm>
          <a:prstGeom prst="rect">
            <a:avLst/>
          </a:prstGeom>
        </p:spPr>
        <p:txBody>
          <a:bodyPr/>
          <a:lstStyle>
            <a:lvl1pPr>
              <a:defRPr sz="1600" b="1">
                <a:solidFill>
                  <a:srgbClr val="92D050"/>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inn-ovin.fr/" TargetMode="External"/><Relationship Id="rId7" Type="http://schemas.openxmlformats.org/officeDocument/2006/relationships/image" Target="../media/image37.png"/><Relationship Id="rId2" Type="http://schemas.openxmlformats.org/officeDocument/2006/relationships/hyperlink" Target="http://www.idele.fr/" TargetMode="Externa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smtClean="0"/>
              <a:t>Diaporamas à la carte</a:t>
            </a:r>
            <a:r>
              <a:rPr lang="fr-FR" sz="4000" dirty="0" smtClean="0"/>
              <a:t/>
            </a:r>
            <a:br>
              <a:rPr lang="fr-FR" sz="4000" dirty="0" smtClean="0"/>
            </a:br>
            <a:r>
              <a:rPr lang="fr-FR" sz="1400" dirty="0" smtClean="0">
                <a:solidFill>
                  <a:schemeClr val="accent2">
                    <a:lumMod val="75000"/>
                  </a:schemeClr>
                </a:solidFill>
              </a:rPr>
              <a:t/>
            </a:r>
            <a:br>
              <a:rPr lang="fr-FR" sz="1400" dirty="0" smtClean="0">
                <a:solidFill>
                  <a:schemeClr val="accent2">
                    <a:lumMod val="75000"/>
                  </a:schemeClr>
                </a:solidFill>
              </a:rPr>
            </a:br>
            <a:r>
              <a:rPr lang="fr-FR" sz="1400" b="0" dirty="0" smtClean="0">
                <a:solidFill>
                  <a:schemeClr val="accent2">
                    <a:lumMod val="75000"/>
                  </a:schemeClr>
                </a:solidFill>
              </a:rPr>
              <a:t>Réalisée dans le cadre du réseau des spécialistes d’</a:t>
            </a:r>
            <a:r>
              <a:rPr lang="fr-FR" sz="1400" b="0" dirty="0" err="1" smtClean="0">
                <a:solidFill>
                  <a:schemeClr val="accent2">
                    <a:lumMod val="75000"/>
                  </a:schemeClr>
                </a:solidFill>
              </a:rPr>
              <a:t>Inn’ovin</a:t>
            </a:r>
            <a:r>
              <a:rPr lang="fr-FR" sz="1400" b="0" dirty="0" smtClean="0">
                <a:solidFill>
                  <a:schemeClr val="accent2">
                    <a:lumMod val="75000"/>
                  </a:schemeClr>
                </a:solidFill>
              </a:rPr>
              <a:t>, </a:t>
            </a:r>
            <a:br>
              <a:rPr lang="fr-FR" sz="1400" b="0" dirty="0" smtClean="0">
                <a:solidFill>
                  <a:schemeClr val="accent2">
                    <a:lumMod val="75000"/>
                  </a:schemeClr>
                </a:solidFill>
              </a:rPr>
            </a:br>
            <a:r>
              <a:rPr lang="fr-FR" sz="1400" b="0" dirty="0" smtClean="0">
                <a:solidFill>
                  <a:schemeClr val="accent2">
                    <a:lumMod val="75000"/>
                  </a:schemeClr>
                </a:solidFill>
              </a:rPr>
              <a:t>cette série de diaporamas a pour objectif de mettre à disposition de tous </a:t>
            </a:r>
            <a:br>
              <a:rPr lang="fr-FR" sz="1400" b="0" dirty="0" smtClean="0">
                <a:solidFill>
                  <a:schemeClr val="accent2">
                    <a:lumMod val="75000"/>
                  </a:schemeClr>
                </a:solidFill>
              </a:rPr>
            </a:br>
            <a:r>
              <a:rPr lang="fr-FR" sz="1400" b="0" dirty="0" smtClean="0">
                <a:solidFill>
                  <a:schemeClr val="accent2">
                    <a:lumMod val="75000"/>
                  </a:schemeClr>
                </a:solidFill>
              </a:rPr>
              <a:t>de récentes références techniques et économiques sur un sujet.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
            </a:r>
            <a:br>
              <a:rPr lang="fr-FR" sz="1400" b="0" dirty="0" smtClean="0">
                <a:solidFill>
                  <a:schemeClr val="tx1"/>
                </a:solidFill>
              </a:rPr>
            </a:br>
            <a:r>
              <a:rPr lang="fr-FR" sz="1800" b="1" dirty="0" smtClean="0">
                <a:solidFill>
                  <a:schemeClr val="tx1"/>
                </a:solidFill>
              </a:rPr>
              <a:t>[</a:t>
            </a:r>
            <a:r>
              <a:rPr lang="fr-FR" sz="1800" b="1" dirty="0">
                <a:solidFill>
                  <a:schemeClr val="tx1"/>
                </a:solidFill>
              </a:rPr>
              <a:t>Avis à l’utilisateur]</a:t>
            </a:r>
            <a:r>
              <a:rPr lang="fr-FR" sz="1400" b="0" dirty="0" smtClean="0">
                <a:solidFill>
                  <a:schemeClr val="tx1"/>
                </a:solidFill>
              </a:rPr>
              <a:t/>
            </a:r>
            <a:br>
              <a:rPr lang="fr-FR" sz="1400" b="0" dirty="0" smtClean="0">
                <a:solidFill>
                  <a:schemeClr val="tx1"/>
                </a:solidFill>
              </a:rPr>
            </a:br>
            <a:r>
              <a:rPr lang="fr-FR" sz="1400" b="0" i="1" dirty="0" smtClean="0">
                <a:solidFill>
                  <a:schemeClr val="tx1"/>
                </a:solidFill>
              </a:rPr>
              <a:t>Vous pouvez utiliser ces diaporamas à votre guise, </a:t>
            </a:r>
            <a:br>
              <a:rPr lang="fr-FR" sz="1400" b="0" i="1" dirty="0" smtClean="0">
                <a:solidFill>
                  <a:schemeClr val="tx1"/>
                </a:solidFill>
              </a:rPr>
            </a:br>
            <a:r>
              <a:rPr lang="fr-FR" sz="1400" b="1" i="1" dirty="0" smtClean="0">
                <a:solidFill>
                  <a:schemeClr val="accent2">
                    <a:lumMod val="75000"/>
                  </a:schemeClr>
                </a:solidFill>
              </a:rPr>
              <a:t>sous réserve de citer les sources qui accompagnent chaque tableau et graphique</a:t>
            </a:r>
            <a:r>
              <a:rPr lang="fr-FR" sz="1400" b="0" i="1" dirty="0" smtClean="0">
                <a:solidFill>
                  <a:schemeClr val="accent2">
                    <a:lumMod val="75000"/>
                  </a:schemeClr>
                </a:solidFill>
              </a:rPr>
              <a:t>. </a:t>
            </a:r>
            <a:br>
              <a:rPr lang="fr-FR" sz="1400" b="0" i="1" dirty="0" smtClean="0">
                <a:solidFill>
                  <a:schemeClr val="accent2">
                    <a:lumMod val="75000"/>
                  </a:schemeClr>
                </a:solidFill>
              </a:rPr>
            </a:br>
            <a:r>
              <a:rPr lang="fr-FR" sz="1400" b="1" i="1" dirty="0" smtClean="0">
                <a:solidFill>
                  <a:schemeClr val="accent2">
                    <a:lumMod val="75000"/>
                  </a:schemeClr>
                </a:solidFill>
              </a:rPr>
              <a:t>Merci également d’indiquer que ces diaporamas ont été réalisés dans le cadre d’</a:t>
            </a:r>
            <a:r>
              <a:rPr lang="fr-FR" sz="1400" b="1" i="1" dirty="0" err="1" smtClean="0">
                <a:solidFill>
                  <a:schemeClr val="accent2">
                    <a:lumMod val="75000"/>
                  </a:schemeClr>
                </a:solidFill>
              </a:rPr>
              <a:t>Inn’Ovin</a:t>
            </a:r>
            <a:r>
              <a:rPr lang="fr-FR" sz="1400" b="1" i="1" dirty="0" smtClean="0">
                <a:solidFill>
                  <a:schemeClr val="accent2">
                    <a:lumMod val="75000"/>
                  </a:schemeClr>
                </a:solidFill>
              </a:rPr>
              <a:t> </a:t>
            </a:r>
            <a:r>
              <a:rPr lang="fr-FR" sz="1400" b="1" i="1" dirty="0" smtClean="0">
                <a:solidFill>
                  <a:schemeClr val="tx1"/>
                </a:solidFill>
              </a:rPr>
              <a:t/>
            </a:r>
            <a:br>
              <a:rPr lang="fr-FR" sz="1400" b="1" i="1" dirty="0" smtClean="0">
                <a:solidFill>
                  <a:schemeClr val="tx1"/>
                </a:solidFill>
              </a:rPr>
            </a:br>
            <a:r>
              <a:rPr lang="fr-FR" sz="1400" b="0" i="1" dirty="0" smtClean="0">
                <a:solidFill>
                  <a:schemeClr val="tx1"/>
                </a:solidFill>
              </a:rPr>
              <a:t>par le réseau des spécialistes, un groupe de techniciens, ingénieurs et vétérinaires tous spécialisés dans un domaine et issus des différentes familles de la filière ovine nationale.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Des commentaires accompagnent chaque diapo. </a:t>
            </a:r>
            <a:br>
              <a:rPr lang="fr-FR" sz="1400" b="0" dirty="0" smtClean="0">
                <a:solidFill>
                  <a:schemeClr val="tx1"/>
                </a:solidFill>
              </a:rPr>
            </a:br>
            <a:r>
              <a:rPr lang="fr-FR" sz="1200" b="1" dirty="0" smtClean="0">
                <a:solidFill>
                  <a:schemeClr val="tx1"/>
                </a:solidFill>
              </a:rPr>
              <a:t>Pour en savoir plus, vous pouvez contacter les rédacteurs des diaporamas indiqués sur la diapo suivante.</a:t>
            </a:r>
            <a:r>
              <a:rPr lang="fr-FR" sz="2400" dirty="0" smtClean="0"/>
              <a:t/>
            </a:r>
            <a:br>
              <a:rPr lang="fr-FR" sz="2400" dirty="0" smtClean="0"/>
            </a:br>
            <a:r>
              <a:rPr lang="fr-FR" sz="2400" dirty="0" smtClean="0"/>
              <a:t/>
            </a:r>
            <a:br>
              <a:rPr lang="fr-FR" sz="2400" dirty="0" smtClean="0"/>
            </a:br>
            <a:endParaRPr lang="fr-FR" sz="2800"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788649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ChangeArrowheads="1"/>
          </p:cNvSpPr>
          <p:nvPr/>
        </p:nvSpPr>
        <p:spPr bwMode="auto">
          <a:xfrm>
            <a:off x="641776" y="1487584"/>
            <a:ext cx="996547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eaLnBrk="1" hangingPunct="1">
              <a:lnSpc>
                <a:spcPct val="90000"/>
              </a:lnSpc>
              <a:buClr>
                <a:schemeClr val="accent1">
                  <a:lumMod val="75000"/>
                </a:schemeClr>
              </a:buClr>
              <a:buSzTx/>
              <a:buFont typeface="Wingdings 3" panose="05040102010807070707" pitchFamily="18" charset="2"/>
              <a:buChar char=""/>
            </a:pPr>
            <a:r>
              <a:rPr lang="fr-FR" altLang="fr-FR" sz="2400" dirty="0" smtClean="0">
                <a:solidFill>
                  <a:schemeClr val="tx1">
                    <a:lumMod val="65000"/>
                    <a:lumOff val="35000"/>
                  </a:schemeClr>
                </a:solidFill>
              </a:rPr>
              <a:t>Des </a:t>
            </a:r>
            <a:r>
              <a:rPr lang="fr-FR" altLang="fr-FR" sz="2400" dirty="0">
                <a:solidFill>
                  <a:schemeClr val="tx1">
                    <a:lumMod val="65000"/>
                    <a:lumOff val="35000"/>
                  </a:schemeClr>
                </a:solidFill>
              </a:rPr>
              <a:t>consommations de concentré inchangées (kg brut /agneau)</a:t>
            </a:r>
          </a:p>
        </p:txBody>
      </p:sp>
      <p:sp>
        <p:nvSpPr>
          <p:cNvPr id="87" name="Titre 3"/>
          <p:cNvSpPr txBox="1">
            <a:spLocks/>
          </p:cNvSpPr>
          <p:nvPr/>
        </p:nvSpPr>
        <p:spPr>
          <a:xfrm>
            <a:off x="309377" y="373858"/>
            <a:ext cx="8596668" cy="182658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Le rationnement du concentré</a:t>
            </a:r>
            <a:endParaRPr lang="fr-FR" dirty="0"/>
          </a:p>
        </p:txBody>
      </p:sp>
      <p:sp>
        <p:nvSpPr>
          <p:cNvPr id="88" name="Espace réservé du numéro de diapositive 5"/>
          <p:cNvSpPr>
            <a:spLocks noGrp="1"/>
          </p:cNvSpPr>
          <p:nvPr>
            <p:ph type="sldNum" sz="quarter" idx="12"/>
          </p:nvPr>
        </p:nvSpPr>
        <p:spPr>
          <a:xfrm>
            <a:off x="9767526" y="6148649"/>
            <a:ext cx="683339" cy="365125"/>
          </a:xfrm>
        </p:spPr>
        <p:txBody>
          <a:bodyPr/>
          <a:lstStyle/>
          <a:p>
            <a:r>
              <a:rPr lang="en-US" dirty="0" smtClean="0">
                <a:solidFill>
                  <a:srgbClr val="008000"/>
                </a:solidFill>
              </a:rPr>
              <a:t>10</a:t>
            </a:r>
            <a:endParaRPr lang="en-US" dirty="0">
              <a:solidFill>
                <a:srgbClr val="008000"/>
              </a:solidFill>
            </a:endParaRPr>
          </a:p>
        </p:txBody>
      </p:sp>
      <p:pic>
        <p:nvPicPr>
          <p:cNvPr id="2" name="Image 1"/>
          <p:cNvPicPr>
            <a:picLocks noChangeAspect="1"/>
          </p:cNvPicPr>
          <p:nvPr/>
        </p:nvPicPr>
        <p:blipFill>
          <a:blip r:embed="rId4"/>
          <a:stretch>
            <a:fillRect/>
          </a:stretch>
        </p:blipFill>
        <p:spPr>
          <a:xfrm>
            <a:off x="1174569" y="2090515"/>
            <a:ext cx="6072142" cy="4767485"/>
          </a:xfrm>
          <a:prstGeom prst="rect">
            <a:avLst/>
          </a:prstGeom>
        </p:spPr>
      </p:pic>
    </p:spTree>
    <p:extLst>
      <p:ext uri="{BB962C8B-B14F-4D97-AF65-F5344CB8AC3E}">
        <p14:creationId xmlns:p14="http://schemas.microsoft.com/office/powerpoint/2010/main" val="1262399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ChangeArrowheads="1"/>
          </p:cNvSpPr>
          <p:nvPr/>
        </p:nvSpPr>
        <p:spPr bwMode="auto">
          <a:xfrm>
            <a:off x="1140116" y="1645477"/>
            <a:ext cx="942008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eaLnBrk="1" hangingPunct="1">
              <a:lnSpc>
                <a:spcPct val="90000"/>
              </a:lnSpc>
              <a:buClr>
                <a:schemeClr val="accent1">
                  <a:lumMod val="75000"/>
                </a:schemeClr>
              </a:buClr>
              <a:buSzTx/>
              <a:buFont typeface="Wingdings 3" panose="05040102010807070707" pitchFamily="18" charset="2"/>
              <a:buChar char=""/>
            </a:pPr>
            <a:r>
              <a:rPr lang="fr-FR" altLang="fr-FR" sz="2400" dirty="0" smtClean="0">
                <a:solidFill>
                  <a:schemeClr val="tx1">
                    <a:lumMod val="65000"/>
                    <a:lumOff val="35000"/>
                  </a:schemeClr>
                </a:solidFill>
              </a:rPr>
              <a:t>Des </a:t>
            </a:r>
            <a:r>
              <a:rPr lang="fr-FR" altLang="fr-FR" sz="2400" dirty="0">
                <a:solidFill>
                  <a:schemeClr val="tx1">
                    <a:lumMod val="65000"/>
                    <a:lumOff val="35000"/>
                  </a:schemeClr>
                </a:solidFill>
              </a:rPr>
              <a:t>consommations de concentré inchangées (kg brut/agneau)</a:t>
            </a:r>
          </a:p>
        </p:txBody>
      </p:sp>
      <p:sp>
        <p:nvSpPr>
          <p:cNvPr id="64516" name="Rectangle 3"/>
          <p:cNvSpPr>
            <a:spLocks noChangeArrowheads="1"/>
          </p:cNvSpPr>
          <p:nvPr/>
        </p:nvSpPr>
        <p:spPr bwMode="auto">
          <a:xfrm>
            <a:off x="2743200" y="6400800"/>
            <a:ext cx="7315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endParaRPr lang="fr-FR" altLang="fr-FR" sz="2000">
              <a:latin typeface="Times New Roman" panose="02020603050405020304" pitchFamily="18" charset="0"/>
            </a:endParaRPr>
          </a:p>
        </p:txBody>
      </p:sp>
      <p:pic>
        <p:nvPicPr>
          <p:cNvPr id="2" name="Image 1"/>
          <p:cNvPicPr>
            <a:picLocks noChangeAspect="1"/>
          </p:cNvPicPr>
          <p:nvPr/>
        </p:nvPicPr>
        <p:blipFill>
          <a:blip r:embed="rId4"/>
          <a:stretch>
            <a:fillRect/>
          </a:stretch>
        </p:blipFill>
        <p:spPr>
          <a:xfrm>
            <a:off x="1319561" y="2386930"/>
            <a:ext cx="7368816" cy="3478612"/>
          </a:xfrm>
          <a:prstGeom prst="rect">
            <a:avLst/>
          </a:prstGeom>
        </p:spPr>
      </p:pic>
      <p:sp>
        <p:nvSpPr>
          <p:cNvPr id="8" name="Titre 3"/>
          <p:cNvSpPr txBox="1">
            <a:spLocks/>
          </p:cNvSpPr>
          <p:nvPr/>
        </p:nvSpPr>
        <p:spPr>
          <a:xfrm>
            <a:off x="309377" y="373858"/>
            <a:ext cx="8596668" cy="182658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Le rationnement du concentré</a:t>
            </a:r>
            <a:endParaRPr lang="fr-FR" dirty="0"/>
          </a:p>
        </p:txBody>
      </p:sp>
      <p:sp>
        <p:nvSpPr>
          <p:cNvPr id="9" name="Espace réservé du numéro de diapositive 5"/>
          <p:cNvSpPr>
            <a:spLocks noGrp="1"/>
          </p:cNvSpPr>
          <p:nvPr>
            <p:ph type="sldNum" sz="quarter" idx="12"/>
          </p:nvPr>
        </p:nvSpPr>
        <p:spPr>
          <a:xfrm>
            <a:off x="9767526" y="6148649"/>
            <a:ext cx="683339" cy="365125"/>
          </a:xfrm>
        </p:spPr>
        <p:txBody>
          <a:bodyPr/>
          <a:lstStyle/>
          <a:p>
            <a:r>
              <a:rPr lang="en-US" dirty="0" smtClean="0">
                <a:solidFill>
                  <a:srgbClr val="008000"/>
                </a:solidFill>
              </a:rPr>
              <a:t>11</a:t>
            </a:r>
            <a:endParaRPr lang="en-US" dirty="0">
              <a:solidFill>
                <a:srgbClr val="008000"/>
              </a:solidFill>
            </a:endParaRPr>
          </a:p>
        </p:txBody>
      </p:sp>
    </p:spTree>
    <p:extLst>
      <p:ext uri="{BB962C8B-B14F-4D97-AF65-F5344CB8AC3E}">
        <p14:creationId xmlns:p14="http://schemas.microsoft.com/office/powerpoint/2010/main" val="3321761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3"/>
          <p:cNvSpPr>
            <a:spLocks noChangeArrowheads="1"/>
          </p:cNvSpPr>
          <p:nvPr/>
        </p:nvSpPr>
        <p:spPr bwMode="auto">
          <a:xfrm>
            <a:off x="2743200" y="6400800"/>
            <a:ext cx="7315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endParaRPr lang="fr-FR" altLang="fr-FR" sz="2000">
              <a:latin typeface="Times New Roman" panose="02020603050405020304" pitchFamily="18" charset="0"/>
            </a:endParaRPr>
          </a:p>
        </p:txBody>
      </p:sp>
      <p:sp>
        <p:nvSpPr>
          <p:cNvPr id="7" name="Rectangle 5"/>
          <p:cNvSpPr>
            <a:spLocks noChangeArrowheads="1"/>
          </p:cNvSpPr>
          <p:nvPr/>
        </p:nvSpPr>
        <p:spPr bwMode="auto">
          <a:xfrm>
            <a:off x="309377" y="2041458"/>
            <a:ext cx="90213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eaLnBrk="1" hangingPunct="1">
              <a:lnSpc>
                <a:spcPct val="90000"/>
              </a:lnSpc>
              <a:buClr>
                <a:schemeClr val="accent1">
                  <a:lumMod val="75000"/>
                </a:schemeClr>
              </a:buClr>
              <a:buSzTx/>
              <a:buFont typeface="Wingdings 3" panose="05040102010807070707" pitchFamily="18" charset="2"/>
              <a:buChar char=""/>
            </a:pPr>
            <a:r>
              <a:rPr lang="fr-FR" altLang="fr-FR" sz="2400" dirty="0">
                <a:solidFill>
                  <a:schemeClr val="tx1">
                    <a:lumMod val="65000"/>
                    <a:lumOff val="35000"/>
                  </a:schemeClr>
                </a:solidFill>
              </a:rPr>
              <a:t>Des consommations de fourrage fortement accrues (x 2 à 3</a:t>
            </a:r>
            <a:r>
              <a:rPr lang="fr-FR" altLang="fr-FR" sz="2400" dirty="0" smtClean="0">
                <a:solidFill>
                  <a:schemeClr val="tx1">
                    <a:lumMod val="65000"/>
                    <a:lumOff val="35000"/>
                  </a:schemeClr>
                </a:solidFill>
              </a:rPr>
              <a:t>)</a:t>
            </a:r>
          </a:p>
          <a:p>
            <a:pPr eaLnBrk="1" hangingPunct="1">
              <a:lnSpc>
                <a:spcPct val="90000"/>
              </a:lnSpc>
              <a:buClr>
                <a:schemeClr val="accent1">
                  <a:lumMod val="75000"/>
                </a:schemeClr>
              </a:buClr>
              <a:buSzTx/>
              <a:buFont typeface="Wingdings 3" panose="05040102010807070707" pitchFamily="18" charset="2"/>
              <a:buChar char=""/>
            </a:pPr>
            <a:endParaRPr lang="fr-FR" altLang="fr-FR" sz="2400" dirty="0">
              <a:solidFill>
                <a:schemeClr val="tx1">
                  <a:lumMod val="65000"/>
                  <a:lumOff val="35000"/>
                </a:schemeClr>
              </a:solidFill>
            </a:endParaRPr>
          </a:p>
          <a:p>
            <a:pPr eaLnBrk="1" hangingPunct="1">
              <a:lnSpc>
                <a:spcPct val="90000"/>
              </a:lnSpc>
              <a:buClr>
                <a:schemeClr val="accent1">
                  <a:lumMod val="75000"/>
                </a:schemeClr>
              </a:buClr>
              <a:buSzTx/>
              <a:buFont typeface="Wingdings 3" panose="05040102010807070707" pitchFamily="18" charset="2"/>
              <a:buChar char=""/>
            </a:pPr>
            <a:endParaRPr lang="fr-FR" altLang="fr-FR" sz="2400" dirty="0" smtClean="0">
              <a:solidFill>
                <a:schemeClr val="tx1">
                  <a:lumMod val="65000"/>
                  <a:lumOff val="35000"/>
                </a:schemeClr>
              </a:solidFill>
            </a:endParaRPr>
          </a:p>
          <a:p>
            <a:pPr eaLnBrk="1" hangingPunct="1">
              <a:lnSpc>
                <a:spcPct val="90000"/>
              </a:lnSpc>
              <a:buClr>
                <a:schemeClr val="accent1">
                  <a:lumMod val="75000"/>
                </a:schemeClr>
              </a:buClr>
              <a:buSzTx/>
              <a:buFont typeface="Wingdings 3" panose="05040102010807070707" pitchFamily="18" charset="2"/>
              <a:buChar char=""/>
            </a:pPr>
            <a:endParaRPr lang="fr-FR" altLang="fr-FR" sz="2400" dirty="0" smtClean="0">
              <a:solidFill>
                <a:schemeClr val="tx1">
                  <a:lumMod val="65000"/>
                  <a:lumOff val="35000"/>
                </a:schemeClr>
              </a:solidFill>
            </a:endParaRPr>
          </a:p>
          <a:p>
            <a:pPr>
              <a:lnSpc>
                <a:spcPct val="90000"/>
              </a:lnSpc>
              <a:buClr>
                <a:schemeClr val="accent1">
                  <a:lumMod val="75000"/>
                </a:schemeClr>
              </a:buClr>
              <a:buSzTx/>
              <a:buFont typeface="Wingdings 3" panose="05040102010807070707" pitchFamily="18" charset="2"/>
              <a:buChar char=""/>
            </a:pPr>
            <a:r>
              <a:rPr lang="fr-FR" altLang="fr-FR" sz="2400" dirty="0">
                <a:solidFill>
                  <a:schemeClr val="tx1">
                    <a:lumMod val="65000"/>
                    <a:lumOff val="35000"/>
                  </a:schemeClr>
                </a:solidFill>
              </a:rPr>
              <a:t>Un allongement de la durée de finition de 2 à 3 semaines</a:t>
            </a:r>
          </a:p>
          <a:p>
            <a:pPr eaLnBrk="1" hangingPunct="1">
              <a:lnSpc>
                <a:spcPct val="90000"/>
              </a:lnSpc>
              <a:buClr>
                <a:schemeClr val="accent1">
                  <a:lumMod val="75000"/>
                </a:schemeClr>
              </a:buClr>
              <a:buSzTx/>
              <a:buFont typeface="Wingdings 3" panose="05040102010807070707" pitchFamily="18" charset="2"/>
              <a:buChar char=""/>
            </a:pPr>
            <a:endParaRPr lang="fr-FR" altLang="fr-FR" sz="2400" dirty="0" smtClean="0">
              <a:solidFill>
                <a:schemeClr val="tx1">
                  <a:lumMod val="65000"/>
                  <a:lumOff val="35000"/>
                </a:schemeClr>
              </a:solidFill>
            </a:endParaRPr>
          </a:p>
          <a:p>
            <a:pPr eaLnBrk="1" hangingPunct="1">
              <a:lnSpc>
                <a:spcPct val="90000"/>
              </a:lnSpc>
              <a:buClr>
                <a:schemeClr val="accent1">
                  <a:lumMod val="75000"/>
                </a:schemeClr>
              </a:buClr>
              <a:buSzTx/>
              <a:buFont typeface="Wingdings 3" panose="05040102010807070707" pitchFamily="18" charset="2"/>
              <a:buChar char=""/>
            </a:pPr>
            <a:endParaRPr lang="fr-FR" altLang="fr-FR" sz="2400" dirty="0">
              <a:solidFill>
                <a:schemeClr val="tx1">
                  <a:lumMod val="65000"/>
                  <a:lumOff val="35000"/>
                </a:schemeClr>
              </a:solidFill>
            </a:endParaRPr>
          </a:p>
          <a:p>
            <a:pPr eaLnBrk="1" hangingPunct="1">
              <a:lnSpc>
                <a:spcPct val="90000"/>
              </a:lnSpc>
              <a:buClr>
                <a:schemeClr val="accent1">
                  <a:lumMod val="75000"/>
                </a:schemeClr>
              </a:buClr>
              <a:buSzTx/>
              <a:buFont typeface="Wingdings 3" panose="05040102010807070707" pitchFamily="18" charset="2"/>
              <a:buChar char=""/>
            </a:pPr>
            <a:endParaRPr lang="fr-FR" altLang="fr-FR" sz="2400" dirty="0" smtClean="0">
              <a:solidFill>
                <a:schemeClr val="tx1">
                  <a:lumMod val="65000"/>
                  <a:lumOff val="35000"/>
                </a:schemeClr>
              </a:solidFill>
            </a:endParaRPr>
          </a:p>
          <a:p>
            <a:pPr eaLnBrk="1" hangingPunct="1">
              <a:lnSpc>
                <a:spcPct val="90000"/>
              </a:lnSpc>
              <a:buClr>
                <a:schemeClr val="accent1">
                  <a:lumMod val="75000"/>
                </a:schemeClr>
              </a:buClr>
              <a:buSzTx/>
              <a:buFont typeface="Wingdings 3" panose="05040102010807070707" pitchFamily="18" charset="2"/>
              <a:buChar char=""/>
            </a:pPr>
            <a:endParaRPr lang="fr-FR" altLang="fr-FR" sz="2400" dirty="0">
              <a:solidFill>
                <a:schemeClr val="tx1">
                  <a:lumMod val="65000"/>
                  <a:lumOff val="35000"/>
                </a:schemeClr>
              </a:solidFill>
            </a:endParaRPr>
          </a:p>
          <a:p>
            <a:pPr eaLnBrk="1" hangingPunct="1">
              <a:lnSpc>
                <a:spcPct val="90000"/>
              </a:lnSpc>
              <a:buClr>
                <a:schemeClr val="accent1">
                  <a:lumMod val="75000"/>
                </a:schemeClr>
              </a:buClr>
              <a:buSzTx/>
              <a:buFont typeface="Wingdings 3" panose="05040102010807070707" pitchFamily="18" charset="2"/>
              <a:buChar char=""/>
            </a:pPr>
            <a:endParaRPr lang="fr-FR" altLang="fr-FR" sz="2400" dirty="0" smtClean="0">
              <a:solidFill>
                <a:schemeClr val="tx1">
                  <a:lumMod val="65000"/>
                  <a:lumOff val="35000"/>
                </a:schemeClr>
              </a:solidFill>
            </a:endParaRPr>
          </a:p>
          <a:p>
            <a:pPr eaLnBrk="1" hangingPunct="1">
              <a:lnSpc>
                <a:spcPct val="90000"/>
              </a:lnSpc>
              <a:buClr>
                <a:schemeClr val="accent1">
                  <a:lumMod val="75000"/>
                </a:schemeClr>
              </a:buClr>
              <a:buSzTx/>
              <a:buFont typeface="Wingdings 3" panose="05040102010807070707" pitchFamily="18" charset="2"/>
              <a:buChar char=""/>
            </a:pPr>
            <a:endParaRPr lang="fr-FR" altLang="fr-FR" sz="2400" dirty="0">
              <a:solidFill>
                <a:schemeClr val="tx1">
                  <a:lumMod val="65000"/>
                  <a:lumOff val="35000"/>
                </a:schemeClr>
              </a:solidFill>
            </a:endParaRPr>
          </a:p>
        </p:txBody>
      </p:sp>
      <p:sp>
        <p:nvSpPr>
          <p:cNvPr id="2" name="Espace réservé du numéro de diapositive 1"/>
          <p:cNvSpPr>
            <a:spLocks noGrp="1"/>
          </p:cNvSpPr>
          <p:nvPr>
            <p:ph type="sldNum" sz="quarter" idx="12"/>
          </p:nvPr>
        </p:nvSpPr>
        <p:spPr>
          <a:xfrm>
            <a:off x="9806146" y="6102581"/>
            <a:ext cx="683339" cy="365125"/>
          </a:xfrm>
        </p:spPr>
        <p:txBody>
          <a:bodyPr/>
          <a:lstStyle/>
          <a:p>
            <a:fld id="{D57F1E4F-1CFF-5643-939E-217C01CDF565}" type="slidenum">
              <a:rPr lang="en-US" smtClean="0">
                <a:solidFill>
                  <a:srgbClr val="008000"/>
                </a:solidFill>
              </a:rPr>
              <a:pPr/>
              <a:t>12</a:t>
            </a:fld>
            <a:endParaRPr lang="en-US" dirty="0">
              <a:solidFill>
                <a:srgbClr val="008000"/>
              </a:solidFill>
            </a:endParaRPr>
          </a:p>
        </p:txBody>
      </p:sp>
      <p:sp>
        <p:nvSpPr>
          <p:cNvPr id="8" name="Titre 3"/>
          <p:cNvSpPr txBox="1">
            <a:spLocks/>
          </p:cNvSpPr>
          <p:nvPr/>
        </p:nvSpPr>
        <p:spPr>
          <a:xfrm>
            <a:off x="309377" y="373858"/>
            <a:ext cx="8596668" cy="182658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Le rationnement du concentré</a:t>
            </a:r>
            <a:endParaRPr lang="fr-FR" dirty="0"/>
          </a:p>
        </p:txBody>
      </p:sp>
    </p:spTree>
    <p:extLst>
      <p:ext uri="{BB962C8B-B14F-4D97-AF65-F5344CB8AC3E}">
        <p14:creationId xmlns:p14="http://schemas.microsoft.com/office/powerpoint/2010/main" val="2714025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7" name="Rectangle 86"/>
          <p:cNvSpPr>
            <a:spLocks noChangeArrowheads="1"/>
          </p:cNvSpPr>
          <p:nvPr/>
        </p:nvSpPr>
        <p:spPr bwMode="auto">
          <a:xfrm>
            <a:off x="552311" y="1401614"/>
            <a:ext cx="838002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eaLnBrk="1" hangingPunct="1">
              <a:lnSpc>
                <a:spcPct val="90000"/>
              </a:lnSpc>
              <a:buClr>
                <a:schemeClr val="accent1">
                  <a:lumMod val="75000"/>
                </a:schemeClr>
              </a:buClr>
              <a:buSzTx/>
              <a:buFont typeface="Wingdings 3" panose="05040102010807070707" pitchFamily="18" charset="2"/>
              <a:buChar char=""/>
            </a:pPr>
            <a:r>
              <a:rPr lang="fr-FR" altLang="fr-FR" sz="2400" dirty="0">
                <a:solidFill>
                  <a:schemeClr val="tx1">
                    <a:lumMod val="65000"/>
                    <a:lumOff val="35000"/>
                  </a:schemeClr>
                </a:solidFill>
              </a:rPr>
              <a:t>Une amélioration systématique de la couleur du gras</a:t>
            </a:r>
          </a:p>
        </p:txBody>
      </p:sp>
      <p:sp>
        <p:nvSpPr>
          <p:cNvPr id="2" name="Espace réservé du numéro de diapositive 1"/>
          <p:cNvSpPr>
            <a:spLocks noGrp="1"/>
          </p:cNvSpPr>
          <p:nvPr>
            <p:ph type="sldNum" sz="quarter" idx="12"/>
          </p:nvPr>
        </p:nvSpPr>
        <p:spPr>
          <a:xfrm>
            <a:off x="9806146" y="6105928"/>
            <a:ext cx="683339" cy="365125"/>
          </a:xfrm>
        </p:spPr>
        <p:txBody>
          <a:bodyPr/>
          <a:lstStyle/>
          <a:p>
            <a:fld id="{D57F1E4F-1CFF-5643-939E-217C01CDF565}" type="slidenum">
              <a:rPr lang="en-US" smtClean="0">
                <a:solidFill>
                  <a:srgbClr val="008000"/>
                </a:solidFill>
              </a:rPr>
              <a:pPr/>
              <a:t>13</a:t>
            </a:fld>
            <a:endParaRPr lang="en-US" dirty="0">
              <a:solidFill>
                <a:srgbClr val="008000"/>
              </a:solidFill>
            </a:endParaRPr>
          </a:p>
        </p:txBody>
      </p:sp>
      <p:sp>
        <p:nvSpPr>
          <p:cNvPr id="7" name="Titre 3"/>
          <p:cNvSpPr txBox="1">
            <a:spLocks/>
          </p:cNvSpPr>
          <p:nvPr/>
        </p:nvSpPr>
        <p:spPr>
          <a:xfrm>
            <a:off x="309377" y="373858"/>
            <a:ext cx="8596668" cy="182658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Le rationnement du concentré</a:t>
            </a:r>
            <a:endParaRPr lang="fr-FR" dirty="0"/>
          </a:p>
        </p:txBody>
      </p:sp>
      <p:pic>
        <p:nvPicPr>
          <p:cNvPr id="4" name="Image 3"/>
          <p:cNvPicPr>
            <a:picLocks noChangeAspect="1"/>
          </p:cNvPicPr>
          <p:nvPr/>
        </p:nvPicPr>
        <p:blipFill>
          <a:blip r:embed="rId4"/>
          <a:stretch>
            <a:fillRect/>
          </a:stretch>
        </p:blipFill>
        <p:spPr>
          <a:xfrm>
            <a:off x="621288" y="2136754"/>
            <a:ext cx="8705843" cy="4151736"/>
          </a:xfrm>
          <a:prstGeom prst="rect">
            <a:avLst/>
          </a:prstGeom>
        </p:spPr>
      </p:pic>
    </p:spTree>
    <p:extLst>
      <p:ext uri="{BB962C8B-B14F-4D97-AF65-F5344CB8AC3E}">
        <p14:creationId xmlns:p14="http://schemas.microsoft.com/office/powerpoint/2010/main" val="3487715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7" name="Rectangle 86"/>
          <p:cNvSpPr>
            <a:spLocks noChangeArrowheads="1"/>
          </p:cNvSpPr>
          <p:nvPr/>
        </p:nvSpPr>
        <p:spPr bwMode="auto">
          <a:xfrm>
            <a:off x="1006458" y="1426645"/>
            <a:ext cx="838002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eaLnBrk="1" hangingPunct="1">
              <a:lnSpc>
                <a:spcPct val="90000"/>
              </a:lnSpc>
              <a:buClr>
                <a:schemeClr val="accent1">
                  <a:lumMod val="75000"/>
                </a:schemeClr>
              </a:buClr>
              <a:buSzTx/>
              <a:buFont typeface="Wingdings 3" panose="05040102010807070707" pitchFamily="18" charset="2"/>
              <a:buChar char=""/>
            </a:pPr>
            <a:r>
              <a:rPr lang="fr-FR" altLang="fr-FR" sz="2400" dirty="0">
                <a:solidFill>
                  <a:schemeClr val="tx1">
                    <a:lumMod val="65000"/>
                    <a:lumOff val="35000"/>
                  </a:schemeClr>
                </a:solidFill>
              </a:rPr>
              <a:t>Une amélioration systématique de la couleur du gras</a:t>
            </a:r>
          </a:p>
        </p:txBody>
      </p:sp>
      <p:pic>
        <p:nvPicPr>
          <p:cNvPr id="2" name="Image 1"/>
          <p:cNvPicPr>
            <a:picLocks noChangeAspect="1"/>
          </p:cNvPicPr>
          <p:nvPr/>
        </p:nvPicPr>
        <p:blipFill>
          <a:blip r:embed="rId4"/>
          <a:stretch>
            <a:fillRect/>
          </a:stretch>
        </p:blipFill>
        <p:spPr>
          <a:xfrm>
            <a:off x="1095666" y="2027720"/>
            <a:ext cx="6937355" cy="4045756"/>
          </a:xfrm>
          <a:prstGeom prst="rect">
            <a:avLst/>
          </a:prstGeom>
        </p:spPr>
      </p:pic>
      <p:sp>
        <p:nvSpPr>
          <p:cNvPr id="3" name="Espace réservé du numéro de diapositive 2"/>
          <p:cNvSpPr>
            <a:spLocks noGrp="1"/>
          </p:cNvSpPr>
          <p:nvPr>
            <p:ph type="sldNum" sz="quarter" idx="12"/>
          </p:nvPr>
        </p:nvSpPr>
        <p:spPr/>
        <p:txBody>
          <a:bodyPr/>
          <a:lstStyle/>
          <a:p>
            <a:fld id="{D57F1E4F-1CFF-5643-939E-217C01CDF565}" type="slidenum">
              <a:rPr lang="en-US" smtClean="0"/>
              <a:pPr/>
              <a:t>14</a:t>
            </a:fld>
            <a:endParaRPr lang="en-US" dirty="0"/>
          </a:p>
        </p:txBody>
      </p:sp>
      <p:sp>
        <p:nvSpPr>
          <p:cNvPr id="6" name="Titre 3"/>
          <p:cNvSpPr txBox="1">
            <a:spLocks/>
          </p:cNvSpPr>
          <p:nvPr/>
        </p:nvSpPr>
        <p:spPr>
          <a:xfrm>
            <a:off x="309377" y="373858"/>
            <a:ext cx="8596668" cy="182658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Le rationnement du concentré</a:t>
            </a:r>
            <a:endParaRPr lang="fr-FR" dirty="0"/>
          </a:p>
        </p:txBody>
      </p:sp>
    </p:spTree>
    <p:extLst>
      <p:ext uri="{BB962C8B-B14F-4D97-AF65-F5344CB8AC3E}">
        <p14:creationId xmlns:p14="http://schemas.microsoft.com/office/powerpoint/2010/main" val="3069432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7" name="Rectangle 86"/>
          <p:cNvSpPr>
            <a:spLocks noChangeArrowheads="1"/>
          </p:cNvSpPr>
          <p:nvPr/>
        </p:nvSpPr>
        <p:spPr bwMode="auto">
          <a:xfrm>
            <a:off x="711892" y="1399224"/>
            <a:ext cx="762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eaLnBrk="1" hangingPunct="1">
              <a:lnSpc>
                <a:spcPct val="90000"/>
              </a:lnSpc>
              <a:buClr>
                <a:schemeClr val="accent1">
                  <a:lumMod val="75000"/>
                </a:schemeClr>
              </a:buClr>
              <a:buSzTx/>
              <a:buFont typeface="Wingdings 3" panose="05040102010807070707" pitchFamily="18" charset="2"/>
              <a:buChar char=""/>
            </a:pPr>
            <a:r>
              <a:rPr lang="fr-FR" altLang="fr-FR" sz="2400" dirty="0">
                <a:solidFill>
                  <a:schemeClr val="tx1">
                    <a:lumMod val="65000"/>
                    <a:lumOff val="35000"/>
                  </a:schemeClr>
                </a:solidFill>
              </a:rPr>
              <a:t>Une amélioration systématique de la tenue du gras</a:t>
            </a:r>
          </a:p>
        </p:txBody>
      </p:sp>
      <p:sp>
        <p:nvSpPr>
          <p:cNvPr id="2" name="Espace réservé du numéro de diapositive 1"/>
          <p:cNvSpPr>
            <a:spLocks noGrp="1"/>
          </p:cNvSpPr>
          <p:nvPr>
            <p:ph type="sldNum" sz="quarter" idx="12"/>
          </p:nvPr>
        </p:nvSpPr>
        <p:spPr>
          <a:xfrm>
            <a:off x="9746166" y="6162369"/>
            <a:ext cx="683339" cy="365125"/>
          </a:xfrm>
        </p:spPr>
        <p:txBody>
          <a:bodyPr/>
          <a:lstStyle/>
          <a:p>
            <a:fld id="{D57F1E4F-1CFF-5643-939E-217C01CDF565}" type="slidenum">
              <a:rPr lang="en-US" smtClean="0">
                <a:solidFill>
                  <a:srgbClr val="008000"/>
                </a:solidFill>
              </a:rPr>
              <a:pPr/>
              <a:t>15</a:t>
            </a:fld>
            <a:endParaRPr lang="en-US" dirty="0">
              <a:solidFill>
                <a:srgbClr val="008000"/>
              </a:solidFill>
            </a:endParaRPr>
          </a:p>
        </p:txBody>
      </p:sp>
      <p:sp>
        <p:nvSpPr>
          <p:cNvPr id="7" name="Titre 3"/>
          <p:cNvSpPr txBox="1">
            <a:spLocks/>
          </p:cNvSpPr>
          <p:nvPr/>
        </p:nvSpPr>
        <p:spPr>
          <a:xfrm>
            <a:off x="309377" y="373858"/>
            <a:ext cx="8596668" cy="182658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Le rationnement du concentré</a:t>
            </a:r>
            <a:endParaRPr lang="fr-FR" dirty="0"/>
          </a:p>
        </p:txBody>
      </p:sp>
      <p:pic>
        <p:nvPicPr>
          <p:cNvPr id="3" name="Image 2"/>
          <p:cNvPicPr>
            <a:picLocks noChangeAspect="1"/>
          </p:cNvPicPr>
          <p:nvPr/>
        </p:nvPicPr>
        <p:blipFill>
          <a:blip r:embed="rId4"/>
          <a:stretch>
            <a:fillRect/>
          </a:stretch>
        </p:blipFill>
        <p:spPr>
          <a:xfrm>
            <a:off x="384792" y="2016396"/>
            <a:ext cx="9041152" cy="4328535"/>
          </a:xfrm>
          <a:prstGeom prst="rect">
            <a:avLst/>
          </a:prstGeom>
        </p:spPr>
      </p:pic>
    </p:spTree>
    <p:extLst>
      <p:ext uri="{BB962C8B-B14F-4D97-AF65-F5344CB8AC3E}">
        <p14:creationId xmlns:p14="http://schemas.microsoft.com/office/powerpoint/2010/main" val="4038271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4"/>
          <p:cNvSpPr>
            <a:spLocks noChangeArrowheads="1"/>
          </p:cNvSpPr>
          <p:nvPr/>
        </p:nvSpPr>
        <p:spPr bwMode="auto">
          <a:xfrm>
            <a:off x="1412246" y="2730479"/>
            <a:ext cx="6172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a:lnSpc>
                <a:spcPct val="90000"/>
              </a:lnSpc>
              <a:buClr>
                <a:schemeClr val="accent1">
                  <a:lumMod val="75000"/>
                </a:schemeClr>
              </a:buClr>
              <a:buSzTx/>
              <a:buFont typeface="Wingdings 3" panose="05040102010807070707" pitchFamily="18" charset="2"/>
              <a:buChar char=""/>
            </a:pPr>
            <a:r>
              <a:rPr lang="fr-FR" altLang="fr-FR" sz="2400" dirty="0">
                <a:solidFill>
                  <a:schemeClr val="tx1">
                    <a:lumMod val="65000"/>
                    <a:lumOff val="35000"/>
                  </a:schemeClr>
                </a:solidFill>
              </a:rPr>
              <a:t>Rendement carcasse : - 1,5 point</a:t>
            </a:r>
          </a:p>
        </p:txBody>
      </p:sp>
      <p:sp>
        <p:nvSpPr>
          <p:cNvPr id="66566" name="Rectangle 85"/>
          <p:cNvSpPr>
            <a:spLocks noChangeArrowheads="1"/>
          </p:cNvSpPr>
          <p:nvPr/>
        </p:nvSpPr>
        <p:spPr bwMode="auto">
          <a:xfrm>
            <a:off x="1412246" y="2192254"/>
            <a:ext cx="853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eaLnBrk="1" hangingPunct="1">
              <a:lnSpc>
                <a:spcPct val="90000"/>
              </a:lnSpc>
              <a:buClr>
                <a:schemeClr val="accent1">
                  <a:lumMod val="75000"/>
                </a:schemeClr>
              </a:buClr>
              <a:buSzTx/>
              <a:buFont typeface="Wingdings 3" panose="05040102010807070707" pitchFamily="18" charset="2"/>
              <a:buChar char=""/>
            </a:pPr>
            <a:r>
              <a:rPr lang="fr-FR" altLang="fr-FR" sz="2400" dirty="0">
                <a:solidFill>
                  <a:schemeClr val="tx1">
                    <a:lumMod val="65000"/>
                    <a:lumOff val="35000"/>
                  </a:schemeClr>
                </a:solidFill>
              </a:rPr>
              <a:t>Une diminution de l’état d’engraissement de 2/10</a:t>
            </a:r>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Titre 3"/>
          <p:cNvSpPr txBox="1">
            <a:spLocks/>
          </p:cNvSpPr>
          <p:nvPr/>
        </p:nvSpPr>
        <p:spPr>
          <a:xfrm>
            <a:off x="309377" y="373858"/>
            <a:ext cx="8596668" cy="182658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Le rationnement du concentré</a:t>
            </a:r>
            <a:endParaRPr lang="fr-FR" dirty="0"/>
          </a:p>
        </p:txBody>
      </p:sp>
    </p:spTree>
    <p:extLst>
      <p:ext uri="{BB962C8B-B14F-4D97-AF65-F5344CB8AC3E}">
        <p14:creationId xmlns:p14="http://schemas.microsoft.com/office/powerpoint/2010/main" val="833535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1144461" y="1997025"/>
            <a:ext cx="2930996" cy="53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eaLnBrk="1" hangingPunct="1">
              <a:lnSpc>
                <a:spcPct val="90000"/>
              </a:lnSpc>
              <a:buClr>
                <a:schemeClr val="accent1">
                  <a:lumMod val="75000"/>
                </a:schemeClr>
              </a:buClr>
              <a:buSzTx/>
              <a:buFont typeface="Wingdings 3" panose="05040102010807070707" pitchFamily="18" charset="2"/>
              <a:buChar char=""/>
            </a:pPr>
            <a:r>
              <a:rPr lang="fr-FR" altLang="fr-FR" sz="2400" b="1" dirty="0" smtClean="0">
                <a:solidFill>
                  <a:srgbClr val="008000"/>
                </a:solidFill>
              </a:rPr>
              <a:t>Au </a:t>
            </a:r>
            <a:r>
              <a:rPr lang="fr-FR" altLang="fr-FR" sz="2400" b="1" dirty="0">
                <a:solidFill>
                  <a:srgbClr val="008000"/>
                </a:solidFill>
              </a:rPr>
              <a:t>sevrage</a:t>
            </a:r>
          </a:p>
        </p:txBody>
      </p:sp>
      <p:sp>
        <p:nvSpPr>
          <p:cNvPr id="68612" name="Rectangle 5"/>
          <p:cNvSpPr>
            <a:spLocks noChangeArrowheads="1"/>
          </p:cNvSpPr>
          <p:nvPr/>
        </p:nvSpPr>
        <p:spPr bwMode="auto">
          <a:xfrm>
            <a:off x="-93324" y="282794"/>
            <a:ext cx="9448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fr-FR" altLang="fr-FR" sz="3600" dirty="0">
                <a:solidFill>
                  <a:schemeClr val="accent1"/>
                </a:solidFill>
                <a:latin typeface="+mj-lt"/>
                <a:ea typeface="+mj-ea"/>
                <a:cs typeface="+mj-cs"/>
              </a:rPr>
              <a:t>Rationner dès le sevrage ou en finition</a:t>
            </a:r>
          </a:p>
        </p:txBody>
      </p:sp>
      <p:sp>
        <p:nvSpPr>
          <p:cNvPr id="68613" name="Rectangle 6"/>
          <p:cNvSpPr>
            <a:spLocks noChangeArrowheads="1"/>
          </p:cNvSpPr>
          <p:nvPr/>
        </p:nvSpPr>
        <p:spPr bwMode="auto">
          <a:xfrm>
            <a:off x="1144461" y="3516883"/>
            <a:ext cx="302599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eaLnBrk="1" hangingPunct="1">
              <a:lnSpc>
                <a:spcPct val="90000"/>
              </a:lnSpc>
              <a:buClr>
                <a:schemeClr val="accent1">
                  <a:lumMod val="75000"/>
                </a:schemeClr>
              </a:buClr>
              <a:buSzTx/>
              <a:buFont typeface="Wingdings 3" panose="05040102010807070707" pitchFamily="18" charset="2"/>
              <a:buChar char=""/>
            </a:pPr>
            <a:r>
              <a:rPr lang="fr-FR" altLang="fr-FR" sz="2400" b="1" dirty="0">
                <a:solidFill>
                  <a:srgbClr val="008000"/>
                </a:solidFill>
              </a:rPr>
              <a:t>2 à 3 semaines avant l’abattage</a:t>
            </a:r>
          </a:p>
        </p:txBody>
      </p:sp>
      <p:sp>
        <p:nvSpPr>
          <p:cNvPr id="10" name="Text Box 8"/>
          <p:cNvSpPr txBox="1">
            <a:spLocks noChangeArrowheads="1"/>
          </p:cNvSpPr>
          <p:nvPr/>
        </p:nvSpPr>
        <p:spPr bwMode="auto">
          <a:xfrm>
            <a:off x="4631075" y="1759074"/>
            <a:ext cx="5761077"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None/>
            </a:pPr>
            <a:r>
              <a:rPr lang="fr-FR" altLang="fr-FR" sz="2400" dirty="0">
                <a:solidFill>
                  <a:schemeClr val="tx1">
                    <a:lumMod val="75000"/>
                    <a:lumOff val="25000"/>
                  </a:schemeClr>
                </a:solidFill>
                <a:latin typeface="+mn-lt"/>
              </a:rPr>
              <a:t>Un niveau de rationnement quotidien à adapter </a:t>
            </a:r>
          </a:p>
          <a:p>
            <a:pPr eaLnBrk="1" hangingPunct="1">
              <a:spcBef>
                <a:spcPct val="0"/>
              </a:spcBef>
              <a:buSzTx/>
              <a:buNone/>
            </a:pPr>
            <a:endParaRPr lang="fr-FR" altLang="fr-FR" sz="2400" dirty="0">
              <a:solidFill>
                <a:schemeClr val="tx1">
                  <a:lumMod val="75000"/>
                  <a:lumOff val="25000"/>
                </a:schemeClr>
              </a:solidFill>
              <a:latin typeface="+mn-lt"/>
            </a:endParaRPr>
          </a:p>
          <a:p>
            <a:pPr eaLnBrk="1" hangingPunct="1">
              <a:spcBef>
                <a:spcPct val="0"/>
              </a:spcBef>
              <a:spcAft>
                <a:spcPts val="600"/>
              </a:spcAft>
              <a:buSzTx/>
              <a:buNone/>
            </a:pPr>
            <a:r>
              <a:rPr lang="fr-FR" altLang="fr-FR" sz="2400" dirty="0">
                <a:solidFill>
                  <a:schemeClr val="tx1">
                    <a:lumMod val="75000"/>
                    <a:lumOff val="25000"/>
                  </a:schemeClr>
                </a:solidFill>
                <a:latin typeface="+mn-lt"/>
              </a:rPr>
              <a:t>Un exemple : </a:t>
            </a:r>
          </a:p>
          <a:p>
            <a:pPr marL="271463" indent="-271463" eaLnBrk="1" hangingPunct="1">
              <a:spcBef>
                <a:spcPct val="0"/>
              </a:spcBef>
              <a:buSzTx/>
              <a:buFont typeface="Wingdings" panose="05000000000000000000" pitchFamily="2" charset="2"/>
              <a:buChar char="§"/>
            </a:pPr>
            <a:r>
              <a:rPr lang="fr-FR" altLang="fr-FR" sz="2400" dirty="0">
                <a:solidFill>
                  <a:schemeClr val="tx1">
                    <a:lumMod val="75000"/>
                    <a:lumOff val="25000"/>
                  </a:schemeClr>
                </a:solidFill>
                <a:latin typeface="+mn-lt"/>
              </a:rPr>
              <a:t>900 g à 1 kg pour les mâles</a:t>
            </a:r>
          </a:p>
          <a:p>
            <a:pPr marL="271463" indent="-271463" eaLnBrk="1" hangingPunct="1">
              <a:spcBef>
                <a:spcPct val="0"/>
              </a:spcBef>
              <a:buSzTx/>
              <a:buFont typeface="Wingdings" panose="05000000000000000000" pitchFamily="2" charset="2"/>
              <a:buChar char="§"/>
            </a:pPr>
            <a:endParaRPr lang="fr-FR" altLang="fr-FR" sz="1050" dirty="0">
              <a:solidFill>
                <a:schemeClr val="tx1">
                  <a:lumMod val="75000"/>
                  <a:lumOff val="25000"/>
                </a:schemeClr>
              </a:solidFill>
              <a:latin typeface="+mn-lt"/>
            </a:endParaRPr>
          </a:p>
          <a:p>
            <a:pPr marL="271463" indent="-271463" eaLnBrk="1" hangingPunct="1">
              <a:spcBef>
                <a:spcPct val="0"/>
              </a:spcBef>
              <a:buSzTx/>
              <a:buFont typeface="Wingdings" panose="05000000000000000000" pitchFamily="2" charset="2"/>
              <a:buChar char="§"/>
            </a:pPr>
            <a:r>
              <a:rPr lang="fr-FR" altLang="fr-FR" sz="2400" dirty="0" smtClean="0">
                <a:solidFill>
                  <a:schemeClr val="tx1">
                    <a:lumMod val="75000"/>
                    <a:lumOff val="25000"/>
                  </a:schemeClr>
                </a:solidFill>
                <a:latin typeface="+mn-lt"/>
              </a:rPr>
              <a:t>600 </a:t>
            </a:r>
            <a:r>
              <a:rPr lang="fr-FR" altLang="fr-FR" sz="2400" dirty="0">
                <a:solidFill>
                  <a:schemeClr val="tx1">
                    <a:lumMod val="75000"/>
                    <a:lumOff val="25000"/>
                  </a:schemeClr>
                </a:solidFill>
                <a:latin typeface="+mn-lt"/>
              </a:rPr>
              <a:t>à 800 g pour les femelles</a:t>
            </a:r>
          </a:p>
          <a:p>
            <a:pPr eaLnBrk="1" hangingPunct="1">
              <a:spcBef>
                <a:spcPct val="0"/>
              </a:spcBef>
              <a:buSzTx/>
              <a:buFont typeface="Wingdings" panose="05000000000000000000" pitchFamily="2" charset="2"/>
              <a:buChar char="q"/>
            </a:pPr>
            <a:endParaRPr lang="fr-FR" altLang="fr-FR" sz="2400" dirty="0">
              <a:solidFill>
                <a:schemeClr val="tx1">
                  <a:lumMod val="75000"/>
                  <a:lumOff val="25000"/>
                </a:schemeClr>
              </a:solidFill>
              <a:latin typeface="+mn-lt"/>
            </a:endParaRPr>
          </a:p>
          <a:p>
            <a:pPr eaLnBrk="1" hangingPunct="1">
              <a:spcBef>
                <a:spcPct val="0"/>
              </a:spcBef>
              <a:buSzTx/>
              <a:buNone/>
            </a:pPr>
            <a:r>
              <a:rPr lang="fr-FR" altLang="fr-FR" sz="2400" dirty="0">
                <a:solidFill>
                  <a:schemeClr val="tx1">
                    <a:lumMod val="75000"/>
                    <a:lumOff val="25000"/>
                  </a:schemeClr>
                </a:solidFill>
                <a:latin typeface="+mn-lt"/>
              </a:rPr>
              <a:t>Avec le même aliment que les agneaux à volonté </a:t>
            </a:r>
          </a:p>
        </p:txBody>
      </p:sp>
      <p:sp>
        <p:nvSpPr>
          <p:cNvPr id="2" name="Espace réservé du numéro de diapositive 1"/>
          <p:cNvSpPr>
            <a:spLocks noGrp="1"/>
          </p:cNvSpPr>
          <p:nvPr>
            <p:ph type="sldNum" sz="quarter" idx="12"/>
          </p:nvPr>
        </p:nvSpPr>
        <p:spPr>
          <a:xfrm>
            <a:off x="9708814" y="6209341"/>
            <a:ext cx="683339" cy="365125"/>
          </a:xfrm>
        </p:spPr>
        <p:txBody>
          <a:bodyPr/>
          <a:lstStyle/>
          <a:p>
            <a:fld id="{D57F1E4F-1CFF-5643-939E-217C01CDF565}" type="slidenum">
              <a:rPr lang="en-US" smtClean="0">
                <a:solidFill>
                  <a:srgbClr val="008000"/>
                </a:solidFill>
              </a:rPr>
              <a:pPr/>
              <a:t>17</a:t>
            </a:fld>
            <a:endParaRPr lang="en-US" dirty="0">
              <a:solidFill>
                <a:srgbClr val="008000"/>
              </a:solidFill>
            </a:endParaRPr>
          </a:p>
        </p:txBody>
      </p:sp>
    </p:spTree>
    <p:extLst>
      <p:ext uri="{BB962C8B-B14F-4D97-AF65-F5344CB8AC3E}">
        <p14:creationId xmlns:p14="http://schemas.microsoft.com/office/powerpoint/2010/main" val="2868329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963540" y="1120397"/>
            <a:ext cx="781175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eaLnBrk="1" hangingPunct="1">
              <a:lnSpc>
                <a:spcPct val="90000"/>
              </a:lnSpc>
              <a:buClr>
                <a:schemeClr val="accent1">
                  <a:lumMod val="75000"/>
                </a:schemeClr>
              </a:buClr>
              <a:buSzTx/>
              <a:buFont typeface="Wingdings 3" panose="05040102010807070707" pitchFamily="18" charset="2"/>
              <a:buChar char=""/>
            </a:pPr>
            <a:r>
              <a:rPr lang="fr-FR" altLang="fr-FR" sz="2400" dirty="0">
                <a:solidFill>
                  <a:schemeClr val="tx1">
                    <a:lumMod val="75000"/>
                    <a:lumOff val="25000"/>
                  </a:schemeClr>
                </a:solidFill>
                <a:latin typeface="+mn-lt"/>
              </a:rPr>
              <a:t>Des recommandations en matière de longueur d’auge pour des agneaux rationnés </a:t>
            </a:r>
          </a:p>
        </p:txBody>
      </p:sp>
      <p:sp>
        <p:nvSpPr>
          <p:cNvPr id="68612" name="Rectangle 5"/>
          <p:cNvSpPr>
            <a:spLocks noChangeArrowheads="1"/>
          </p:cNvSpPr>
          <p:nvPr/>
        </p:nvSpPr>
        <p:spPr bwMode="auto">
          <a:xfrm>
            <a:off x="0" y="121630"/>
            <a:ext cx="9448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fr-FR" altLang="fr-FR" sz="3600" dirty="0" smtClean="0">
                <a:solidFill>
                  <a:schemeClr val="accent1"/>
                </a:solidFill>
                <a:latin typeface="+mj-lt"/>
                <a:ea typeface="+mj-ea"/>
                <a:cs typeface="+mj-cs"/>
              </a:rPr>
              <a:t>Le rationnement</a:t>
            </a:r>
            <a:endParaRPr lang="fr-FR" altLang="fr-FR" sz="3600" dirty="0">
              <a:solidFill>
                <a:schemeClr val="accent1"/>
              </a:solidFill>
              <a:latin typeface="+mj-lt"/>
              <a:ea typeface="+mj-ea"/>
              <a:cs typeface="+mj-cs"/>
            </a:endParaRPr>
          </a:p>
        </p:txBody>
      </p:sp>
      <p:sp>
        <p:nvSpPr>
          <p:cNvPr id="68613" name="Rectangle 6"/>
          <p:cNvSpPr>
            <a:spLocks noChangeArrowheads="1"/>
          </p:cNvSpPr>
          <p:nvPr/>
        </p:nvSpPr>
        <p:spPr bwMode="auto">
          <a:xfrm>
            <a:off x="2214979" y="2977356"/>
            <a:ext cx="302599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marL="0" indent="0">
              <a:lnSpc>
                <a:spcPct val="90000"/>
              </a:lnSpc>
              <a:buClr>
                <a:srgbClr val="FF3300"/>
              </a:buClr>
              <a:buSzTx/>
              <a:buNone/>
            </a:pPr>
            <a:endParaRPr lang="fr-FR" altLang="fr-FR" sz="2800" dirty="0">
              <a:solidFill>
                <a:srgbClr val="990000"/>
              </a:solidFill>
            </a:endParaRPr>
          </a:p>
        </p:txBody>
      </p:sp>
      <p:sp>
        <p:nvSpPr>
          <p:cNvPr id="2" name="Espace réservé du numéro de diapositive 1"/>
          <p:cNvSpPr>
            <a:spLocks noGrp="1"/>
          </p:cNvSpPr>
          <p:nvPr>
            <p:ph type="sldNum" sz="quarter" idx="12"/>
          </p:nvPr>
        </p:nvSpPr>
        <p:spPr>
          <a:xfrm>
            <a:off x="9665836" y="6334861"/>
            <a:ext cx="683339" cy="365125"/>
          </a:xfrm>
        </p:spPr>
        <p:txBody>
          <a:bodyPr/>
          <a:lstStyle/>
          <a:p>
            <a:fld id="{D57F1E4F-1CFF-5643-939E-217C01CDF565}" type="slidenum">
              <a:rPr lang="en-US" smtClean="0">
                <a:solidFill>
                  <a:srgbClr val="008000"/>
                </a:solidFill>
              </a:rPr>
              <a:pPr/>
              <a:t>18</a:t>
            </a:fld>
            <a:endParaRPr lang="en-US" dirty="0">
              <a:solidFill>
                <a:srgbClr val="008000"/>
              </a:solidFill>
            </a:endParaRPr>
          </a:p>
        </p:txBody>
      </p:sp>
      <p:pic>
        <p:nvPicPr>
          <p:cNvPr id="5" name="Image 4"/>
          <p:cNvPicPr>
            <a:picLocks noChangeAspect="1"/>
          </p:cNvPicPr>
          <p:nvPr/>
        </p:nvPicPr>
        <p:blipFill>
          <a:blip r:embed="rId4"/>
          <a:stretch>
            <a:fillRect/>
          </a:stretch>
        </p:blipFill>
        <p:spPr>
          <a:xfrm>
            <a:off x="714305" y="2401266"/>
            <a:ext cx="9053345" cy="3450635"/>
          </a:xfrm>
          <a:prstGeom prst="rect">
            <a:avLst/>
          </a:prstGeom>
        </p:spPr>
      </p:pic>
    </p:spTree>
    <p:extLst>
      <p:ext uri="{BB962C8B-B14F-4D97-AF65-F5344CB8AC3E}">
        <p14:creationId xmlns:p14="http://schemas.microsoft.com/office/powerpoint/2010/main" val="502717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28"/>
          <p:cNvSpPr/>
          <p:nvPr/>
        </p:nvSpPr>
        <p:spPr>
          <a:xfrm>
            <a:off x="4638909" y="1637881"/>
            <a:ext cx="1427356" cy="1092928"/>
          </a:xfrm>
          <a:prstGeom prst="triangle">
            <a:avLst>
              <a:gd name="adj" fmla="val 10929"/>
            </a:avLst>
          </a:prstGeom>
          <a:solidFill>
            <a:srgbClr val="00800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Titre 2"/>
          <p:cNvSpPr>
            <a:spLocks noGrp="1"/>
          </p:cNvSpPr>
          <p:nvPr>
            <p:ph type="title"/>
          </p:nvPr>
        </p:nvSpPr>
        <p:spPr>
          <a:xfrm>
            <a:off x="811148" y="1998970"/>
            <a:ext cx="8596668" cy="3739376"/>
          </a:xfrm>
        </p:spPr>
        <p:txBody>
          <a:bodyPr>
            <a:noAutofit/>
          </a:bodyPr>
          <a:lstStyle/>
          <a:p>
            <a:pPr algn="ctr">
              <a:spcAft>
                <a:spcPts val="2400"/>
              </a:spcAft>
            </a:pPr>
            <a:r>
              <a:rPr lang="fr-FR" sz="4000" b="1" dirty="0" smtClean="0">
                <a:solidFill>
                  <a:schemeClr val="bg1"/>
                </a:solidFill>
              </a:rPr>
              <a:t>3</a:t>
            </a:r>
            <a:br>
              <a:rPr lang="fr-FR" sz="4000" b="1" dirty="0" smtClean="0">
                <a:solidFill>
                  <a:schemeClr val="bg1"/>
                </a:solidFill>
              </a:rPr>
            </a:br>
            <a:r>
              <a:rPr lang="fr-FR" sz="4000" b="1" dirty="0">
                <a:solidFill>
                  <a:srgbClr val="00B050"/>
                </a:solidFill>
              </a:rPr>
              <a:t/>
            </a:r>
            <a:br>
              <a:rPr lang="fr-FR" sz="4000" b="1" dirty="0">
                <a:solidFill>
                  <a:srgbClr val="00B050"/>
                </a:solidFill>
              </a:rPr>
            </a:br>
            <a:r>
              <a:rPr lang="fr-FR" sz="4800" b="1" dirty="0">
                <a:solidFill>
                  <a:srgbClr val="00B050"/>
                </a:solidFill>
              </a:rPr>
              <a:t>Les rations céréales + pois : </a:t>
            </a:r>
            <a:br>
              <a:rPr lang="fr-FR" sz="4800" b="1" dirty="0">
                <a:solidFill>
                  <a:srgbClr val="00B050"/>
                </a:solidFill>
              </a:rPr>
            </a:br>
            <a:r>
              <a:rPr lang="fr-FR" sz="4400" b="1" dirty="0">
                <a:solidFill>
                  <a:srgbClr val="00B050"/>
                </a:solidFill>
              </a:rPr>
              <a:t>peut-on distribuer les matières premières séparément?</a:t>
            </a: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230901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8897" y="2078473"/>
            <a:ext cx="9609503" cy="1646302"/>
          </a:xfrm>
        </p:spPr>
        <p:txBody>
          <a:bodyPr/>
          <a:lstStyle/>
          <a:p>
            <a:pPr algn="ctr">
              <a:spcBef>
                <a:spcPts val="1200"/>
              </a:spcBef>
            </a:pPr>
            <a:r>
              <a:rPr lang="fr-FR" sz="4800" b="1" dirty="0"/>
              <a:t>Comment distribuer </a:t>
            </a:r>
            <a:r>
              <a:rPr lang="fr-FR" sz="4800" b="1" dirty="0" smtClean="0"/>
              <a:t/>
            </a:r>
            <a:br>
              <a:rPr lang="fr-FR" sz="4800" b="1" dirty="0" smtClean="0"/>
            </a:br>
            <a:r>
              <a:rPr lang="fr-FR" sz="4800" b="1" dirty="0" smtClean="0"/>
              <a:t>le </a:t>
            </a:r>
            <a:r>
              <a:rPr lang="fr-FR" sz="4800" b="1" dirty="0"/>
              <a:t>concentré aux agneaux?</a:t>
            </a:r>
            <a:br>
              <a:rPr lang="fr-FR" sz="4800" b="1" dirty="0"/>
            </a:br>
            <a:endParaRPr lang="fr-FR" sz="3200" b="1" dirty="0"/>
          </a:p>
        </p:txBody>
      </p:sp>
      <p:sp>
        <p:nvSpPr>
          <p:cNvPr id="3" name="Sous-titre 2"/>
          <p:cNvSpPr>
            <a:spLocks noGrp="1"/>
          </p:cNvSpPr>
          <p:nvPr>
            <p:ph type="subTitle" idx="1"/>
          </p:nvPr>
        </p:nvSpPr>
        <p:spPr>
          <a:xfrm>
            <a:off x="1471441" y="4198126"/>
            <a:ext cx="8586959" cy="1117683"/>
          </a:xfrm>
        </p:spPr>
        <p:txBody>
          <a:bodyPr>
            <a:normAutofit/>
          </a:bodyPr>
          <a:lstStyle/>
          <a:p>
            <a:pPr algn="ctr"/>
            <a:r>
              <a:rPr lang="fr-FR" dirty="0" smtClean="0"/>
              <a:t>Par Laurent </a:t>
            </a:r>
            <a:r>
              <a:rPr lang="fr-FR" dirty="0" err="1" smtClean="0"/>
              <a:t>Solas</a:t>
            </a:r>
            <a:r>
              <a:rPr lang="fr-FR" dirty="0" smtClean="0"/>
              <a:t> (Chambre d’agriculture 71) </a:t>
            </a:r>
            <a:r>
              <a:rPr lang="fr-FR" dirty="0" smtClean="0">
                <a:solidFill>
                  <a:schemeClr val="accent2">
                    <a:lumMod val="75000"/>
                  </a:schemeClr>
                </a:solidFill>
              </a:rPr>
              <a:t>LSOLAS@sl.chambagri.fr</a:t>
            </a:r>
          </a:p>
          <a:p>
            <a:pPr algn="ctr"/>
            <a:r>
              <a:rPr lang="fr-FR" dirty="0" smtClean="0"/>
              <a:t>et Laurence Sagot (Institut de l’Elevage) </a:t>
            </a:r>
            <a:r>
              <a:rPr lang="fr-FR" dirty="0" smtClean="0">
                <a:solidFill>
                  <a:schemeClr val="accent2">
                    <a:lumMod val="75000"/>
                  </a:schemeClr>
                </a:solidFill>
              </a:rPr>
              <a:t>laurence.sagot@idele.fr</a:t>
            </a:r>
            <a:endParaRPr lang="fr-FR" dirty="0">
              <a:solidFill>
                <a:schemeClr val="accent2">
                  <a:lumMod val="75000"/>
                </a:schemeClr>
              </a:solidFill>
            </a:endParaRPr>
          </a:p>
          <a:p>
            <a:pPr algn="ctr"/>
            <a:endParaRPr lang="fr-FR" dirty="0">
              <a:solidFill>
                <a:schemeClr val="accent2">
                  <a:lumMod val="75000"/>
                </a:schemeClr>
              </a:solidFill>
            </a:endParaRPr>
          </a:p>
        </p:txBody>
      </p:sp>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1218331" y="4142155"/>
            <a:ext cx="814449" cy="756274"/>
          </a:xfrm>
          <a:prstGeom prst="rect">
            <a:avLst/>
          </a:prstGeom>
        </p:spPr>
      </p:pic>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84"/>
          <p:cNvSpPr>
            <a:spLocks noChangeArrowheads="1"/>
          </p:cNvSpPr>
          <p:nvPr/>
        </p:nvSpPr>
        <p:spPr bwMode="auto">
          <a:xfrm>
            <a:off x="204317" y="309472"/>
            <a:ext cx="9448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fr-FR" altLang="fr-FR" sz="3600" dirty="0">
                <a:solidFill>
                  <a:schemeClr val="accent1"/>
                </a:solidFill>
                <a:latin typeface="+mj-lt"/>
                <a:ea typeface="+mj-ea"/>
                <a:cs typeface="+mj-cs"/>
              </a:rPr>
              <a:t>Distribuer séparément la céréale et le pois </a:t>
            </a:r>
          </a:p>
        </p:txBody>
      </p:sp>
      <p:sp>
        <p:nvSpPr>
          <p:cNvPr id="66566" name="Rectangle 85"/>
          <p:cNvSpPr>
            <a:spLocks noChangeArrowheads="1"/>
          </p:cNvSpPr>
          <p:nvPr/>
        </p:nvSpPr>
        <p:spPr bwMode="auto">
          <a:xfrm>
            <a:off x="381683" y="2279577"/>
            <a:ext cx="5920152" cy="229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eaLnBrk="1" hangingPunct="1">
              <a:lnSpc>
                <a:spcPct val="90000"/>
              </a:lnSpc>
              <a:buClr>
                <a:schemeClr val="accent1">
                  <a:lumMod val="75000"/>
                </a:schemeClr>
              </a:buClr>
              <a:buSzTx/>
              <a:buFont typeface="Wingdings 3" panose="05040102010807070707" pitchFamily="18" charset="2"/>
              <a:buChar char=""/>
            </a:pPr>
            <a:r>
              <a:rPr lang="fr-FR" altLang="fr-FR" sz="2400" dirty="0">
                <a:solidFill>
                  <a:srgbClr val="404040"/>
                </a:solidFill>
                <a:latin typeface="+mn-lt"/>
              </a:rPr>
              <a:t>Une trémie avec la céréale à volonté</a:t>
            </a:r>
          </a:p>
          <a:p>
            <a:pPr eaLnBrk="1" hangingPunct="1">
              <a:lnSpc>
                <a:spcPct val="90000"/>
              </a:lnSpc>
              <a:buClr>
                <a:srgbClr val="FF3300"/>
              </a:buClr>
              <a:buSzTx/>
              <a:buFont typeface="Wingdings 3" panose="05040102010807070707" pitchFamily="18" charset="2"/>
              <a:buChar char="q"/>
            </a:pPr>
            <a:endParaRPr lang="fr-FR" altLang="fr-FR" sz="1600" dirty="0">
              <a:solidFill>
                <a:srgbClr val="404040"/>
              </a:solidFill>
              <a:latin typeface="+mn-lt"/>
            </a:endParaRPr>
          </a:p>
          <a:p>
            <a:pPr>
              <a:lnSpc>
                <a:spcPct val="90000"/>
              </a:lnSpc>
              <a:buClr>
                <a:schemeClr val="accent1">
                  <a:lumMod val="75000"/>
                </a:schemeClr>
              </a:buClr>
              <a:buSzTx/>
              <a:buFont typeface="Wingdings 3" panose="05040102010807070707" pitchFamily="18" charset="2"/>
              <a:buChar char=""/>
            </a:pPr>
            <a:r>
              <a:rPr lang="fr-FR" altLang="fr-FR" sz="2400" dirty="0">
                <a:solidFill>
                  <a:srgbClr val="404040"/>
                </a:solidFill>
                <a:latin typeface="+mn-lt"/>
              </a:rPr>
              <a:t>Une trémie avec le pois à volonté</a:t>
            </a:r>
          </a:p>
          <a:p>
            <a:pPr>
              <a:lnSpc>
                <a:spcPct val="90000"/>
              </a:lnSpc>
              <a:buClr>
                <a:srgbClr val="FF3300"/>
              </a:buClr>
              <a:buSzTx/>
              <a:buFont typeface="Wingdings 3" panose="05040102010807070707" pitchFamily="18" charset="2"/>
              <a:buChar char="q"/>
            </a:pPr>
            <a:endParaRPr lang="fr-FR" altLang="fr-FR" sz="1600" dirty="0"/>
          </a:p>
          <a:p>
            <a:pPr>
              <a:lnSpc>
                <a:spcPct val="90000"/>
              </a:lnSpc>
              <a:buClr>
                <a:schemeClr val="accent1">
                  <a:lumMod val="75000"/>
                </a:schemeClr>
              </a:buClr>
              <a:buSzTx/>
              <a:buFont typeface="Wingdings 3" panose="05040102010807070707" pitchFamily="18" charset="2"/>
              <a:buChar char=""/>
            </a:pPr>
            <a:r>
              <a:rPr lang="fr-FR" altLang="fr-FR" sz="2400" dirty="0">
                <a:solidFill>
                  <a:srgbClr val="404040"/>
                </a:solidFill>
                <a:latin typeface="+mn-lt"/>
              </a:rPr>
              <a:t>Un seau plombé avec l’Aliment Minéral </a:t>
            </a:r>
            <a:r>
              <a:rPr lang="fr-FR" altLang="fr-FR" sz="2400" dirty="0" smtClean="0">
                <a:solidFill>
                  <a:srgbClr val="404040"/>
                </a:solidFill>
                <a:latin typeface="+mn-lt"/>
              </a:rPr>
              <a:t>Vitaminé </a:t>
            </a:r>
            <a:r>
              <a:rPr lang="fr-FR" altLang="fr-FR" sz="2000" dirty="0" smtClean="0">
                <a:solidFill>
                  <a:srgbClr val="404040"/>
                </a:solidFill>
                <a:latin typeface="+mn-lt"/>
              </a:rPr>
              <a:t>(contenant du chlorure d’ammonium)</a:t>
            </a:r>
          </a:p>
          <a:p>
            <a:pPr>
              <a:lnSpc>
                <a:spcPct val="90000"/>
              </a:lnSpc>
              <a:buClr>
                <a:schemeClr val="accent1">
                  <a:lumMod val="75000"/>
                </a:schemeClr>
              </a:buClr>
              <a:buSzTx/>
              <a:buFont typeface="Wingdings 3" panose="05040102010807070707" pitchFamily="18" charset="2"/>
              <a:buChar char=""/>
            </a:pPr>
            <a:endParaRPr lang="fr-FR" altLang="fr-FR" sz="2400" dirty="0">
              <a:solidFill>
                <a:srgbClr val="FF0000"/>
              </a:solidFill>
              <a:latin typeface="+mn-lt"/>
            </a:endParaRPr>
          </a:p>
        </p:txBody>
      </p:sp>
      <p:pic>
        <p:nvPicPr>
          <p:cNvPr id="2" name="Image 1"/>
          <p:cNvPicPr>
            <a:picLocks noChangeAspect="1"/>
          </p:cNvPicPr>
          <p:nvPr/>
        </p:nvPicPr>
        <p:blipFill>
          <a:blip r:embed="rId4"/>
          <a:stretch>
            <a:fillRect/>
          </a:stretch>
        </p:blipFill>
        <p:spPr>
          <a:xfrm rot="251528">
            <a:off x="6392884" y="1962645"/>
            <a:ext cx="4064305" cy="2639786"/>
          </a:xfrm>
          <a:prstGeom prst="rect">
            <a:avLst/>
          </a:prstGeom>
        </p:spPr>
      </p:pic>
      <p:sp>
        <p:nvSpPr>
          <p:cNvPr id="3" name="Espace réservé du numéro de diapositive 2"/>
          <p:cNvSpPr>
            <a:spLocks noGrp="1"/>
          </p:cNvSpPr>
          <p:nvPr>
            <p:ph type="sldNum" sz="quarter" idx="12"/>
          </p:nvPr>
        </p:nvSpPr>
        <p:spPr>
          <a:xfrm>
            <a:off x="9773850" y="6212184"/>
            <a:ext cx="683339" cy="365125"/>
          </a:xfrm>
        </p:spPr>
        <p:txBody>
          <a:bodyPr/>
          <a:lstStyle/>
          <a:p>
            <a:fld id="{D57F1E4F-1CFF-5643-939E-217C01CDF565}" type="slidenum">
              <a:rPr lang="en-US" smtClean="0">
                <a:solidFill>
                  <a:srgbClr val="008000"/>
                </a:solidFill>
              </a:rPr>
              <a:pPr/>
              <a:t>20</a:t>
            </a:fld>
            <a:endParaRPr lang="en-US" dirty="0">
              <a:solidFill>
                <a:srgbClr val="008000"/>
              </a:solidFill>
            </a:endParaRPr>
          </a:p>
        </p:txBody>
      </p:sp>
    </p:spTree>
    <p:extLst>
      <p:ext uri="{BB962C8B-B14F-4D97-AF65-F5344CB8AC3E}">
        <p14:creationId xmlns:p14="http://schemas.microsoft.com/office/powerpoint/2010/main" val="2191801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Rectangle 85"/>
          <p:cNvSpPr>
            <a:spLocks noChangeArrowheads="1"/>
          </p:cNvSpPr>
          <p:nvPr/>
        </p:nvSpPr>
        <p:spPr bwMode="auto">
          <a:xfrm>
            <a:off x="890117" y="1323238"/>
            <a:ext cx="903765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eaLnBrk="1" hangingPunct="1">
              <a:lnSpc>
                <a:spcPct val="90000"/>
              </a:lnSpc>
              <a:buClr>
                <a:schemeClr val="accent1">
                  <a:lumMod val="75000"/>
                </a:schemeClr>
              </a:buClr>
              <a:buSzTx/>
              <a:buFont typeface="Wingdings 3" panose="05040102010807070707" pitchFamily="18" charset="2"/>
              <a:buChar char=""/>
            </a:pPr>
            <a:r>
              <a:rPr lang="fr-FR" altLang="fr-FR" sz="2400" dirty="0">
                <a:solidFill>
                  <a:schemeClr val="tx1">
                    <a:lumMod val="75000"/>
                    <a:lumOff val="25000"/>
                  </a:schemeClr>
                </a:solidFill>
                <a:latin typeface="+mn-lt"/>
              </a:rPr>
              <a:t>Un taux de pois consommé proche des recommandations</a:t>
            </a:r>
          </a:p>
          <a:p>
            <a:pPr eaLnBrk="1" hangingPunct="1">
              <a:lnSpc>
                <a:spcPct val="90000"/>
              </a:lnSpc>
              <a:buClr>
                <a:srgbClr val="FF3300"/>
              </a:buClr>
              <a:buSzTx/>
              <a:buFont typeface="Wingdings 3" panose="05040102010807070707" pitchFamily="18" charset="2"/>
              <a:buChar char="q"/>
            </a:pPr>
            <a:endParaRPr lang="fr-FR" altLang="fr-FR" sz="2800" dirty="0"/>
          </a:p>
          <a:p>
            <a:pPr eaLnBrk="1" hangingPunct="1">
              <a:lnSpc>
                <a:spcPct val="90000"/>
              </a:lnSpc>
              <a:buClr>
                <a:srgbClr val="FF3300"/>
              </a:buClr>
              <a:buSzTx/>
              <a:buFont typeface="Wingdings 3" panose="05040102010807070707" pitchFamily="18" charset="2"/>
              <a:buChar char="q"/>
            </a:pPr>
            <a:endParaRPr lang="fr-FR" altLang="fr-FR" sz="2800" dirty="0">
              <a:solidFill>
                <a:srgbClr val="FF3300"/>
              </a:solidFill>
            </a:endParaRPr>
          </a:p>
        </p:txBody>
      </p:sp>
      <p:sp>
        <p:nvSpPr>
          <p:cNvPr id="2" name="Espace réservé du numéro de diapositive 1"/>
          <p:cNvSpPr>
            <a:spLocks noGrp="1"/>
          </p:cNvSpPr>
          <p:nvPr>
            <p:ph type="sldNum" sz="quarter" idx="12"/>
          </p:nvPr>
        </p:nvSpPr>
        <p:spPr>
          <a:xfrm>
            <a:off x="9776368" y="6195250"/>
            <a:ext cx="683339" cy="365125"/>
          </a:xfrm>
        </p:spPr>
        <p:txBody>
          <a:bodyPr/>
          <a:lstStyle/>
          <a:p>
            <a:fld id="{D57F1E4F-1CFF-5643-939E-217C01CDF565}" type="slidenum">
              <a:rPr lang="en-US" smtClean="0">
                <a:solidFill>
                  <a:srgbClr val="008000"/>
                </a:solidFill>
              </a:rPr>
              <a:pPr/>
              <a:t>21</a:t>
            </a:fld>
            <a:endParaRPr lang="en-US" dirty="0">
              <a:solidFill>
                <a:srgbClr val="008000"/>
              </a:solidFill>
            </a:endParaRPr>
          </a:p>
        </p:txBody>
      </p:sp>
      <p:sp>
        <p:nvSpPr>
          <p:cNvPr id="8" name="Rectangle 84"/>
          <p:cNvSpPr>
            <a:spLocks noChangeArrowheads="1"/>
          </p:cNvSpPr>
          <p:nvPr/>
        </p:nvSpPr>
        <p:spPr bwMode="auto">
          <a:xfrm>
            <a:off x="204317" y="309472"/>
            <a:ext cx="9448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fr-FR" altLang="fr-FR" sz="3600" dirty="0">
                <a:solidFill>
                  <a:schemeClr val="accent1"/>
                </a:solidFill>
                <a:latin typeface="+mj-lt"/>
                <a:ea typeface="+mj-ea"/>
                <a:cs typeface="+mj-cs"/>
              </a:rPr>
              <a:t>Distribuer séparément la céréale et le pois </a:t>
            </a:r>
          </a:p>
        </p:txBody>
      </p:sp>
      <p:pic>
        <p:nvPicPr>
          <p:cNvPr id="3" name="Image 2"/>
          <p:cNvPicPr>
            <a:picLocks noChangeAspect="1"/>
          </p:cNvPicPr>
          <p:nvPr/>
        </p:nvPicPr>
        <p:blipFill>
          <a:blip r:embed="rId4"/>
          <a:stretch>
            <a:fillRect/>
          </a:stretch>
        </p:blipFill>
        <p:spPr>
          <a:xfrm>
            <a:off x="204317" y="2128532"/>
            <a:ext cx="9163082" cy="4249280"/>
          </a:xfrm>
          <a:prstGeom prst="rect">
            <a:avLst/>
          </a:prstGeom>
        </p:spPr>
      </p:pic>
    </p:spTree>
    <p:extLst>
      <p:ext uri="{BB962C8B-B14F-4D97-AF65-F5344CB8AC3E}">
        <p14:creationId xmlns:p14="http://schemas.microsoft.com/office/powerpoint/2010/main" val="4015074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84"/>
          <p:cNvSpPr>
            <a:spLocks noChangeArrowheads="1"/>
          </p:cNvSpPr>
          <p:nvPr/>
        </p:nvSpPr>
        <p:spPr bwMode="auto">
          <a:xfrm>
            <a:off x="0" y="124902"/>
            <a:ext cx="9448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fr-FR" altLang="fr-FR" sz="3600" dirty="0">
                <a:solidFill>
                  <a:schemeClr val="accent1"/>
                </a:solidFill>
                <a:latin typeface="+mj-lt"/>
                <a:ea typeface="+mj-ea"/>
                <a:cs typeface="+mj-cs"/>
              </a:rPr>
              <a:t>Distribuer séparément la céréale et le pois </a:t>
            </a:r>
          </a:p>
        </p:txBody>
      </p:sp>
      <p:sp>
        <p:nvSpPr>
          <p:cNvPr id="66566" name="Rectangle 85"/>
          <p:cNvSpPr>
            <a:spLocks noChangeArrowheads="1"/>
          </p:cNvSpPr>
          <p:nvPr/>
        </p:nvSpPr>
        <p:spPr bwMode="auto">
          <a:xfrm>
            <a:off x="685800" y="1148972"/>
            <a:ext cx="8077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eaLnBrk="1" hangingPunct="1">
              <a:lnSpc>
                <a:spcPct val="90000"/>
              </a:lnSpc>
              <a:buClr>
                <a:schemeClr val="accent1">
                  <a:lumMod val="75000"/>
                </a:schemeClr>
              </a:buClr>
              <a:buSzTx/>
              <a:buFont typeface="Wingdings 3" panose="05040102010807070707" pitchFamily="18" charset="2"/>
              <a:buChar char=""/>
            </a:pPr>
            <a:r>
              <a:rPr lang="fr-FR" altLang="fr-FR" sz="2400" dirty="0">
                <a:solidFill>
                  <a:schemeClr val="tx1">
                    <a:lumMod val="75000"/>
                    <a:lumOff val="25000"/>
                  </a:schemeClr>
                </a:solidFill>
                <a:latin typeface="+mn-lt"/>
              </a:rPr>
              <a:t>Des bilans de consommation inchangés avec une distribution séparée</a:t>
            </a:r>
          </a:p>
          <a:p>
            <a:pPr eaLnBrk="1" hangingPunct="1">
              <a:lnSpc>
                <a:spcPct val="90000"/>
              </a:lnSpc>
              <a:buClr>
                <a:srgbClr val="FF3300"/>
              </a:buClr>
              <a:buSzTx/>
              <a:buFont typeface="Wingdings 3" panose="05040102010807070707" pitchFamily="18" charset="2"/>
              <a:buChar char="q"/>
            </a:pPr>
            <a:endParaRPr lang="fr-FR" altLang="fr-FR" sz="2800" dirty="0"/>
          </a:p>
          <a:p>
            <a:pPr eaLnBrk="1" hangingPunct="1">
              <a:lnSpc>
                <a:spcPct val="90000"/>
              </a:lnSpc>
              <a:buClr>
                <a:srgbClr val="FF3300"/>
              </a:buClr>
              <a:buSzTx/>
              <a:buFont typeface="Wingdings 3" panose="05040102010807070707" pitchFamily="18" charset="2"/>
              <a:buChar char="q"/>
            </a:pPr>
            <a:endParaRPr lang="fr-FR" altLang="fr-FR" sz="2800" dirty="0">
              <a:solidFill>
                <a:srgbClr val="FF3300"/>
              </a:solidFill>
            </a:endParaRPr>
          </a:p>
        </p:txBody>
      </p:sp>
      <p:sp>
        <p:nvSpPr>
          <p:cNvPr id="3" name="Espace réservé du numéro de diapositive 2"/>
          <p:cNvSpPr>
            <a:spLocks noGrp="1"/>
          </p:cNvSpPr>
          <p:nvPr>
            <p:ph type="sldNum" sz="quarter" idx="12"/>
          </p:nvPr>
        </p:nvSpPr>
        <p:spPr>
          <a:xfrm>
            <a:off x="9790697" y="6195250"/>
            <a:ext cx="683339" cy="365125"/>
          </a:xfrm>
        </p:spPr>
        <p:txBody>
          <a:bodyPr/>
          <a:lstStyle/>
          <a:p>
            <a:fld id="{D57F1E4F-1CFF-5643-939E-217C01CDF565}" type="slidenum">
              <a:rPr lang="en-US" smtClean="0">
                <a:solidFill>
                  <a:srgbClr val="008000"/>
                </a:solidFill>
              </a:rPr>
              <a:pPr/>
              <a:t>22</a:t>
            </a:fld>
            <a:endParaRPr lang="en-US" dirty="0">
              <a:solidFill>
                <a:srgbClr val="008000"/>
              </a:solidFill>
            </a:endParaRPr>
          </a:p>
        </p:txBody>
      </p:sp>
      <p:pic>
        <p:nvPicPr>
          <p:cNvPr id="4" name="Image 3"/>
          <p:cNvPicPr>
            <a:picLocks noChangeAspect="1"/>
          </p:cNvPicPr>
          <p:nvPr/>
        </p:nvPicPr>
        <p:blipFill>
          <a:blip r:embed="rId4"/>
          <a:stretch>
            <a:fillRect/>
          </a:stretch>
        </p:blipFill>
        <p:spPr>
          <a:xfrm>
            <a:off x="353534" y="2355604"/>
            <a:ext cx="9778832" cy="3603048"/>
          </a:xfrm>
          <a:prstGeom prst="rect">
            <a:avLst/>
          </a:prstGeom>
        </p:spPr>
      </p:pic>
    </p:spTree>
    <p:extLst>
      <p:ext uri="{BB962C8B-B14F-4D97-AF65-F5344CB8AC3E}">
        <p14:creationId xmlns:p14="http://schemas.microsoft.com/office/powerpoint/2010/main" val="46486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84"/>
          <p:cNvSpPr>
            <a:spLocks noChangeArrowheads="1"/>
          </p:cNvSpPr>
          <p:nvPr/>
        </p:nvSpPr>
        <p:spPr bwMode="auto">
          <a:xfrm>
            <a:off x="0" y="168002"/>
            <a:ext cx="9448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fr-FR" altLang="fr-FR" sz="3600" dirty="0">
                <a:solidFill>
                  <a:schemeClr val="accent1"/>
                </a:solidFill>
                <a:latin typeface="+mj-lt"/>
                <a:ea typeface="+mj-ea"/>
                <a:cs typeface="+mj-cs"/>
              </a:rPr>
              <a:t>Distribuer séparément la céréale et le pois </a:t>
            </a:r>
          </a:p>
        </p:txBody>
      </p:sp>
      <p:sp>
        <p:nvSpPr>
          <p:cNvPr id="66566" name="Rectangle 85"/>
          <p:cNvSpPr>
            <a:spLocks noChangeArrowheads="1"/>
          </p:cNvSpPr>
          <p:nvPr/>
        </p:nvSpPr>
        <p:spPr bwMode="auto">
          <a:xfrm>
            <a:off x="685799" y="1092103"/>
            <a:ext cx="895056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eaLnBrk="1" hangingPunct="1">
              <a:lnSpc>
                <a:spcPct val="90000"/>
              </a:lnSpc>
              <a:buClr>
                <a:schemeClr val="accent1">
                  <a:lumMod val="75000"/>
                </a:schemeClr>
              </a:buClr>
              <a:buSzTx/>
              <a:buFont typeface="Wingdings 3" panose="05040102010807070707" pitchFamily="18" charset="2"/>
              <a:buChar char=""/>
            </a:pPr>
            <a:r>
              <a:rPr lang="fr-FR" altLang="fr-FR" sz="2400" dirty="0">
                <a:solidFill>
                  <a:schemeClr val="tx1">
                    <a:lumMod val="75000"/>
                    <a:lumOff val="25000"/>
                  </a:schemeClr>
                </a:solidFill>
                <a:latin typeface="+mn-lt"/>
              </a:rPr>
              <a:t>Des croissances inchangées avec une distribution séparée</a:t>
            </a:r>
          </a:p>
          <a:p>
            <a:pPr eaLnBrk="1" hangingPunct="1">
              <a:lnSpc>
                <a:spcPct val="90000"/>
              </a:lnSpc>
              <a:buClr>
                <a:srgbClr val="FF3300"/>
              </a:buClr>
              <a:buSzTx/>
              <a:buFont typeface="Wingdings 3" panose="05040102010807070707" pitchFamily="18" charset="2"/>
              <a:buChar char="q"/>
            </a:pPr>
            <a:endParaRPr lang="fr-FR" altLang="fr-FR" sz="2800" dirty="0"/>
          </a:p>
          <a:p>
            <a:pPr eaLnBrk="1" hangingPunct="1">
              <a:lnSpc>
                <a:spcPct val="90000"/>
              </a:lnSpc>
              <a:buClr>
                <a:srgbClr val="FF3300"/>
              </a:buClr>
              <a:buSzTx/>
              <a:buFont typeface="Wingdings 3" panose="05040102010807070707" pitchFamily="18" charset="2"/>
              <a:buChar char="q"/>
            </a:pPr>
            <a:endParaRPr lang="fr-FR" altLang="fr-FR" sz="2800" dirty="0">
              <a:solidFill>
                <a:srgbClr val="FF3300"/>
              </a:solidFill>
            </a:endParaRPr>
          </a:p>
        </p:txBody>
      </p:sp>
      <p:sp>
        <p:nvSpPr>
          <p:cNvPr id="3" name="Espace réservé du numéro de diapositive 2"/>
          <p:cNvSpPr>
            <a:spLocks noGrp="1"/>
          </p:cNvSpPr>
          <p:nvPr>
            <p:ph type="sldNum" sz="quarter" idx="12"/>
          </p:nvPr>
        </p:nvSpPr>
        <p:spPr>
          <a:xfrm>
            <a:off x="9801101" y="6072228"/>
            <a:ext cx="683339" cy="365125"/>
          </a:xfrm>
        </p:spPr>
        <p:txBody>
          <a:bodyPr/>
          <a:lstStyle/>
          <a:p>
            <a:fld id="{D57F1E4F-1CFF-5643-939E-217C01CDF565}" type="slidenum">
              <a:rPr lang="en-US" smtClean="0">
                <a:solidFill>
                  <a:srgbClr val="008000"/>
                </a:solidFill>
              </a:rPr>
              <a:pPr/>
              <a:t>23</a:t>
            </a:fld>
            <a:endParaRPr lang="en-US" dirty="0">
              <a:solidFill>
                <a:srgbClr val="008000"/>
              </a:solidFill>
            </a:endParaRPr>
          </a:p>
        </p:txBody>
      </p:sp>
      <p:pic>
        <p:nvPicPr>
          <p:cNvPr id="4" name="Image 3"/>
          <p:cNvPicPr>
            <a:picLocks noChangeAspect="1"/>
          </p:cNvPicPr>
          <p:nvPr/>
        </p:nvPicPr>
        <p:blipFill>
          <a:blip r:embed="rId4"/>
          <a:stretch>
            <a:fillRect/>
          </a:stretch>
        </p:blipFill>
        <p:spPr>
          <a:xfrm>
            <a:off x="927044" y="2198766"/>
            <a:ext cx="8468078" cy="3237257"/>
          </a:xfrm>
          <a:prstGeom prst="rect">
            <a:avLst/>
          </a:prstGeom>
        </p:spPr>
      </p:pic>
    </p:spTree>
    <p:extLst>
      <p:ext uri="{BB962C8B-B14F-4D97-AF65-F5344CB8AC3E}">
        <p14:creationId xmlns:p14="http://schemas.microsoft.com/office/powerpoint/2010/main" val="1910090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84"/>
          <p:cNvSpPr>
            <a:spLocks noChangeArrowheads="1"/>
          </p:cNvSpPr>
          <p:nvPr/>
        </p:nvSpPr>
        <p:spPr bwMode="auto">
          <a:xfrm>
            <a:off x="0" y="160317"/>
            <a:ext cx="9448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fr-FR" altLang="fr-FR" sz="3600" dirty="0">
                <a:solidFill>
                  <a:schemeClr val="accent1"/>
                </a:solidFill>
                <a:latin typeface="+mj-lt"/>
                <a:ea typeface="+mj-ea"/>
                <a:cs typeface="+mj-cs"/>
              </a:rPr>
              <a:t>Distribuer séparément la céréale et le pois </a:t>
            </a:r>
          </a:p>
        </p:txBody>
      </p:sp>
      <p:sp>
        <p:nvSpPr>
          <p:cNvPr id="66566" name="Rectangle 85"/>
          <p:cNvSpPr>
            <a:spLocks noChangeArrowheads="1"/>
          </p:cNvSpPr>
          <p:nvPr/>
        </p:nvSpPr>
        <p:spPr bwMode="auto">
          <a:xfrm>
            <a:off x="855132" y="1088242"/>
            <a:ext cx="8077200" cy="44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eaLnBrk="1" hangingPunct="1">
              <a:lnSpc>
                <a:spcPct val="90000"/>
              </a:lnSpc>
              <a:buClr>
                <a:schemeClr val="accent1">
                  <a:lumMod val="75000"/>
                </a:schemeClr>
              </a:buClr>
              <a:buSzTx/>
              <a:buFont typeface="Wingdings 3" panose="05040102010807070707" pitchFamily="18" charset="2"/>
              <a:buChar char=""/>
            </a:pPr>
            <a:r>
              <a:rPr lang="fr-FR" altLang="fr-FR" sz="2400" dirty="0">
                <a:solidFill>
                  <a:schemeClr val="tx1">
                    <a:lumMod val="75000"/>
                    <a:lumOff val="25000"/>
                  </a:schemeClr>
                </a:solidFill>
                <a:latin typeface="+mn-lt"/>
              </a:rPr>
              <a:t>Peu d’incidence sur la qualité des carcasses</a:t>
            </a:r>
          </a:p>
          <a:p>
            <a:pPr eaLnBrk="1" hangingPunct="1">
              <a:lnSpc>
                <a:spcPct val="90000"/>
              </a:lnSpc>
              <a:buClr>
                <a:srgbClr val="FF3300"/>
              </a:buClr>
              <a:buSzTx/>
              <a:buFont typeface="Wingdings 3" panose="05040102010807070707" pitchFamily="18" charset="2"/>
              <a:buChar char="q"/>
            </a:pPr>
            <a:endParaRPr lang="fr-FR" altLang="fr-FR" sz="2800" dirty="0"/>
          </a:p>
          <a:p>
            <a:pPr eaLnBrk="1" hangingPunct="1">
              <a:lnSpc>
                <a:spcPct val="90000"/>
              </a:lnSpc>
              <a:buClr>
                <a:srgbClr val="FF3300"/>
              </a:buClr>
              <a:buSzTx/>
              <a:buFont typeface="Wingdings 3" panose="05040102010807070707" pitchFamily="18" charset="2"/>
              <a:buChar char="q"/>
            </a:pPr>
            <a:endParaRPr lang="fr-FR" altLang="fr-FR" sz="2800" dirty="0">
              <a:solidFill>
                <a:srgbClr val="FF3300"/>
              </a:solidFill>
            </a:endParaRPr>
          </a:p>
        </p:txBody>
      </p:sp>
      <p:sp>
        <p:nvSpPr>
          <p:cNvPr id="7" name="Espace réservé du numéro de diapositive 2"/>
          <p:cNvSpPr>
            <a:spLocks noGrp="1"/>
          </p:cNvSpPr>
          <p:nvPr>
            <p:ph type="sldNum" sz="quarter" idx="12"/>
          </p:nvPr>
        </p:nvSpPr>
        <p:spPr>
          <a:xfrm>
            <a:off x="9801101" y="6072228"/>
            <a:ext cx="683339" cy="365125"/>
          </a:xfrm>
        </p:spPr>
        <p:txBody>
          <a:bodyPr/>
          <a:lstStyle/>
          <a:p>
            <a:r>
              <a:rPr lang="en-US" dirty="0" smtClean="0">
                <a:solidFill>
                  <a:srgbClr val="008000"/>
                </a:solidFill>
              </a:rPr>
              <a:t>25</a:t>
            </a:r>
            <a:endParaRPr lang="en-US" dirty="0">
              <a:solidFill>
                <a:srgbClr val="008000"/>
              </a:solidFill>
            </a:endParaRPr>
          </a:p>
        </p:txBody>
      </p:sp>
      <p:pic>
        <p:nvPicPr>
          <p:cNvPr id="3" name="Image 2"/>
          <p:cNvPicPr>
            <a:picLocks noChangeAspect="1"/>
          </p:cNvPicPr>
          <p:nvPr/>
        </p:nvPicPr>
        <p:blipFill>
          <a:blip r:embed="rId4"/>
          <a:stretch>
            <a:fillRect/>
          </a:stretch>
        </p:blipFill>
        <p:spPr>
          <a:xfrm>
            <a:off x="644763" y="1876911"/>
            <a:ext cx="9413040" cy="4291956"/>
          </a:xfrm>
          <a:prstGeom prst="rect">
            <a:avLst/>
          </a:prstGeom>
        </p:spPr>
      </p:pic>
    </p:spTree>
    <p:extLst>
      <p:ext uri="{BB962C8B-B14F-4D97-AF65-F5344CB8AC3E}">
        <p14:creationId xmlns:p14="http://schemas.microsoft.com/office/powerpoint/2010/main" val="1090085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84"/>
          <p:cNvSpPr>
            <a:spLocks noChangeArrowheads="1"/>
          </p:cNvSpPr>
          <p:nvPr/>
        </p:nvSpPr>
        <p:spPr bwMode="auto">
          <a:xfrm>
            <a:off x="46892" y="181913"/>
            <a:ext cx="9448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fr-FR" altLang="fr-FR" sz="3600" dirty="0">
                <a:solidFill>
                  <a:schemeClr val="accent1"/>
                </a:solidFill>
                <a:latin typeface="+mj-lt"/>
                <a:ea typeface="+mj-ea"/>
                <a:cs typeface="+mj-cs"/>
              </a:rPr>
              <a:t>Distribuer séparément la céréale et le pois </a:t>
            </a:r>
          </a:p>
        </p:txBody>
      </p:sp>
      <p:sp>
        <p:nvSpPr>
          <p:cNvPr id="66566" name="Rectangle 85"/>
          <p:cNvSpPr>
            <a:spLocks noChangeArrowheads="1"/>
          </p:cNvSpPr>
          <p:nvPr/>
        </p:nvSpPr>
        <p:spPr bwMode="auto">
          <a:xfrm>
            <a:off x="1013209" y="1471858"/>
            <a:ext cx="8077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eaLnBrk="1" hangingPunct="1">
              <a:lnSpc>
                <a:spcPct val="90000"/>
              </a:lnSpc>
              <a:buClr>
                <a:schemeClr val="accent1">
                  <a:lumMod val="75000"/>
                </a:schemeClr>
              </a:buClr>
              <a:buSzTx/>
              <a:buFont typeface="Wingdings 3" panose="05040102010807070707" pitchFamily="18" charset="2"/>
              <a:buChar char=""/>
            </a:pPr>
            <a:r>
              <a:rPr lang="fr-FR" altLang="fr-FR" sz="2400" dirty="0">
                <a:solidFill>
                  <a:schemeClr val="tx1">
                    <a:lumMod val="75000"/>
                    <a:lumOff val="25000"/>
                  </a:schemeClr>
                </a:solidFill>
                <a:latin typeface="+mn-lt"/>
              </a:rPr>
              <a:t>Pour quelle incidence </a:t>
            </a:r>
            <a:r>
              <a:rPr lang="fr-FR" altLang="fr-FR" sz="2400" dirty="0" smtClean="0">
                <a:solidFill>
                  <a:schemeClr val="tx1">
                    <a:lumMod val="75000"/>
                    <a:lumOff val="25000"/>
                  </a:schemeClr>
                </a:solidFill>
                <a:latin typeface="+mn-lt"/>
              </a:rPr>
              <a:t>économique ?</a:t>
            </a:r>
            <a:endParaRPr lang="fr-FR" altLang="fr-FR" sz="2400" dirty="0">
              <a:solidFill>
                <a:schemeClr val="tx1">
                  <a:lumMod val="75000"/>
                  <a:lumOff val="25000"/>
                </a:schemeClr>
              </a:solidFill>
              <a:latin typeface="+mn-lt"/>
            </a:endParaRPr>
          </a:p>
          <a:p>
            <a:pPr eaLnBrk="1" hangingPunct="1">
              <a:lnSpc>
                <a:spcPct val="90000"/>
              </a:lnSpc>
              <a:buClr>
                <a:srgbClr val="FF3300"/>
              </a:buClr>
              <a:buSzTx/>
              <a:buFont typeface="Wingdings 3" panose="05040102010807070707" pitchFamily="18" charset="2"/>
              <a:buChar char="q"/>
            </a:pPr>
            <a:endParaRPr lang="fr-FR" altLang="fr-FR" sz="2800" dirty="0"/>
          </a:p>
          <a:p>
            <a:pPr eaLnBrk="1" hangingPunct="1">
              <a:lnSpc>
                <a:spcPct val="90000"/>
              </a:lnSpc>
              <a:buClr>
                <a:srgbClr val="FF3300"/>
              </a:buClr>
              <a:buSzTx/>
              <a:buFont typeface="Wingdings 3" panose="05040102010807070707" pitchFamily="18" charset="2"/>
              <a:buChar char="q"/>
            </a:pPr>
            <a:endParaRPr lang="fr-FR" altLang="fr-FR" sz="2800" dirty="0">
              <a:solidFill>
                <a:srgbClr val="FF3300"/>
              </a:solidFill>
            </a:endParaRPr>
          </a:p>
        </p:txBody>
      </p:sp>
      <p:sp>
        <p:nvSpPr>
          <p:cNvPr id="3" name="Espace réservé du numéro de diapositive 2"/>
          <p:cNvSpPr>
            <a:spLocks noGrp="1"/>
          </p:cNvSpPr>
          <p:nvPr>
            <p:ph type="sldNum" sz="quarter" idx="12"/>
          </p:nvPr>
        </p:nvSpPr>
        <p:spPr>
          <a:xfrm>
            <a:off x="9753600" y="6133140"/>
            <a:ext cx="683339" cy="365125"/>
          </a:xfrm>
        </p:spPr>
        <p:txBody>
          <a:bodyPr/>
          <a:lstStyle/>
          <a:p>
            <a:fld id="{D57F1E4F-1CFF-5643-939E-217C01CDF565}" type="slidenum">
              <a:rPr lang="en-US" smtClean="0">
                <a:solidFill>
                  <a:srgbClr val="008000"/>
                </a:solidFill>
              </a:rPr>
              <a:pPr/>
              <a:t>25</a:t>
            </a:fld>
            <a:endParaRPr lang="en-US" dirty="0">
              <a:solidFill>
                <a:srgbClr val="008000"/>
              </a:solidFill>
            </a:endParaRPr>
          </a:p>
        </p:txBody>
      </p:sp>
      <p:pic>
        <p:nvPicPr>
          <p:cNvPr id="4" name="Image 3"/>
          <p:cNvPicPr>
            <a:picLocks noChangeAspect="1"/>
          </p:cNvPicPr>
          <p:nvPr/>
        </p:nvPicPr>
        <p:blipFill>
          <a:blip r:embed="rId4"/>
          <a:stretch>
            <a:fillRect/>
          </a:stretch>
        </p:blipFill>
        <p:spPr>
          <a:xfrm>
            <a:off x="1228901" y="2579380"/>
            <a:ext cx="8169348" cy="1755800"/>
          </a:xfrm>
          <a:prstGeom prst="rect">
            <a:avLst/>
          </a:prstGeom>
        </p:spPr>
      </p:pic>
    </p:spTree>
    <p:extLst>
      <p:ext uri="{BB962C8B-B14F-4D97-AF65-F5344CB8AC3E}">
        <p14:creationId xmlns:p14="http://schemas.microsoft.com/office/powerpoint/2010/main" val="2650677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84"/>
          <p:cNvSpPr>
            <a:spLocks noChangeArrowheads="1"/>
          </p:cNvSpPr>
          <p:nvPr/>
        </p:nvSpPr>
        <p:spPr bwMode="auto">
          <a:xfrm>
            <a:off x="133978" y="240703"/>
            <a:ext cx="9448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fr-FR" altLang="fr-FR" sz="3600" dirty="0">
                <a:solidFill>
                  <a:schemeClr val="accent1"/>
                </a:solidFill>
                <a:latin typeface="+mj-lt"/>
                <a:ea typeface="+mj-ea"/>
                <a:cs typeface="+mj-cs"/>
              </a:rPr>
              <a:t>Distribuer séparément la céréale et le pois </a:t>
            </a:r>
          </a:p>
        </p:txBody>
      </p:sp>
      <p:sp>
        <p:nvSpPr>
          <p:cNvPr id="66566" name="Rectangle 85"/>
          <p:cNvSpPr>
            <a:spLocks noChangeArrowheads="1"/>
          </p:cNvSpPr>
          <p:nvPr/>
        </p:nvSpPr>
        <p:spPr bwMode="auto">
          <a:xfrm>
            <a:off x="855132" y="1610050"/>
            <a:ext cx="9664866" cy="486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eaLnBrk="1" hangingPunct="1">
              <a:lnSpc>
                <a:spcPct val="90000"/>
              </a:lnSpc>
              <a:buClr>
                <a:schemeClr val="accent1">
                  <a:lumMod val="75000"/>
                </a:schemeClr>
              </a:buClr>
              <a:buSzTx/>
              <a:buFont typeface="Wingdings 3" panose="05040102010807070707" pitchFamily="18" charset="2"/>
              <a:buChar char=""/>
            </a:pPr>
            <a:r>
              <a:rPr lang="fr-FR" altLang="fr-FR" sz="2800" b="1" dirty="0">
                <a:solidFill>
                  <a:srgbClr val="008000"/>
                </a:solidFill>
                <a:latin typeface="+mn-lt"/>
              </a:rPr>
              <a:t>Avertissement</a:t>
            </a:r>
          </a:p>
          <a:p>
            <a:pPr marL="0" indent="0">
              <a:lnSpc>
                <a:spcPct val="90000"/>
              </a:lnSpc>
              <a:buClr>
                <a:srgbClr val="FF3300"/>
              </a:buClr>
              <a:buSzTx/>
              <a:buNone/>
            </a:pPr>
            <a:endParaRPr lang="fr-FR" altLang="fr-FR" sz="2800" dirty="0">
              <a:latin typeface="+mn-lt"/>
            </a:endParaRPr>
          </a:p>
          <a:p>
            <a:pPr marL="0" indent="0">
              <a:lnSpc>
                <a:spcPct val="90000"/>
              </a:lnSpc>
              <a:buClr>
                <a:srgbClr val="FF3300"/>
              </a:buClr>
              <a:buSzTx/>
              <a:buNone/>
            </a:pPr>
            <a:r>
              <a:rPr lang="fr-FR" altLang="fr-FR" sz="2800" dirty="0">
                <a:latin typeface="+mn-lt"/>
              </a:rPr>
              <a:t>La distribution séparée des matières premières a été testée exclusivement avec du pois </a:t>
            </a:r>
            <a:r>
              <a:rPr lang="fr-FR" altLang="fr-FR" sz="2000" dirty="0">
                <a:latin typeface="+mn-lt"/>
              </a:rPr>
              <a:t>(3 essais seulement avec le lupin)</a:t>
            </a:r>
          </a:p>
          <a:p>
            <a:pPr marL="0" indent="0">
              <a:lnSpc>
                <a:spcPct val="90000"/>
              </a:lnSpc>
              <a:buClr>
                <a:srgbClr val="FF3300"/>
              </a:buClr>
              <a:buSzTx/>
              <a:buNone/>
            </a:pPr>
            <a:endParaRPr lang="fr-FR" altLang="fr-FR" sz="2800" dirty="0">
              <a:latin typeface="+mn-lt"/>
            </a:endParaRPr>
          </a:p>
          <a:p>
            <a:pPr marL="0" indent="0">
              <a:lnSpc>
                <a:spcPct val="90000"/>
              </a:lnSpc>
              <a:buClr>
                <a:srgbClr val="FF3300"/>
              </a:buClr>
              <a:buSzTx/>
              <a:buNone/>
            </a:pPr>
            <a:r>
              <a:rPr lang="fr-FR" altLang="fr-FR" sz="2800" dirty="0">
                <a:latin typeface="+mn-lt"/>
              </a:rPr>
              <a:t>Aucun essai n’a été réalisé avec un complémentaire azoté, un tourteau d’oléagineux </a:t>
            </a:r>
            <a:r>
              <a:rPr lang="fr-FR" altLang="fr-FR" sz="2800" dirty="0" smtClean="0">
                <a:latin typeface="+mn-lt"/>
              </a:rPr>
              <a:t>etc.…</a:t>
            </a:r>
            <a:endParaRPr lang="fr-FR" altLang="fr-FR" sz="2800" dirty="0">
              <a:latin typeface="+mn-lt"/>
            </a:endParaRPr>
          </a:p>
          <a:p>
            <a:pPr eaLnBrk="1" hangingPunct="1">
              <a:lnSpc>
                <a:spcPct val="90000"/>
              </a:lnSpc>
              <a:buClr>
                <a:srgbClr val="FF3300"/>
              </a:buClr>
              <a:buSzTx/>
              <a:buFont typeface="Wingdings 3" panose="05040102010807070707" pitchFamily="18" charset="2"/>
              <a:buChar char="q"/>
            </a:pPr>
            <a:endParaRPr lang="fr-FR" altLang="fr-FR" sz="2800" dirty="0"/>
          </a:p>
          <a:p>
            <a:pPr eaLnBrk="1" hangingPunct="1">
              <a:lnSpc>
                <a:spcPct val="90000"/>
              </a:lnSpc>
              <a:buClr>
                <a:srgbClr val="FF3300"/>
              </a:buClr>
              <a:buSzTx/>
              <a:buFont typeface="Wingdings 3" panose="05040102010807070707" pitchFamily="18" charset="2"/>
              <a:buChar char="q"/>
            </a:pPr>
            <a:endParaRPr lang="fr-FR" altLang="fr-FR" sz="2800" dirty="0">
              <a:solidFill>
                <a:srgbClr val="FF3300"/>
              </a:solidFill>
            </a:endParaRPr>
          </a:p>
        </p:txBody>
      </p:sp>
      <p:sp>
        <p:nvSpPr>
          <p:cNvPr id="2" name="Espace réservé du numéro de diapositive 1"/>
          <p:cNvSpPr>
            <a:spLocks noGrp="1"/>
          </p:cNvSpPr>
          <p:nvPr>
            <p:ph type="sldNum" sz="quarter" idx="12"/>
          </p:nvPr>
        </p:nvSpPr>
        <p:spPr>
          <a:xfrm>
            <a:off x="9836659" y="6111701"/>
            <a:ext cx="683339" cy="365125"/>
          </a:xfrm>
        </p:spPr>
        <p:txBody>
          <a:bodyPr/>
          <a:lstStyle/>
          <a:p>
            <a:fld id="{D57F1E4F-1CFF-5643-939E-217C01CDF565}" type="slidenum">
              <a:rPr lang="en-US" smtClean="0">
                <a:solidFill>
                  <a:srgbClr val="008000"/>
                </a:solidFill>
              </a:rPr>
              <a:pPr/>
              <a:t>26</a:t>
            </a:fld>
            <a:endParaRPr lang="en-US" dirty="0">
              <a:solidFill>
                <a:srgbClr val="008000"/>
              </a:solidFill>
            </a:endParaRPr>
          </a:p>
        </p:txBody>
      </p:sp>
    </p:spTree>
    <p:extLst>
      <p:ext uri="{BB962C8B-B14F-4D97-AF65-F5344CB8AC3E}">
        <p14:creationId xmlns:p14="http://schemas.microsoft.com/office/powerpoint/2010/main" val="2402013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28"/>
          <p:cNvSpPr/>
          <p:nvPr/>
        </p:nvSpPr>
        <p:spPr>
          <a:xfrm>
            <a:off x="4739393" y="1708220"/>
            <a:ext cx="1199183" cy="922106"/>
          </a:xfrm>
          <a:prstGeom prst="triangle">
            <a:avLst>
              <a:gd name="adj" fmla="val 10929"/>
            </a:avLst>
          </a:prstGeom>
          <a:solidFill>
            <a:srgbClr val="00800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Titre 2"/>
          <p:cNvSpPr>
            <a:spLocks noGrp="1"/>
          </p:cNvSpPr>
          <p:nvPr>
            <p:ph type="title"/>
          </p:nvPr>
        </p:nvSpPr>
        <p:spPr>
          <a:xfrm>
            <a:off x="77617" y="2009019"/>
            <a:ext cx="10181749" cy="3739376"/>
          </a:xfrm>
        </p:spPr>
        <p:txBody>
          <a:bodyPr>
            <a:noAutofit/>
          </a:bodyPr>
          <a:lstStyle/>
          <a:p>
            <a:pPr algn="ctr">
              <a:spcAft>
                <a:spcPts val="2400"/>
              </a:spcAft>
            </a:pPr>
            <a:r>
              <a:rPr lang="fr-FR" b="1" dirty="0" smtClean="0">
                <a:solidFill>
                  <a:schemeClr val="bg1"/>
                </a:solidFill>
              </a:rPr>
              <a:t>4</a:t>
            </a:r>
            <a:br>
              <a:rPr lang="fr-FR" b="1" dirty="0" smtClean="0">
                <a:solidFill>
                  <a:schemeClr val="bg1"/>
                </a:solidFill>
              </a:rPr>
            </a:br>
            <a:r>
              <a:rPr lang="fr-FR" b="1" dirty="0">
                <a:solidFill>
                  <a:srgbClr val="00B050"/>
                </a:solidFill>
              </a:rPr>
              <a:t/>
            </a:r>
            <a:br>
              <a:rPr lang="fr-FR" b="1" dirty="0">
                <a:solidFill>
                  <a:srgbClr val="00B050"/>
                </a:solidFill>
              </a:rPr>
            </a:br>
            <a:r>
              <a:rPr lang="fr-FR" sz="4400" b="1" dirty="0">
                <a:solidFill>
                  <a:srgbClr val="00B050"/>
                </a:solidFill>
              </a:rPr>
              <a:t>Les modes de distribution possibles du concentré aux agneaux</a:t>
            </a: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4243753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2032000" y="5337176"/>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 typeface="Wingdings" panose="05000000000000000000" pitchFamily="2" charset="2"/>
              <a:buNone/>
            </a:pPr>
            <a:endParaRPr lang="fr-FR" altLang="fr-FR" b="1">
              <a:solidFill>
                <a:srgbClr val="FF0000"/>
              </a:solidFill>
              <a:latin typeface="Comic Sans MS" panose="030F0702030302020204" pitchFamily="66" charset="0"/>
            </a:endParaRPr>
          </a:p>
        </p:txBody>
      </p:sp>
      <p:sp>
        <p:nvSpPr>
          <p:cNvPr id="27651" name="Text Box 3"/>
          <p:cNvSpPr txBox="1">
            <a:spLocks noChangeArrowheads="1"/>
          </p:cNvSpPr>
          <p:nvPr/>
        </p:nvSpPr>
        <p:spPr bwMode="auto">
          <a:xfrm>
            <a:off x="-119063" y="1714500"/>
            <a:ext cx="8775701" cy="1016000"/>
          </a:xfrm>
          <a:prstGeom prst="rect">
            <a:avLst/>
          </a:prstGeom>
          <a:noFill/>
          <a:ln w="9525">
            <a:noFill/>
            <a:miter lim="800000"/>
            <a:headEnd/>
            <a:tailEnd/>
          </a:ln>
        </p:spPr>
        <p:txBody>
          <a:bodyPr>
            <a:spAutoFit/>
          </a:bodyPr>
          <a:lstStyle/>
          <a:p>
            <a:pPr algn="ctr" eaLnBrk="1" hangingPunct="1">
              <a:buFont typeface="Wingdings" pitchFamily="2" charset="2"/>
              <a:buNone/>
              <a:defRPr/>
            </a:pPr>
            <a:endParaRPr lang="fr-FR" sz="2800" b="1" dirty="0">
              <a:solidFill>
                <a:schemeClr val="tx1">
                  <a:lumMod val="50000"/>
                </a:schemeClr>
              </a:solidFill>
              <a:latin typeface="Comic Sans MS" pitchFamily="66" charset="0"/>
            </a:endParaRPr>
          </a:p>
          <a:p>
            <a:pPr eaLnBrk="1" hangingPunct="1">
              <a:buFont typeface="Arial" pitchFamily="34" charset="0"/>
              <a:buChar char="•"/>
              <a:defRPr/>
            </a:pPr>
            <a:endParaRPr lang="fr-FR" sz="3200" b="1" dirty="0">
              <a:solidFill>
                <a:schemeClr val="tx1">
                  <a:lumMod val="50000"/>
                </a:schemeClr>
              </a:solidFill>
              <a:latin typeface="Comic Sans MS" pitchFamily="66" charset="0"/>
            </a:endParaRPr>
          </a:p>
        </p:txBody>
      </p:sp>
      <p:sp>
        <p:nvSpPr>
          <p:cNvPr id="95236" name="Rectangle 5"/>
          <p:cNvSpPr>
            <a:spLocks noChangeArrowheads="1"/>
          </p:cNvSpPr>
          <p:nvPr/>
        </p:nvSpPr>
        <p:spPr bwMode="auto">
          <a:xfrm>
            <a:off x="142081" y="191523"/>
            <a:ext cx="8253412" cy="814388"/>
          </a:xfrm>
          <a:prstGeom prst="rect">
            <a:avLst/>
          </a:prstGeom>
          <a:noFill/>
          <a:ln>
            <a:noFill/>
          </a:ln>
          <a:extLst/>
        </p:spPr>
        <p:txBody>
          <a:bodyPr anchor="ct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fr-FR" altLang="fr-FR" sz="3600" dirty="0">
                <a:solidFill>
                  <a:schemeClr val="accent1"/>
                </a:solidFill>
                <a:latin typeface="+mj-lt"/>
                <a:ea typeface="+mj-ea"/>
                <a:cs typeface="+mj-cs"/>
              </a:rPr>
              <a:t>Modes de distribution du concentré</a:t>
            </a:r>
          </a:p>
        </p:txBody>
      </p:sp>
      <p:sp>
        <p:nvSpPr>
          <p:cNvPr id="95260" name="ZoneTexte 6"/>
          <p:cNvSpPr txBox="1">
            <a:spLocks noChangeArrowheads="1"/>
          </p:cNvSpPr>
          <p:nvPr/>
        </p:nvSpPr>
        <p:spPr bwMode="auto">
          <a:xfrm>
            <a:off x="93413" y="1121532"/>
            <a:ext cx="7736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FR" altLang="fr-FR" sz="2400" dirty="0">
                <a:solidFill>
                  <a:schemeClr val="tx1">
                    <a:lumMod val="75000"/>
                    <a:lumOff val="25000"/>
                  </a:schemeClr>
                </a:solidFill>
                <a:latin typeface="+mn-lt"/>
              </a:rPr>
              <a:t>Les solutions pour distribuer le concentré aux agneaux</a:t>
            </a:r>
          </a:p>
        </p:txBody>
      </p:sp>
      <p:sp>
        <p:nvSpPr>
          <p:cNvPr id="3" name="Espace réservé du numéro de diapositive 2"/>
          <p:cNvSpPr>
            <a:spLocks noGrp="1"/>
          </p:cNvSpPr>
          <p:nvPr>
            <p:ph type="sldNum" sz="quarter" idx="12"/>
          </p:nvPr>
        </p:nvSpPr>
        <p:spPr>
          <a:xfrm>
            <a:off x="9807441" y="6110704"/>
            <a:ext cx="683339" cy="365125"/>
          </a:xfrm>
        </p:spPr>
        <p:txBody>
          <a:bodyPr/>
          <a:lstStyle/>
          <a:p>
            <a:fld id="{D57F1E4F-1CFF-5643-939E-217C01CDF565}" type="slidenum">
              <a:rPr lang="en-US" smtClean="0">
                <a:solidFill>
                  <a:srgbClr val="008000"/>
                </a:solidFill>
              </a:rPr>
              <a:pPr/>
              <a:t>28</a:t>
            </a:fld>
            <a:endParaRPr lang="en-US" dirty="0">
              <a:solidFill>
                <a:srgbClr val="008000"/>
              </a:solidFill>
            </a:endParaRPr>
          </a:p>
        </p:txBody>
      </p:sp>
      <p:sp>
        <p:nvSpPr>
          <p:cNvPr id="10" name="ZoneTexte 6"/>
          <p:cNvSpPr txBox="1">
            <a:spLocks noChangeArrowheads="1"/>
          </p:cNvSpPr>
          <p:nvPr/>
        </p:nvSpPr>
        <p:spPr bwMode="auto">
          <a:xfrm>
            <a:off x="9731726" y="3000693"/>
            <a:ext cx="178618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FR" altLang="fr-FR" sz="1400" dirty="0" smtClean="0">
                <a:solidFill>
                  <a:schemeClr val="tx1">
                    <a:lumMod val="75000"/>
                    <a:lumOff val="25000"/>
                  </a:schemeClr>
                </a:solidFill>
                <a:latin typeface="+mn-lt"/>
              </a:rPr>
              <a:t>¹en plus des lots à volonté, une descente est aménagée en face du lot d’agneaux à rationner. Cette dernière permet de récupérer dans un seau les quantités et de les distribuer manuellement</a:t>
            </a:r>
            <a:endParaRPr lang="fr-FR" altLang="fr-FR" sz="1400" dirty="0">
              <a:solidFill>
                <a:schemeClr val="tx1">
                  <a:lumMod val="75000"/>
                  <a:lumOff val="25000"/>
                </a:schemeClr>
              </a:solidFill>
              <a:latin typeface="+mn-lt"/>
            </a:endParaRPr>
          </a:p>
        </p:txBody>
      </p:sp>
      <p:pic>
        <p:nvPicPr>
          <p:cNvPr id="11" name="Image 10"/>
          <p:cNvPicPr/>
          <p:nvPr/>
        </p:nvPicPr>
        <p:blipFill rotWithShape="1">
          <a:blip r:embed="rId4"/>
          <a:srcRect l="21394" t="32022" r="16213" b="17622"/>
          <a:stretch/>
        </p:blipFill>
        <p:spPr bwMode="auto">
          <a:xfrm>
            <a:off x="754380" y="1698818"/>
            <a:ext cx="8869679" cy="47770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0060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119063" y="1714500"/>
            <a:ext cx="8775701" cy="1016000"/>
          </a:xfrm>
          <a:prstGeom prst="rect">
            <a:avLst/>
          </a:prstGeom>
          <a:noFill/>
          <a:ln w="9525">
            <a:noFill/>
            <a:miter lim="800000"/>
            <a:headEnd/>
            <a:tailEnd/>
          </a:ln>
        </p:spPr>
        <p:txBody>
          <a:bodyPr>
            <a:spAutoFit/>
          </a:bodyPr>
          <a:lstStyle/>
          <a:p>
            <a:pPr algn="ctr" eaLnBrk="1" hangingPunct="1">
              <a:buFont typeface="Wingdings" pitchFamily="2" charset="2"/>
              <a:buNone/>
              <a:defRPr/>
            </a:pPr>
            <a:endParaRPr lang="fr-FR" sz="2800" b="1" dirty="0">
              <a:solidFill>
                <a:schemeClr val="tx1">
                  <a:lumMod val="50000"/>
                </a:schemeClr>
              </a:solidFill>
              <a:latin typeface="Comic Sans MS" pitchFamily="66" charset="0"/>
            </a:endParaRPr>
          </a:p>
          <a:p>
            <a:pPr eaLnBrk="1" hangingPunct="1">
              <a:buFont typeface="Arial" pitchFamily="34" charset="0"/>
              <a:buChar char="•"/>
              <a:defRPr/>
            </a:pPr>
            <a:endParaRPr lang="fr-FR" sz="3200" b="1" dirty="0">
              <a:solidFill>
                <a:schemeClr val="tx1">
                  <a:lumMod val="50000"/>
                </a:schemeClr>
              </a:solidFill>
              <a:latin typeface="Comic Sans MS" pitchFamily="66" charset="0"/>
            </a:endParaRPr>
          </a:p>
        </p:txBody>
      </p:sp>
      <p:sp>
        <p:nvSpPr>
          <p:cNvPr id="95236" name="Rectangle 5"/>
          <p:cNvSpPr>
            <a:spLocks noChangeArrowheads="1"/>
          </p:cNvSpPr>
          <p:nvPr/>
        </p:nvSpPr>
        <p:spPr bwMode="auto">
          <a:xfrm>
            <a:off x="-119063" y="110930"/>
            <a:ext cx="8253412" cy="814388"/>
          </a:xfrm>
          <a:prstGeom prst="rect">
            <a:avLst/>
          </a:prstGeom>
          <a:noFill/>
          <a:ln>
            <a:noFill/>
          </a:ln>
          <a:extLst/>
        </p:spPr>
        <p:txBody>
          <a:bodyPr anchor="ct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fr-FR" altLang="fr-FR" sz="3600" dirty="0">
                <a:solidFill>
                  <a:schemeClr val="accent1"/>
                </a:solidFill>
                <a:latin typeface="+mj-lt"/>
                <a:ea typeface="+mj-ea"/>
                <a:cs typeface="+mj-cs"/>
              </a:rPr>
              <a:t>Modes de distribution du concentré</a:t>
            </a:r>
          </a:p>
        </p:txBody>
      </p:sp>
      <p:sp>
        <p:nvSpPr>
          <p:cNvPr id="95260" name="ZoneTexte 6"/>
          <p:cNvSpPr txBox="1">
            <a:spLocks noChangeArrowheads="1"/>
          </p:cNvSpPr>
          <p:nvPr/>
        </p:nvSpPr>
        <p:spPr bwMode="auto">
          <a:xfrm>
            <a:off x="351691" y="1373157"/>
            <a:ext cx="7736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FR" altLang="fr-FR" sz="2400" dirty="0">
                <a:solidFill>
                  <a:schemeClr val="tx1">
                    <a:lumMod val="75000"/>
                    <a:lumOff val="25000"/>
                  </a:schemeClr>
                </a:solidFill>
                <a:latin typeface="+mn-lt"/>
              </a:rPr>
              <a:t>Les solutions pour distribuer le concentré aux agneaux</a:t>
            </a:r>
          </a:p>
        </p:txBody>
      </p:sp>
      <p:sp>
        <p:nvSpPr>
          <p:cNvPr id="3" name="Espace réservé du numéro de diapositive 2"/>
          <p:cNvSpPr>
            <a:spLocks noGrp="1"/>
          </p:cNvSpPr>
          <p:nvPr>
            <p:ph type="sldNum" sz="quarter" idx="12"/>
          </p:nvPr>
        </p:nvSpPr>
        <p:spPr>
          <a:xfrm>
            <a:off x="9807441" y="6110704"/>
            <a:ext cx="683339" cy="365125"/>
          </a:xfrm>
        </p:spPr>
        <p:txBody>
          <a:bodyPr/>
          <a:lstStyle/>
          <a:p>
            <a:fld id="{D57F1E4F-1CFF-5643-939E-217C01CDF565}" type="slidenum">
              <a:rPr lang="en-US" smtClean="0">
                <a:solidFill>
                  <a:srgbClr val="008000"/>
                </a:solidFill>
              </a:rPr>
              <a:pPr/>
              <a:t>29</a:t>
            </a:fld>
            <a:endParaRPr lang="en-US" dirty="0">
              <a:solidFill>
                <a:srgbClr val="008000"/>
              </a:solidFill>
            </a:endParaRPr>
          </a:p>
        </p:txBody>
      </p:sp>
      <p:pic>
        <p:nvPicPr>
          <p:cNvPr id="9" name="Image 8"/>
          <p:cNvPicPr>
            <a:picLocks noChangeAspect="1"/>
          </p:cNvPicPr>
          <p:nvPr/>
        </p:nvPicPr>
        <p:blipFill rotWithShape="1">
          <a:blip r:embed="rId4"/>
          <a:srcRect r="29360"/>
          <a:stretch/>
        </p:blipFill>
        <p:spPr>
          <a:xfrm>
            <a:off x="6795914" y="2730499"/>
            <a:ext cx="2096877" cy="2205723"/>
          </a:xfrm>
          <a:prstGeom prst="rect">
            <a:avLst/>
          </a:prstGeom>
        </p:spPr>
      </p:pic>
      <p:pic>
        <p:nvPicPr>
          <p:cNvPr id="10" name="Image 9"/>
          <p:cNvPicPr>
            <a:picLocks noChangeAspect="1"/>
          </p:cNvPicPr>
          <p:nvPr/>
        </p:nvPicPr>
        <p:blipFill>
          <a:blip r:embed="rId5"/>
          <a:stretch>
            <a:fillRect/>
          </a:stretch>
        </p:blipFill>
        <p:spPr>
          <a:xfrm>
            <a:off x="351691" y="2730500"/>
            <a:ext cx="2945718" cy="2205723"/>
          </a:xfrm>
          <a:prstGeom prst="rect">
            <a:avLst/>
          </a:prstGeom>
        </p:spPr>
      </p:pic>
      <p:pic>
        <p:nvPicPr>
          <p:cNvPr id="11" name="Imag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3768" y="2730500"/>
            <a:ext cx="3325787" cy="2226353"/>
          </a:xfrm>
          <a:prstGeom prst="rect">
            <a:avLst/>
          </a:prstGeom>
        </p:spPr>
      </p:pic>
      <p:sp>
        <p:nvSpPr>
          <p:cNvPr id="2" name="ZoneTexte 1"/>
          <p:cNvSpPr txBox="1"/>
          <p:nvPr/>
        </p:nvSpPr>
        <p:spPr>
          <a:xfrm>
            <a:off x="1293613" y="5072629"/>
            <a:ext cx="1263487" cy="369332"/>
          </a:xfrm>
          <a:prstGeom prst="rect">
            <a:avLst/>
          </a:prstGeom>
          <a:noFill/>
        </p:spPr>
        <p:txBody>
          <a:bodyPr wrap="none" rtlCol="0">
            <a:spAutoFit/>
          </a:bodyPr>
          <a:lstStyle/>
          <a:p>
            <a:r>
              <a:rPr lang="fr-FR" dirty="0" smtClean="0"/>
              <a:t>Claie auge</a:t>
            </a:r>
            <a:endParaRPr lang="fr-FR" dirty="0"/>
          </a:p>
        </p:txBody>
      </p:sp>
      <p:grpSp>
        <p:nvGrpSpPr>
          <p:cNvPr id="4" name="Groupe 3"/>
          <p:cNvGrpSpPr/>
          <p:nvPr/>
        </p:nvGrpSpPr>
        <p:grpSpPr>
          <a:xfrm>
            <a:off x="8987498" y="1681395"/>
            <a:ext cx="2441121" cy="3786591"/>
            <a:chOff x="8987498" y="1681395"/>
            <a:chExt cx="2441121" cy="3786591"/>
          </a:xfrm>
        </p:grpSpPr>
        <p:pic>
          <p:nvPicPr>
            <p:cNvPr id="12" name="Imag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8580645" y="2088248"/>
              <a:ext cx="3254828" cy="2441121"/>
            </a:xfrm>
            <a:prstGeom prst="rect">
              <a:avLst/>
            </a:prstGeom>
            <a:ln>
              <a:noFill/>
            </a:ln>
          </p:spPr>
        </p:pic>
        <p:sp>
          <p:nvSpPr>
            <p:cNvPr id="13" name="ZoneTexte 12"/>
            <p:cNvSpPr txBox="1"/>
            <p:nvPr/>
          </p:nvSpPr>
          <p:spPr>
            <a:xfrm>
              <a:off x="9630502" y="5098654"/>
              <a:ext cx="1500988" cy="369332"/>
            </a:xfrm>
            <a:prstGeom prst="rect">
              <a:avLst/>
            </a:prstGeom>
            <a:noFill/>
          </p:spPr>
          <p:txBody>
            <a:bodyPr wrap="none" rtlCol="0">
              <a:spAutoFit/>
            </a:bodyPr>
            <a:lstStyle/>
            <a:p>
              <a:r>
                <a:rPr lang="fr-FR" dirty="0"/>
                <a:t>T</a:t>
              </a:r>
              <a:r>
                <a:rPr lang="fr-FR" dirty="0" smtClean="0"/>
                <a:t>ransporteur</a:t>
              </a:r>
              <a:endParaRPr lang="fr-FR" dirty="0"/>
            </a:p>
          </p:txBody>
        </p:sp>
      </p:grpSp>
      <p:sp>
        <p:nvSpPr>
          <p:cNvPr id="14" name="ZoneTexte 13"/>
          <p:cNvSpPr txBox="1"/>
          <p:nvPr/>
        </p:nvSpPr>
        <p:spPr>
          <a:xfrm>
            <a:off x="6934408" y="5098654"/>
            <a:ext cx="2101857" cy="369332"/>
          </a:xfrm>
          <a:prstGeom prst="rect">
            <a:avLst/>
          </a:prstGeom>
          <a:noFill/>
        </p:spPr>
        <p:txBody>
          <a:bodyPr wrap="none" rtlCol="0">
            <a:spAutoFit/>
          </a:bodyPr>
          <a:lstStyle/>
          <a:p>
            <a:r>
              <a:rPr lang="fr-FR" dirty="0" smtClean="0"/>
              <a:t>Godet distributeur</a:t>
            </a:r>
            <a:endParaRPr lang="fr-FR" dirty="0"/>
          </a:p>
        </p:txBody>
      </p:sp>
      <p:sp>
        <p:nvSpPr>
          <p:cNvPr id="15" name="ZoneTexte 14"/>
          <p:cNvSpPr txBox="1"/>
          <p:nvPr/>
        </p:nvSpPr>
        <p:spPr>
          <a:xfrm>
            <a:off x="3814319" y="5099966"/>
            <a:ext cx="2658741" cy="369332"/>
          </a:xfrm>
          <a:prstGeom prst="rect">
            <a:avLst/>
          </a:prstGeom>
          <a:noFill/>
        </p:spPr>
        <p:txBody>
          <a:bodyPr wrap="none" rtlCol="0">
            <a:spAutoFit/>
          </a:bodyPr>
          <a:lstStyle/>
          <a:p>
            <a:r>
              <a:rPr lang="fr-FR" dirty="0" smtClean="0"/>
              <a:t>Vis ou chaine à pastilles</a:t>
            </a:r>
            <a:endParaRPr lang="fr-FR" dirty="0"/>
          </a:p>
        </p:txBody>
      </p:sp>
    </p:spTree>
    <p:extLst>
      <p:ext uri="{BB962C8B-B14F-4D97-AF65-F5344CB8AC3E}">
        <p14:creationId xmlns:p14="http://schemas.microsoft.com/office/powerpoint/2010/main" val="1620837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28"/>
          <p:cNvSpPr/>
          <p:nvPr/>
        </p:nvSpPr>
        <p:spPr>
          <a:xfrm>
            <a:off x="4689149" y="1668025"/>
            <a:ext cx="1266108" cy="1062783"/>
          </a:xfrm>
          <a:prstGeom prst="triangle">
            <a:avLst>
              <a:gd name="adj" fmla="val 10929"/>
            </a:avLst>
          </a:prstGeom>
          <a:solidFill>
            <a:srgbClr val="00800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Titre 2"/>
          <p:cNvSpPr>
            <a:spLocks noGrp="1"/>
          </p:cNvSpPr>
          <p:nvPr>
            <p:ph type="title"/>
          </p:nvPr>
        </p:nvSpPr>
        <p:spPr>
          <a:xfrm>
            <a:off x="811148" y="1992352"/>
            <a:ext cx="8596668" cy="1320800"/>
          </a:xfrm>
        </p:spPr>
        <p:txBody>
          <a:bodyPr>
            <a:noAutofit/>
          </a:bodyPr>
          <a:lstStyle/>
          <a:p>
            <a:pPr algn="ctr"/>
            <a:r>
              <a:rPr lang="fr-FR" sz="4000" b="1" dirty="0" smtClean="0">
                <a:solidFill>
                  <a:schemeClr val="bg1"/>
                </a:solidFill>
              </a:rPr>
              <a:t>1</a:t>
            </a:r>
            <a:br>
              <a:rPr lang="fr-FR" sz="4000" b="1" dirty="0" smtClean="0">
                <a:solidFill>
                  <a:schemeClr val="bg1"/>
                </a:solidFill>
              </a:rPr>
            </a:br>
            <a:r>
              <a:rPr lang="fr-FR" sz="4000" b="1" dirty="0" smtClean="0">
                <a:solidFill>
                  <a:srgbClr val="00B050"/>
                </a:solidFill>
              </a:rPr>
              <a:t/>
            </a:r>
            <a:br>
              <a:rPr lang="fr-FR" sz="4000" b="1" dirty="0" smtClean="0">
                <a:solidFill>
                  <a:srgbClr val="00B050"/>
                </a:solidFill>
              </a:rPr>
            </a:br>
            <a:r>
              <a:rPr lang="fr-FR" sz="4800" b="1" dirty="0" smtClean="0">
                <a:solidFill>
                  <a:srgbClr val="00B050"/>
                </a:solidFill>
              </a:rPr>
              <a:t>Des matières premières distribuées entières</a:t>
            </a:r>
            <a:endParaRPr lang="fr-FR" sz="4800" b="1" dirty="0">
              <a:solidFill>
                <a:srgbClr val="00B050"/>
              </a:solidFill>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241924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2032000" y="5337176"/>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 typeface="Wingdings" panose="05000000000000000000" pitchFamily="2" charset="2"/>
              <a:buNone/>
            </a:pPr>
            <a:endParaRPr lang="fr-FR" altLang="fr-FR" b="1">
              <a:solidFill>
                <a:srgbClr val="FF0000"/>
              </a:solidFill>
              <a:latin typeface="Comic Sans MS" panose="030F0702030302020204" pitchFamily="66" charset="0"/>
            </a:endParaRPr>
          </a:p>
        </p:txBody>
      </p:sp>
      <p:sp>
        <p:nvSpPr>
          <p:cNvPr id="27651" name="Text Box 3"/>
          <p:cNvSpPr txBox="1">
            <a:spLocks noChangeArrowheads="1"/>
          </p:cNvSpPr>
          <p:nvPr/>
        </p:nvSpPr>
        <p:spPr bwMode="auto">
          <a:xfrm>
            <a:off x="-119063" y="1714500"/>
            <a:ext cx="8775701" cy="1016000"/>
          </a:xfrm>
          <a:prstGeom prst="rect">
            <a:avLst/>
          </a:prstGeom>
          <a:noFill/>
          <a:ln w="9525">
            <a:noFill/>
            <a:miter lim="800000"/>
            <a:headEnd/>
            <a:tailEnd/>
          </a:ln>
        </p:spPr>
        <p:txBody>
          <a:bodyPr>
            <a:spAutoFit/>
          </a:bodyPr>
          <a:lstStyle/>
          <a:p>
            <a:pPr algn="ctr" eaLnBrk="1" hangingPunct="1">
              <a:buFont typeface="Wingdings" pitchFamily="2" charset="2"/>
              <a:buNone/>
              <a:defRPr/>
            </a:pPr>
            <a:endParaRPr lang="fr-FR" sz="2800" b="1" dirty="0">
              <a:solidFill>
                <a:schemeClr val="tx1">
                  <a:lumMod val="50000"/>
                </a:schemeClr>
              </a:solidFill>
              <a:latin typeface="Comic Sans MS" pitchFamily="66" charset="0"/>
            </a:endParaRPr>
          </a:p>
          <a:p>
            <a:pPr eaLnBrk="1" hangingPunct="1">
              <a:buFont typeface="Arial" pitchFamily="34" charset="0"/>
              <a:buChar char="•"/>
              <a:defRPr/>
            </a:pPr>
            <a:endParaRPr lang="fr-FR" sz="3200" b="1" dirty="0">
              <a:solidFill>
                <a:schemeClr val="tx1">
                  <a:lumMod val="50000"/>
                </a:schemeClr>
              </a:solidFill>
              <a:latin typeface="Comic Sans MS" pitchFamily="66" charset="0"/>
            </a:endParaRPr>
          </a:p>
        </p:txBody>
      </p:sp>
      <p:pic>
        <p:nvPicPr>
          <p:cNvPr id="3" name="Image 2"/>
          <p:cNvPicPr>
            <a:picLocks noChangeAspect="1"/>
          </p:cNvPicPr>
          <p:nvPr/>
        </p:nvPicPr>
        <p:blipFill>
          <a:blip r:embed="rId4"/>
          <a:stretch>
            <a:fillRect/>
          </a:stretch>
        </p:blipFill>
        <p:spPr>
          <a:xfrm>
            <a:off x="579251" y="2364383"/>
            <a:ext cx="9883630" cy="2853382"/>
          </a:xfrm>
          <a:prstGeom prst="rect">
            <a:avLst/>
          </a:prstGeom>
        </p:spPr>
      </p:pic>
      <p:sp>
        <p:nvSpPr>
          <p:cNvPr id="2" name="Espace réservé du numéro de diapositive 1"/>
          <p:cNvSpPr>
            <a:spLocks noGrp="1"/>
          </p:cNvSpPr>
          <p:nvPr>
            <p:ph type="sldNum" sz="quarter" idx="12"/>
          </p:nvPr>
        </p:nvSpPr>
        <p:spPr>
          <a:xfrm>
            <a:off x="9779542" y="6171990"/>
            <a:ext cx="683339" cy="365125"/>
          </a:xfrm>
        </p:spPr>
        <p:txBody>
          <a:bodyPr/>
          <a:lstStyle/>
          <a:p>
            <a:fld id="{D57F1E4F-1CFF-5643-939E-217C01CDF565}" type="slidenum">
              <a:rPr lang="en-US" smtClean="0">
                <a:solidFill>
                  <a:srgbClr val="008000"/>
                </a:solidFill>
              </a:rPr>
              <a:pPr/>
              <a:t>30</a:t>
            </a:fld>
            <a:endParaRPr lang="en-US" dirty="0">
              <a:solidFill>
                <a:srgbClr val="008000"/>
              </a:solidFill>
            </a:endParaRPr>
          </a:p>
        </p:txBody>
      </p:sp>
      <p:sp>
        <p:nvSpPr>
          <p:cNvPr id="8" name="Rectangle 5"/>
          <p:cNvSpPr>
            <a:spLocks noChangeArrowheads="1"/>
          </p:cNvSpPr>
          <p:nvPr/>
        </p:nvSpPr>
        <p:spPr bwMode="auto">
          <a:xfrm>
            <a:off x="-119063" y="110930"/>
            <a:ext cx="8253412" cy="814388"/>
          </a:xfrm>
          <a:prstGeom prst="rect">
            <a:avLst/>
          </a:prstGeom>
          <a:noFill/>
          <a:ln>
            <a:noFill/>
          </a:ln>
          <a:extLst/>
        </p:spPr>
        <p:txBody>
          <a:bodyPr anchor="ct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fr-FR" altLang="fr-FR" sz="3600" dirty="0">
                <a:solidFill>
                  <a:schemeClr val="accent1"/>
                </a:solidFill>
                <a:latin typeface="+mj-lt"/>
                <a:ea typeface="+mj-ea"/>
                <a:cs typeface="+mj-cs"/>
              </a:rPr>
              <a:t>Modes de distribution du concentré</a:t>
            </a:r>
          </a:p>
        </p:txBody>
      </p:sp>
      <p:sp>
        <p:nvSpPr>
          <p:cNvPr id="9" name="ZoneTexte 6"/>
          <p:cNvSpPr txBox="1">
            <a:spLocks noChangeArrowheads="1"/>
          </p:cNvSpPr>
          <p:nvPr/>
        </p:nvSpPr>
        <p:spPr bwMode="auto">
          <a:xfrm>
            <a:off x="351691" y="1373157"/>
            <a:ext cx="7736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FR" altLang="fr-FR" sz="2400" dirty="0">
                <a:solidFill>
                  <a:schemeClr val="tx1">
                    <a:lumMod val="75000"/>
                    <a:lumOff val="25000"/>
                  </a:schemeClr>
                </a:solidFill>
                <a:latin typeface="+mn-lt"/>
              </a:rPr>
              <a:t>Les solutions pour distribuer le concentré aux agneaux</a:t>
            </a:r>
          </a:p>
        </p:txBody>
      </p:sp>
    </p:spTree>
    <p:extLst>
      <p:ext uri="{BB962C8B-B14F-4D97-AF65-F5344CB8AC3E}">
        <p14:creationId xmlns:p14="http://schemas.microsoft.com/office/powerpoint/2010/main" val="31233326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119063" y="1714500"/>
            <a:ext cx="8775701" cy="1016000"/>
          </a:xfrm>
          <a:prstGeom prst="rect">
            <a:avLst/>
          </a:prstGeom>
          <a:noFill/>
          <a:ln w="9525">
            <a:noFill/>
            <a:miter lim="800000"/>
            <a:headEnd/>
            <a:tailEnd/>
          </a:ln>
        </p:spPr>
        <p:txBody>
          <a:bodyPr>
            <a:spAutoFit/>
          </a:bodyPr>
          <a:lstStyle/>
          <a:p>
            <a:pPr algn="ctr" eaLnBrk="1" hangingPunct="1">
              <a:buFont typeface="Wingdings" pitchFamily="2" charset="2"/>
              <a:buNone/>
              <a:defRPr/>
            </a:pPr>
            <a:endParaRPr lang="fr-FR" sz="2800" b="1" dirty="0">
              <a:solidFill>
                <a:schemeClr val="tx1">
                  <a:lumMod val="50000"/>
                </a:schemeClr>
              </a:solidFill>
              <a:latin typeface="Comic Sans MS" pitchFamily="66" charset="0"/>
            </a:endParaRPr>
          </a:p>
          <a:p>
            <a:pPr eaLnBrk="1" hangingPunct="1">
              <a:buFont typeface="Arial" pitchFamily="34" charset="0"/>
              <a:buChar char="•"/>
              <a:defRPr/>
            </a:pPr>
            <a:endParaRPr lang="fr-FR" sz="3200" b="1" dirty="0">
              <a:solidFill>
                <a:schemeClr val="tx1">
                  <a:lumMod val="50000"/>
                </a:schemeClr>
              </a:solidFill>
              <a:latin typeface="Comic Sans MS" pitchFamily="66" charset="0"/>
            </a:endParaRPr>
          </a:p>
        </p:txBody>
      </p:sp>
      <p:sp>
        <p:nvSpPr>
          <p:cNvPr id="95236" name="Rectangle 5"/>
          <p:cNvSpPr>
            <a:spLocks noChangeArrowheads="1"/>
          </p:cNvSpPr>
          <p:nvPr/>
        </p:nvSpPr>
        <p:spPr bwMode="auto">
          <a:xfrm>
            <a:off x="0" y="173334"/>
            <a:ext cx="6858000" cy="814388"/>
          </a:xfrm>
          <a:prstGeom prst="rect">
            <a:avLst/>
          </a:prstGeom>
          <a:noFill/>
          <a:ln>
            <a:noFill/>
          </a:ln>
          <a:extLst/>
        </p:spPr>
        <p:txBody>
          <a:bodyPr anchor="ct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fr-FR" altLang="fr-FR" sz="3600" dirty="0">
                <a:solidFill>
                  <a:schemeClr val="accent1"/>
                </a:solidFill>
                <a:latin typeface="+mj-lt"/>
                <a:ea typeface="+mj-ea"/>
                <a:cs typeface="+mj-cs"/>
              </a:rPr>
              <a:t>Des solutions automatisées</a:t>
            </a:r>
          </a:p>
        </p:txBody>
      </p:sp>
      <p:sp>
        <p:nvSpPr>
          <p:cNvPr id="95260" name="ZoneTexte 6"/>
          <p:cNvSpPr txBox="1">
            <a:spLocks noChangeArrowheads="1"/>
          </p:cNvSpPr>
          <p:nvPr/>
        </p:nvSpPr>
        <p:spPr bwMode="auto">
          <a:xfrm>
            <a:off x="363887" y="1194112"/>
            <a:ext cx="104062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FR" altLang="fr-FR" sz="2400" dirty="0">
                <a:solidFill>
                  <a:schemeClr val="tx1">
                    <a:lumMod val="75000"/>
                    <a:lumOff val="25000"/>
                  </a:schemeClr>
                </a:solidFill>
                <a:latin typeface="+mn-lt"/>
              </a:rPr>
              <a:t>Coûts de stockage, de transport et de fabrication </a:t>
            </a:r>
          </a:p>
          <a:p>
            <a:pPr eaLnBrk="1" hangingPunct="1">
              <a:spcBef>
                <a:spcPct val="0"/>
              </a:spcBef>
              <a:buSzTx/>
              <a:buFontTx/>
              <a:buNone/>
            </a:pPr>
            <a:r>
              <a:rPr lang="fr-FR" altLang="fr-FR" sz="2400" dirty="0">
                <a:solidFill>
                  <a:schemeClr val="tx1">
                    <a:lumMod val="75000"/>
                    <a:lumOff val="25000"/>
                  </a:schemeClr>
                </a:solidFill>
                <a:latin typeface="+mn-lt"/>
              </a:rPr>
              <a:t>Calcul réalisé pour une distribution par vis et pour 600 agneaux (HT 2010)</a:t>
            </a:r>
          </a:p>
        </p:txBody>
      </p:sp>
      <p:sp>
        <p:nvSpPr>
          <p:cNvPr id="2" name="Espace réservé du numéro de diapositive 1"/>
          <p:cNvSpPr>
            <a:spLocks noGrp="1"/>
          </p:cNvSpPr>
          <p:nvPr>
            <p:ph type="sldNum" sz="quarter" idx="12"/>
          </p:nvPr>
        </p:nvSpPr>
        <p:spPr>
          <a:xfrm>
            <a:off x="9796466" y="6186488"/>
            <a:ext cx="683339" cy="365125"/>
          </a:xfrm>
        </p:spPr>
        <p:txBody>
          <a:bodyPr/>
          <a:lstStyle/>
          <a:p>
            <a:fld id="{D57F1E4F-1CFF-5643-939E-217C01CDF565}" type="slidenum">
              <a:rPr lang="en-US" smtClean="0">
                <a:solidFill>
                  <a:srgbClr val="008000"/>
                </a:solidFill>
              </a:rPr>
              <a:pPr/>
              <a:t>31</a:t>
            </a:fld>
            <a:endParaRPr lang="en-US" dirty="0">
              <a:solidFill>
                <a:srgbClr val="008000"/>
              </a:solidFill>
            </a:endParaRPr>
          </a:p>
        </p:txBody>
      </p:sp>
      <p:pic>
        <p:nvPicPr>
          <p:cNvPr id="3" name="Image 2"/>
          <p:cNvPicPr>
            <a:picLocks noChangeAspect="1"/>
          </p:cNvPicPr>
          <p:nvPr/>
        </p:nvPicPr>
        <p:blipFill>
          <a:blip r:embed="rId4"/>
          <a:stretch>
            <a:fillRect/>
          </a:stretch>
        </p:blipFill>
        <p:spPr>
          <a:xfrm>
            <a:off x="718324" y="2382254"/>
            <a:ext cx="8681456" cy="3804234"/>
          </a:xfrm>
          <a:prstGeom prst="rect">
            <a:avLst/>
          </a:prstGeom>
        </p:spPr>
      </p:pic>
    </p:spTree>
    <p:extLst>
      <p:ext uri="{BB962C8B-B14F-4D97-AF65-F5344CB8AC3E}">
        <p14:creationId xmlns:p14="http://schemas.microsoft.com/office/powerpoint/2010/main" val="13877198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06319" y="630233"/>
            <a:ext cx="9562613" cy="3647152"/>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fr-FR" sz="3600" dirty="0">
                <a:solidFill>
                  <a:schemeClr val="accent1"/>
                </a:solidFill>
                <a:latin typeface="+mj-lt"/>
                <a:ea typeface="+mj-ea"/>
                <a:cs typeface="+mj-cs"/>
              </a:rPr>
              <a:t>En résumé</a:t>
            </a:r>
          </a:p>
          <a:p>
            <a:pPr eaLnBrk="1" hangingPunct="1">
              <a:buFont typeface="Wingdings" pitchFamily="2" charset="2"/>
              <a:buNone/>
              <a:defRPr/>
            </a:pPr>
            <a:endParaRPr lang="fr-FR" sz="3600" b="1" dirty="0">
              <a:solidFill>
                <a:schemeClr val="tx2">
                  <a:lumMod val="75000"/>
                </a:schemeClr>
              </a:solidFill>
              <a:latin typeface="Comic Sans MS" pitchFamily="66" charset="0"/>
            </a:endParaRPr>
          </a:p>
          <a:p>
            <a:pPr marL="571500" indent="-571500">
              <a:spcAft>
                <a:spcPts val="600"/>
              </a:spcAft>
              <a:buClr>
                <a:schemeClr val="accent1">
                  <a:lumMod val="75000"/>
                </a:schemeClr>
              </a:buClr>
              <a:buFont typeface="Wingdings 3" panose="05040102010807070707" pitchFamily="18" charset="2"/>
              <a:buChar char=""/>
              <a:defRPr/>
            </a:pPr>
            <a:r>
              <a:rPr lang="fr-FR" sz="2400" b="1" dirty="0">
                <a:solidFill>
                  <a:schemeClr val="tx1">
                    <a:lumMod val="75000"/>
                    <a:lumOff val="25000"/>
                  </a:schemeClr>
                </a:solidFill>
              </a:rPr>
              <a:t>Des matières premières distribuées entières</a:t>
            </a:r>
          </a:p>
          <a:p>
            <a:pPr marL="571500" indent="-571500">
              <a:spcAft>
                <a:spcPts val="600"/>
              </a:spcAft>
              <a:buClr>
                <a:schemeClr val="accent1">
                  <a:lumMod val="75000"/>
                </a:schemeClr>
              </a:buClr>
              <a:buFont typeface="Wingdings 3" panose="05040102010807070707" pitchFamily="18" charset="2"/>
              <a:buChar char=""/>
              <a:defRPr/>
            </a:pPr>
            <a:r>
              <a:rPr lang="fr-FR" sz="2400" b="1" dirty="0">
                <a:solidFill>
                  <a:schemeClr val="tx1">
                    <a:lumMod val="75000"/>
                    <a:lumOff val="25000"/>
                  </a:schemeClr>
                </a:solidFill>
              </a:rPr>
              <a:t>Le rationnement : des quantités totales de concentré inchangées, un allongement de la durée de finition</a:t>
            </a:r>
          </a:p>
          <a:p>
            <a:pPr marL="571500" indent="-571500">
              <a:spcAft>
                <a:spcPts val="600"/>
              </a:spcAft>
              <a:buClr>
                <a:schemeClr val="accent1">
                  <a:lumMod val="75000"/>
                </a:schemeClr>
              </a:buClr>
              <a:buFont typeface="Wingdings 3" panose="05040102010807070707" pitchFamily="18" charset="2"/>
              <a:buChar char=""/>
              <a:defRPr/>
            </a:pPr>
            <a:r>
              <a:rPr lang="fr-FR" sz="2400" b="1" dirty="0">
                <a:solidFill>
                  <a:schemeClr val="tx1">
                    <a:lumMod val="75000"/>
                    <a:lumOff val="25000"/>
                  </a:schemeClr>
                </a:solidFill>
              </a:rPr>
              <a:t>Il est possible de distribuer séparément la céréale et le pois</a:t>
            </a:r>
          </a:p>
          <a:p>
            <a:pPr marL="571500" indent="-571500">
              <a:buClr>
                <a:schemeClr val="accent1">
                  <a:lumMod val="75000"/>
                </a:schemeClr>
              </a:buClr>
              <a:buFont typeface="Wingdings 3" panose="05040102010807070707" pitchFamily="18" charset="2"/>
              <a:buChar char=""/>
              <a:defRPr/>
            </a:pPr>
            <a:r>
              <a:rPr lang="fr-FR" sz="2400" b="1" dirty="0">
                <a:solidFill>
                  <a:schemeClr val="tx1">
                    <a:lumMod val="75000"/>
                    <a:lumOff val="25000"/>
                  </a:schemeClr>
                </a:solidFill>
              </a:rPr>
              <a:t>Il y a plusieurs possibilités de mécaniser la distribution du </a:t>
            </a:r>
            <a:r>
              <a:rPr lang="fr-FR" sz="2400" b="1" dirty="0" smtClean="0">
                <a:solidFill>
                  <a:schemeClr val="tx1">
                    <a:lumMod val="75000"/>
                    <a:lumOff val="25000"/>
                  </a:schemeClr>
                </a:solidFill>
              </a:rPr>
              <a:t>concentré</a:t>
            </a:r>
            <a:endParaRPr lang="fr-FR" sz="2400" b="1" dirty="0">
              <a:solidFill>
                <a:schemeClr val="tx1">
                  <a:lumMod val="75000"/>
                  <a:lumOff val="25000"/>
                </a:schemeClr>
              </a:solidFill>
            </a:endParaRPr>
          </a:p>
        </p:txBody>
      </p:sp>
      <p:sp>
        <p:nvSpPr>
          <p:cNvPr id="5" name="Espace réservé du numéro de diapositive 1"/>
          <p:cNvSpPr>
            <a:spLocks noGrp="1"/>
          </p:cNvSpPr>
          <p:nvPr>
            <p:ph type="sldNum" sz="quarter" idx="12"/>
          </p:nvPr>
        </p:nvSpPr>
        <p:spPr>
          <a:xfrm>
            <a:off x="9796466" y="6186488"/>
            <a:ext cx="683339" cy="365125"/>
          </a:xfrm>
        </p:spPr>
        <p:txBody>
          <a:bodyPr/>
          <a:lstStyle/>
          <a:p>
            <a:r>
              <a:rPr lang="en-US" dirty="0" smtClean="0">
                <a:solidFill>
                  <a:srgbClr val="008000"/>
                </a:solidFill>
              </a:rPr>
              <a:t>33</a:t>
            </a:r>
            <a:endParaRPr lang="en-US" dirty="0">
              <a:solidFill>
                <a:srgbClr val="008000"/>
              </a:solidFill>
            </a:endParaRPr>
          </a:p>
        </p:txBody>
      </p:sp>
    </p:spTree>
    <p:extLst>
      <p:ext uri="{BB962C8B-B14F-4D97-AF65-F5344CB8AC3E}">
        <p14:creationId xmlns:p14="http://schemas.microsoft.com/office/powerpoint/2010/main" val="213343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81328" y="166652"/>
            <a:ext cx="8775701" cy="3447098"/>
          </a:xfrm>
          <a:prstGeom prst="rect">
            <a:avLst/>
          </a:prstGeom>
          <a:noFill/>
          <a:ln w="9525">
            <a:noFill/>
            <a:miter lim="800000"/>
            <a:headEnd/>
            <a:tailEnd/>
          </a:ln>
        </p:spPr>
        <p:txBody>
          <a:bodyPr>
            <a:spAutoFit/>
          </a:bodyPr>
          <a:lstStyle/>
          <a:p>
            <a:pPr algn="ctr" eaLnBrk="1" hangingPunct="1">
              <a:buFont typeface="Wingdings" pitchFamily="2" charset="2"/>
              <a:buNone/>
              <a:defRPr/>
            </a:pPr>
            <a:r>
              <a:rPr lang="fr-FR" sz="3200" b="1" dirty="0">
                <a:solidFill>
                  <a:srgbClr val="008000"/>
                </a:solidFill>
              </a:rPr>
              <a:t>Pour en savoir plus</a:t>
            </a:r>
          </a:p>
          <a:p>
            <a:pPr algn="ctr" eaLnBrk="1" hangingPunct="1">
              <a:buFont typeface="Wingdings" pitchFamily="2" charset="2"/>
              <a:buNone/>
              <a:defRPr/>
            </a:pPr>
            <a:endParaRPr lang="fr-FR" sz="2000" b="1" dirty="0">
              <a:solidFill>
                <a:schemeClr val="tx2">
                  <a:lumMod val="75000"/>
                </a:schemeClr>
              </a:solidFill>
              <a:latin typeface="Comic Sans MS" pitchFamily="66" charset="0"/>
            </a:endParaRPr>
          </a:p>
          <a:p>
            <a:pPr algn="ctr" eaLnBrk="1" hangingPunct="1">
              <a:defRPr/>
            </a:pPr>
            <a:r>
              <a:rPr lang="fr-FR" sz="2400" b="1" dirty="0">
                <a:solidFill>
                  <a:schemeClr val="tx2">
                    <a:lumMod val="75000"/>
                  </a:schemeClr>
                </a:solidFill>
              </a:rPr>
              <a:t>Des fiches techniques sur le thème de la </a:t>
            </a:r>
            <a:endParaRPr lang="fr-FR" sz="2400" b="1" dirty="0" smtClean="0">
              <a:solidFill>
                <a:schemeClr val="tx2">
                  <a:lumMod val="75000"/>
                </a:schemeClr>
              </a:solidFill>
            </a:endParaRPr>
          </a:p>
          <a:p>
            <a:pPr algn="ctr" eaLnBrk="1" hangingPunct="1">
              <a:defRPr/>
            </a:pPr>
            <a:r>
              <a:rPr lang="fr-FR" sz="3200" b="1" dirty="0" smtClean="0">
                <a:solidFill>
                  <a:schemeClr val="accent6">
                    <a:lumMod val="75000"/>
                  </a:schemeClr>
                </a:solidFill>
              </a:rPr>
              <a:t>qualité </a:t>
            </a:r>
            <a:r>
              <a:rPr lang="fr-FR" sz="3200" b="1" dirty="0">
                <a:solidFill>
                  <a:schemeClr val="accent6">
                    <a:lumMod val="75000"/>
                  </a:schemeClr>
                </a:solidFill>
              </a:rPr>
              <a:t>des carcasses</a:t>
            </a:r>
            <a:endParaRPr lang="fr-FR" sz="2400" b="1" dirty="0">
              <a:solidFill>
                <a:schemeClr val="accent6">
                  <a:lumMod val="75000"/>
                </a:schemeClr>
              </a:solidFill>
            </a:endParaRPr>
          </a:p>
          <a:p>
            <a:pPr algn="ctr" eaLnBrk="1" hangingPunct="1">
              <a:defRPr/>
            </a:pPr>
            <a:r>
              <a:rPr lang="fr-FR" sz="2400" dirty="0">
                <a:solidFill>
                  <a:schemeClr val="tx2">
                    <a:lumMod val="75000"/>
                  </a:schemeClr>
                </a:solidFill>
              </a:rPr>
              <a:t>sur</a:t>
            </a:r>
            <a:r>
              <a:rPr lang="fr-FR" sz="2400" b="1" dirty="0">
                <a:solidFill>
                  <a:schemeClr val="tx2">
                    <a:lumMod val="75000"/>
                  </a:schemeClr>
                </a:solidFill>
              </a:rPr>
              <a:t> </a:t>
            </a:r>
            <a:r>
              <a:rPr lang="fr-FR" sz="2400" b="1" dirty="0">
                <a:solidFill>
                  <a:schemeClr val="tx2">
                    <a:lumMod val="75000"/>
                  </a:schemeClr>
                </a:solidFill>
                <a:hlinkClick r:id="rId2"/>
              </a:rPr>
              <a:t>www.idele.fr</a:t>
            </a:r>
            <a:r>
              <a:rPr lang="fr-FR" sz="2400" b="1" dirty="0">
                <a:solidFill>
                  <a:schemeClr val="tx2">
                    <a:lumMod val="75000"/>
                  </a:schemeClr>
                </a:solidFill>
              </a:rPr>
              <a:t> </a:t>
            </a:r>
            <a:r>
              <a:rPr lang="fr-FR" sz="2400" dirty="0">
                <a:solidFill>
                  <a:schemeClr val="tx2">
                    <a:lumMod val="75000"/>
                  </a:schemeClr>
                </a:solidFill>
              </a:rPr>
              <a:t>et</a:t>
            </a:r>
            <a:r>
              <a:rPr lang="fr-FR" sz="2400" b="1" dirty="0">
                <a:solidFill>
                  <a:schemeClr val="tx2">
                    <a:lumMod val="75000"/>
                  </a:schemeClr>
                </a:solidFill>
              </a:rPr>
              <a:t> </a:t>
            </a:r>
            <a:r>
              <a:rPr lang="fr-FR" sz="2400" b="1" dirty="0">
                <a:solidFill>
                  <a:schemeClr val="tx2">
                    <a:lumMod val="75000"/>
                  </a:schemeClr>
                </a:solidFill>
                <a:hlinkClick r:id="rId3"/>
              </a:rPr>
              <a:t>www.inn-ovin.fr</a:t>
            </a:r>
            <a:endParaRPr lang="fr-FR" sz="2400" b="1" dirty="0">
              <a:solidFill>
                <a:schemeClr val="tx2">
                  <a:lumMod val="75000"/>
                </a:schemeClr>
              </a:solidFill>
            </a:endParaRPr>
          </a:p>
          <a:p>
            <a:pPr algn="ctr" eaLnBrk="1" hangingPunct="1">
              <a:defRPr/>
            </a:pPr>
            <a:endParaRPr lang="fr-FR" b="1" dirty="0">
              <a:solidFill>
                <a:schemeClr val="tx2">
                  <a:lumMod val="75000"/>
                </a:schemeClr>
              </a:solidFill>
              <a:latin typeface="Comic Sans MS" pitchFamily="66" charset="0"/>
            </a:endParaRPr>
          </a:p>
          <a:p>
            <a:pPr algn="ctr" eaLnBrk="1" hangingPunct="1">
              <a:buFont typeface="Wingdings" pitchFamily="2" charset="2"/>
              <a:buNone/>
              <a:defRPr/>
            </a:pPr>
            <a:endParaRPr lang="fr-FR" sz="2800" b="1" dirty="0">
              <a:solidFill>
                <a:schemeClr val="tx1">
                  <a:lumMod val="50000"/>
                </a:schemeClr>
              </a:solidFill>
              <a:latin typeface="Comic Sans MS" pitchFamily="66" charset="0"/>
            </a:endParaRPr>
          </a:p>
          <a:p>
            <a:pPr eaLnBrk="1" hangingPunct="1">
              <a:buFont typeface="Arial" pitchFamily="34" charset="0"/>
              <a:buChar char="•"/>
              <a:defRPr/>
            </a:pPr>
            <a:endParaRPr lang="fr-FR" sz="3200" b="1" dirty="0">
              <a:solidFill>
                <a:schemeClr val="tx1">
                  <a:lumMod val="50000"/>
                </a:schemeClr>
              </a:solidFill>
              <a:latin typeface="Comic Sans MS" pitchFamily="66" charset="0"/>
            </a:endParaRPr>
          </a:p>
        </p:txBody>
      </p:sp>
      <p:pic>
        <p:nvPicPr>
          <p:cNvPr id="5" name="Image 4"/>
          <p:cNvPicPr>
            <a:picLocks noChangeAspect="1"/>
          </p:cNvPicPr>
          <p:nvPr/>
        </p:nvPicPr>
        <p:blipFill>
          <a:blip r:embed="rId4"/>
          <a:stretch>
            <a:fillRect/>
          </a:stretch>
        </p:blipFill>
        <p:spPr>
          <a:xfrm>
            <a:off x="373848" y="2794824"/>
            <a:ext cx="2300305" cy="3261360"/>
          </a:xfrm>
          <a:prstGeom prst="rect">
            <a:avLst/>
          </a:prstGeom>
        </p:spPr>
      </p:pic>
      <p:pic>
        <p:nvPicPr>
          <p:cNvPr id="6" name="Image 5"/>
          <p:cNvPicPr>
            <a:picLocks noChangeAspect="1"/>
          </p:cNvPicPr>
          <p:nvPr/>
        </p:nvPicPr>
        <p:blipFill>
          <a:blip r:embed="rId5"/>
          <a:stretch>
            <a:fillRect/>
          </a:stretch>
        </p:blipFill>
        <p:spPr>
          <a:xfrm>
            <a:off x="2937886" y="2794824"/>
            <a:ext cx="2304754" cy="3261360"/>
          </a:xfrm>
          <a:prstGeom prst="rect">
            <a:avLst/>
          </a:prstGeom>
        </p:spPr>
      </p:pic>
      <p:pic>
        <p:nvPicPr>
          <p:cNvPr id="7" name="Image 6"/>
          <p:cNvPicPr>
            <a:picLocks noChangeAspect="1"/>
          </p:cNvPicPr>
          <p:nvPr/>
        </p:nvPicPr>
        <p:blipFill>
          <a:blip r:embed="rId6"/>
          <a:stretch>
            <a:fillRect/>
          </a:stretch>
        </p:blipFill>
        <p:spPr>
          <a:xfrm>
            <a:off x="5506373" y="2794824"/>
            <a:ext cx="2294096" cy="3240024"/>
          </a:xfrm>
          <a:prstGeom prst="rect">
            <a:avLst/>
          </a:prstGeom>
        </p:spPr>
      </p:pic>
      <p:pic>
        <p:nvPicPr>
          <p:cNvPr id="8" name="Image 7"/>
          <p:cNvPicPr>
            <a:picLocks noChangeAspect="1"/>
          </p:cNvPicPr>
          <p:nvPr/>
        </p:nvPicPr>
        <p:blipFill>
          <a:blip r:embed="rId7"/>
          <a:stretch>
            <a:fillRect/>
          </a:stretch>
        </p:blipFill>
        <p:spPr>
          <a:xfrm>
            <a:off x="8064203" y="2794824"/>
            <a:ext cx="2363004" cy="3354825"/>
          </a:xfrm>
          <a:prstGeom prst="rect">
            <a:avLst/>
          </a:prstGeom>
        </p:spPr>
      </p:pic>
    </p:spTree>
    <p:extLst>
      <p:ext uri="{BB962C8B-B14F-4D97-AF65-F5344CB8AC3E}">
        <p14:creationId xmlns:p14="http://schemas.microsoft.com/office/powerpoint/2010/main" val="3569417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7041" y="377811"/>
            <a:ext cx="9559486" cy="1320800"/>
          </a:xfrm>
        </p:spPr>
        <p:txBody>
          <a:bodyPr>
            <a:normAutofit fontScale="90000"/>
          </a:bodyPr>
          <a:lstStyle/>
          <a:p>
            <a:r>
              <a:rPr lang="fr-FR" sz="4000" dirty="0"/>
              <a:t>Les céréales et protéagineux sont distribués entiers</a:t>
            </a:r>
            <a:r>
              <a:rPr lang="fr-FR" dirty="0"/>
              <a:t/>
            </a:r>
            <a:br>
              <a:rPr lang="fr-FR" dirty="0"/>
            </a:br>
            <a:endParaRPr lang="fr-FR" dirty="0"/>
          </a:p>
        </p:txBody>
      </p:sp>
      <p:sp>
        <p:nvSpPr>
          <p:cNvPr id="3" name="Espace réservé du contenu 2"/>
          <p:cNvSpPr>
            <a:spLocks noGrp="1"/>
          </p:cNvSpPr>
          <p:nvPr>
            <p:ph idx="1"/>
          </p:nvPr>
        </p:nvSpPr>
        <p:spPr>
          <a:xfrm>
            <a:off x="677334" y="2160589"/>
            <a:ext cx="8633934" cy="3880773"/>
          </a:xfrm>
        </p:spPr>
        <p:txBody>
          <a:bodyPr>
            <a:normAutofit/>
          </a:bodyPr>
          <a:lstStyle/>
          <a:p>
            <a:r>
              <a:rPr lang="fr-FR" sz="2800" b="1" dirty="0" smtClean="0"/>
              <a:t>Le </a:t>
            </a:r>
            <a:r>
              <a:rPr lang="fr-FR" sz="2800" b="1" dirty="0"/>
              <a:t>broyage </a:t>
            </a:r>
          </a:p>
          <a:p>
            <a:pPr lvl="1"/>
            <a:r>
              <a:rPr lang="fr-FR" sz="2600" dirty="0" smtClean="0"/>
              <a:t>Favorise </a:t>
            </a:r>
            <a:r>
              <a:rPr lang="fr-FR" sz="2600" dirty="0"/>
              <a:t>les acidoses</a:t>
            </a:r>
          </a:p>
          <a:p>
            <a:pPr lvl="1"/>
            <a:r>
              <a:rPr lang="fr-FR" sz="2600" dirty="0"/>
              <a:t>N’améliore pas l’efficacité </a:t>
            </a:r>
            <a:r>
              <a:rPr lang="fr-FR" sz="2600" dirty="0" smtClean="0"/>
              <a:t>alimentaire</a:t>
            </a:r>
          </a:p>
          <a:p>
            <a:pPr lvl="1"/>
            <a:r>
              <a:rPr lang="fr-FR" sz="2600" dirty="0" smtClean="0"/>
              <a:t>Détériore la qualité des gras : couleur et fermeté</a:t>
            </a:r>
            <a:endParaRPr lang="fr-FR" sz="2600" dirty="0"/>
          </a:p>
          <a:p>
            <a:pPr marL="0" indent="0">
              <a:buNone/>
            </a:pPr>
            <a:endParaRPr lang="fr-FR" sz="28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084880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0426" y="241610"/>
            <a:ext cx="9414520" cy="1320800"/>
          </a:xfrm>
        </p:spPr>
        <p:txBody>
          <a:bodyPr/>
          <a:lstStyle/>
          <a:p>
            <a:r>
              <a:rPr lang="fr-FR" dirty="0"/>
              <a:t>Les céréales et protéagineux sont </a:t>
            </a:r>
            <a:r>
              <a:rPr lang="fr-FR" dirty="0" smtClean="0"/>
              <a:t>distribués entiers </a:t>
            </a:r>
            <a:endParaRPr lang="fr-FR" dirty="0"/>
          </a:p>
        </p:txBody>
      </p:sp>
      <p:sp>
        <p:nvSpPr>
          <p:cNvPr id="3" name="Espace réservé du contenu 2"/>
          <p:cNvSpPr>
            <a:spLocks noGrp="1"/>
          </p:cNvSpPr>
          <p:nvPr>
            <p:ph idx="1"/>
          </p:nvPr>
        </p:nvSpPr>
        <p:spPr>
          <a:xfrm>
            <a:off x="6333014" y="2450438"/>
            <a:ext cx="3776181" cy="3880773"/>
          </a:xfrm>
        </p:spPr>
        <p:txBody>
          <a:bodyPr>
            <a:normAutofit/>
          </a:bodyPr>
          <a:lstStyle/>
          <a:p>
            <a:r>
              <a:rPr lang="fr-FR" sz="2400" dirty="0"/>
              <a:t>Le broyage, l’aplatissage et concassage </a:t>
            </a:r>
            <a:r>
              <a:rPr lang="fr-FR" sz="2400" dirty="0" smtClean="0"/>
              <a:t>favorisent </a:t>
            </a:r>
            <a:r>
              <a:rPr lang="fr-FR" sz="2800" b="1" dirty="0">
                <a:solidFill>
                  <a:srgbClr val="008000"/>
                </a:solidFill>
              </a:rPr>
              <a:t>les gras </a:t>
            </a:r>
            <a:r>
              <a:rPr lang="fr-FR" sz="2800" b="1" dirty="0" smtClean="0">
                <a:solidFill>
                  <a:srgbClr val="008000"/>
                </a:solidFill>
              </a:rPr>
              <a:t>colorés</a:t>
            </a:r>
            <a:endParaRPr lang="fr-FR" sz="2800" b="1" dirty="0">
              <a:solidFill>
                <a:srgbClr val="008000"/>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5" name="Image 4"/>
          <p:cNvPicPr>
            <a:picLocks noChangeAspect="1"/>
          </p:cNvPicPr>
          <p:nvPr/>
        </p:nvPicPr>
        <p:blipFill rotWithShape="1">
          <a:blip r:embed="rId3"/>
          <a:srcRect l="4871" t="3610" r="3025" b="3955"/>
          <a:stretch/>
        </p:blipFill>
        <p:spPr>
          <a:xfrm>
            <a:off x="2676292" y="1975227"/>
            <a:ext cx="3055435" cy="4538547"/>
          </a:xfrm>
          <a:prstGeom prst="rect">
            <a:avLst/>
          </a:prstGeom>
        </p:spPr>
      </p:pic>
    </p:spTree>
    <p:extLst>
      <p:ext uri="{BB962C8B-B14F-4D97-AF65-F5344CB8AC3E}">
        <p14:creationId xmlns:p14="http://schemas.microsoft.com/office/powerpoint/2010/main" val="228977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610426" y="241610"/>
            <a:ext cx="9414520"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mtClean="0"/>
              <a:t>Les céréales et protéagineux sont distribués entiers </a:t>
            </a:r>
            <a:endParaRPr lang="fr-FR" dirty="0"/>
          </a:p>
        </p:txBody>
      </p:sp>
      <p:sp>
        <p:nvSpPr>
          <p:cNvPr id="8" name="Espace réservé du contenu 2"/>
          <p:cNvSpPr txBox="1">
            <a:spLocks/>
          </p:cNvSpPr>
          <p:nvPr/>
        </p:nvSpPr>
        <p:spPr>
          <a:xfrm>
            <a:off x="6106004" y="2525714"/>
            <a:ext cx="3776181" cy="388077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FR" sz="2400" dirty="0" smtClean="0"/>
              <a:t>Le broyage, l’aplatissage et concassage favorisent </a:t>
            </a:r>
            <a:r>
              <a:rPr lang="fr-FR" sz="2800" b="1" dirty="0" smtClean="0">
                <a:solidFill>
                  <a:srgbClr val="008000"/>
                </a:solidFill>
              </a:rPr>
              <a:t>les gras mous</a:t>
            </a:r>
            <a:endParaRPr lang="fr-FR" sz="2800" b="1" dirty="0">
              <a:solidFill>
                <a:srgbClr val="008000"/>
              </a:solidFill>
            </a:endParaRPr>
          </a:p>
        </p:txBody>
      </p:sp>
      <p:pic>
        <p:nvPicPr>
          <p:cNvPr id="3" name="Image 2"/>
          <p:cNvPicPr>
            <a:picLocks noChangeAspect="1"/>
          </p:cNvPicPr>
          <p:nvPr/>
        </p:nvPicPr>
        <p:blipFill rotWithShape="1">
          <a:blip r:embed="rId3">
            <a:lum bright="8000" contrast="3000"/>
          </a:blip>
          <a:srcRect l="3451" t="2780" r="471" b="5033"/>
          <a:stretch/>
        </p:blipFill>
        <p:spPr>
          <a:xfrm>
            <a:off x="1759002" y="1962615"/>
            <a:ext cx="3836019" cy="4103648"/>
          </a:xfrm>
          <a:prstGeom prst="rect">
            <a:avLst/>
          </a:prstGeom>
        </p:spPr>
      </p:pic>
      <p:sp>
        <p:nvSpPr>
          <p:cNvPr id="10" name="Espace réservé du numéro de diapositive 5"/>
          <p:cNvSpPr>
            <a:spLocks noGrp="1"/>
          </p:cNvSpPr>
          <p:nvPr>
            <p:ph type="sldNum" sz="quarter" idx="12"/>
          </p:nvPr>
        </p:nvSpPr>
        <p:spPr>
          <a:xfrm>
            <a:off x="9767526" y="6148649"/>
            <a:ext cx="683339" cy="365125"/>
          </a:xfrm>
        </p:spPr>
        <p:txBody>
          <a:bodyPr/>
          <a:lstStyle/>
          <a:p>
            <a:r>
              <a:rPr lang="en-US" dirty="0" smtClean="0">
                <a:solidFill>
                  <a:srgbClr val="008000"/>
                </a:solidFill>
              </a:rPr>
              <a:t>6</a:t>
            </a:r>
            <a:endParaRPr lang="en-US" dirty="0">
              <a:solidFill>
                <a:srgbClr val="008000"/>
              </a:solidFill>
            </a:endParaRPr>
          </a:p>
        </p:txBody>
      </p:sp>
    </p:spTree>
    <p:extLst>
      <p:ext uri="{BB962C8B-B14F-4D97-AF65-F5344CB8AC3E}">
        <p14:creationId xmlns:p14="http://schemas.microsoft.com/office/powerpoint/2010/main" val="3216116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6" name="Text Box 6"/>
          <p:cNvSpPr txBox="1">
            <a:spLocks noChangeArrowheads="1"/>
          </p:cNvSpPr>
          <p:nvPr/>
        </p:nvSpPr>
        <p:spPr bwMode="auto">
          <a:xfrm>
            <a:off x="3960813" y="4008438"/>
            <a:ext cx="360996"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2"/>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 typeface="Wingdings" panose="05000000000000000000" pitchFamily="2" charset="2"/>
              <a:buNone/>
            </a:pPr>
            <a:r>
              <a:rPr lang="fr-FR" altLang="fr-FR" sz="4400">
                <a:solidFill>
                  <a:srgbClr val="FF0000"/>
                </a:solidFill>
                <a:latin typeface="Tahoma" panose="020B0604030504040204" pitchFamily="34" charset="0"/>
                <a:sym typeface="Monotype Sorts" pitchFamily="2" charset="2"/>
              </a:rPr>
              <a:t> </a:t>
            </a:r>
            <a:endParaRPr lang="fr-FR" altLang="fr-FR">
              <a:solidFill>
                <a:schemeClr val="tx2"/>
              </a:solidFill>
              <a:latin typeface="Tahoma" panose="020B0604030504040204" pitchFamily="34" charset="0"/>
            </a:endParaRPr>
          </a:p>
          <a:p>
            <a:pPr eaLnBrk="1" hangingPunct="1">
              <a:spcBef>
                <a:spcPct val="0"/>
              </a:spcBef>
              <a:buSzTx/>
              <a:buFont typeface="Wingdings" panose="05000000000000000000" pitchFamily="2" charset="2"/>
              <a:buNone/>
            </a:pPr>
            <a:endParaRPr lang="fr-FR" altLang="fr-FR">
              <a:solidFill>
                <a:schemeClr val="tx2"/>
              </a:solidFill>
              <a:latin typeface="Tahoma" panose="020B0604030504040204" pitchFamily="34" charset="0"/>
            </a:endParaRPr>
          </a:p>
        </p:txBody>
      </p:sp>
      <p:pic>
        <p:nvPicPr>
          <p:cNvPr id="2" name="Image 1"/>
          <p:cNvPicPr>
            <a:picLocks noChangeAspect="1"/>
          </p:cNvPicPr>
          <p:nvPr/>
        </p:nvPicPr>
        <p:blipFill>
          <a:blip r:embed="rId3"/>
          <a:stretch>
            <a:fillRect/>
          </a:stretch>
        </p:blipFill>
        <p:spPr>
          <a:xfrm>
            <a:off x="2547640" y="1443467"/>
            <a:ext cx="5648506" cy="5257862"/>
          </a:xfrm>
          <a:prstGeom prst="rect">
            <a:avLst/>
          </a:prstGeom>
        </p:spPr>
      </p:pic>
      <p:sp>
        <p:nvSpPr>
          <p:cNvPr id="6" name="Titre 1"/>
          <p:cNvSpPr txBox="1">
            <a:spLocks/>
          </p:cNvSpPr>
          <p:nvPr/>
        </p:nvSpPr>
        <p:spPr>
          <a:xfrm>
            <a:off x="610426" y="241610"/>
            <a:ext cx="9414520"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mtClean="0"/>
              <a:t>Les céréales et protéagineux sont distribués entiers </a:t>
            </a:r>
            <a:endParaRPr lang="fr-FR" dirty="0"/>
          </a:p>
        </p:txBody>
      </p:sp>
      <p:sp>
        <p:nvSpPr>
          <p:cNvPr id="7" name="Espace réservé du numéro de diapositive 5"/>
          <p:cNvSpPr>
            <a:spLocks noGrp="1"/>
          </p:cNvSpPr>
          <p:nvPr>
            <p:ph type="sldNum" sz="quarter" idx="12"/>
          </p:nvPr>
        </p:nvSpPr>
        <p:spPr>
          <a:xfrm>
            <a:off x="9767526" y="6148649"/>
            <a:ext cx="683339" cy="365125"/>
          </a:xfrm>
        </p:spPr>
        <p:txBody>
          <a:bodyPr/>
          <a:lstStyle/>
          <a:p>
            <a:r>
              <a:rPr lang="en-US" dirty="0" smtClean="0">
                <a:solidFill>
                  <a:srgbClr val="008000"/>
                </a:solidFill>
              </a:rPr>
              <a:t>7</a:t>
            </a:r>
            <a:endParaRPr lang="en-US" dirty="0">
              <a:solidFill>
                <a:srgbClr val="008000"/>
              </a:solidFill>
            </a:endParaRPr>
          </a:p>
        </p:txBody>
      </p:sp>
    </p:spTree>
    <p:extLst>
      <p:ext uri="{BB962C8B-B14F-4D97-AF65-F5344CB8AC3E}">
        <p14:creationId xmlns:p14="http://schemas.microsoft.com/office/powerpoint/2010/main" val="2257404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6"/>
                                        </p:tgtEl>
                                        <p:attrNameLst>
                                          <p:attrName>style.visibility</p:attrName>
                                        </p:attrNameLst>
                                      </p:cBhvr>
                                      <p:to>
                                        <p:strVal val="visible"/>
                                      </p:to>
                                    </p:set>
                                    <p:anim calcmode="lin" valueType="num">
                                      <p:cBhvr additive="base">
                                        <p:cTn id="7" dur="500" fill="hold"/>
                                        <p:tgtEl>
                                          <p:spTgt spid="76806"/>
                                        </p:tgtEl>
                                        <p:attrNameLst>
                                          <p:attrName>ppt_x</p:attrName>
                                        </p:attrNameLst>
                                      </p:cBhvr>
                                      <p:tavLst>
                                        <p:tav tm="0">
                                          <p:val>
                                            <p:strVal val="0-#ppt_w/2"/>
                                          </p:val>
                                        </p:tav>
                                        <p:tav tm="100000">
                                          <p:val>
                                            <p:strVal val="#ppt_x"/>
                                          </p:val>
                                        </p:tav>
                                      </p:tavLst>
                                    </p:anim>
                                    <p:anim calcmode="lin" valueType="num">
                                      <p:cBhvr additive="base">
                                        <p:cTn id="8" dur="500" fill="hold"/>
                                        <p:tgtEl>
                                          <p:spTgt spid="768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28"/>
          <p:cNvSpPr/>
          <p:nvPr/>
        </p:nvSpPr>
        <p:spPr>
          <a:xfrm>
            <a:off x="4638909" y="1718268"/>
            <a:ext cx="1349903" cy="1012540"/>
          </a:xfrm>
          <a:prstGeom prst="triangle">
            <a:avLst>
              <a:gd name="adj" fmla="val 15395"/>
            </a:avLst>
          </a:prstGeom>
          <a:solidFill>
            <a:srgbClr val="00800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Titre 2"/>
          <p:cNvSpPr>
            <a:spLocks noGrp="1"/>
          </p:cNvSpPr>
          <p:nvPr>
            <p:ph type="title"/>
          </p:nvPr>
        </p:nvSpPr>
        <p:spPr>
          <a:xfrm>
            <a:off x="811148" y="2059258"/>
            <a:ext cx="8596668" cy="3739376"/>
          </a:xfrm>
        </p:spPr>
        <p:txBody>
          <a:bodyPr>
            <a:noAutofit/>
          </a:bodyPr>
          <a:lstStyle/>
          <a:p>
            <a:pPr algn="ctr">
              <a:spcAft>
                <a:spcPts val="2400"/>
              </a:spcAft>
            </a:pPr>
            <a:r>
              <a:rPr lang="fr-FR" sz="4000" b="1" dirty="0" smtClean="0">
                <a:solidFill>
                  <a:schemeClr val="bg1"/>
                </a:solidFill>
              </a:rPr>
              <a:t>2</a:t>
            </a:r>
            <a:br>
              <a:rPr lang="fr-FR" sz="4000" b="1" dirty="0" smtClean="0">
                <a:solidFill>
                  <a:schemeClr val="bg1"/>
                </a:solidFill>
              </a:rPr>
            </a:br>
            <a:r>
              <a:rPr lang="fr-FR" sz="4000" b="1" dirty="0">
                <a:solidFill>
                  <a:srgbClr val="00B050"/>
                </a:solidFill>
              </a:rPr>
              <a:t/>
            </a:r>
            <a:br>
              <a:rPr lang="fr-FR" sz="4000" b="1" dirty="0">
                <a:solidFill>
                  <a:srgbClr val="00B050"/>
                </a:solidFill>
              </a:rPr>
            </a:br>
            <a:r>
              <a:rPr lang="fr-FR" sz="4800" b="1" dirty="0" smtClean="0">
                <a:solidFill>
                  <a:srgbClr val="00B050"/>
                </a:solidFill>
              </a:rPr>
              <a:t>Le rationnement </a:t>
            </a:r>
            <a:br>
              <a:rPr lang="fr-FR" sz="4800" b="1" dirty="0" smtClean="0">
                <a:solidFill>
                  <a:srgbClr val="00B050"/>
                </a:solidFill>
              </a:rPr>
            </a:br>
            <a:r>
              <a:rPr lang="fr-FR" sz="4800" b="1" dirty="0" smtClean="0">
                <a:solidFill>
                  <a:srgbClr val="00B050"/>
                </a:solidFill>
              </a:rPr>
              <a:t>du concentré</a:t>
            </a:r>
            <a:endParaRPr lang="fr-FR" sz="4800" b="1" dirty="0">
              <a:solidFill>
                <a:srgbClr val="00B050"/>
              </a:solidFill>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92444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216112" y="2038427"/>
            <a:ext cx="580601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eaLnBrk="1" hangingPunct="1">
              <a:lnSpc>
                <a:spcPct val="90000"/>
              </a:lnSpc>
              <a:buClr>
                <a:schemeClr val="accent1">
                  <a:lumMod val="75000"/>
                </a:schemeClr>
              </a:buClr>
              <a:buSzTx/>
              <a:buFont typeface="Wingdings 3" panose="05040102010807070707" pitchFamily="18" charset="2"/>
              <a:buChar char=""/>
            </a:pPr>
            <a:r>
              <a:rPr lang="fr-FR" altLang="fr-FR" sz="2400" dirty="0">
                <a:solidFill>
                  <a:schemeClr val="tx1">
                    <a:lumMod val="65000"/>
                    <a:lumOff val="35000"/>
                  </a:schemeClr>
                </a:solidFill>
              </a:rPr>
              <a:t>Une réduction de l’énergie ingérée</a:t>
            </a:r>
          </a:p>
        </p:txBody>
      </p:sp>
      <p:sp>
        <p:nvSpPr>
          <p:cNvPr id="62468" name="Rectangle 5"/>
          <p:cNvSpPr>
            <a:spLocks noChangeArrowheads="1"/>
          </p:cNvSpPr>
          <p:nvPr/>
        </p:nvSpPr>
        <p:spPr bwMode="auto">
          <a:xfrm>
            <a:off x="5641507" y="2038427"/>
            <a:ext cx="6182506" cy="41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eaLnBrk="1" hangingPunct="1">
              <a:lnSpc>
                <a:spcPct val="90000"/>
              </a:lnSpc>
              <a:buClr>
                <a:schemeClr val="accent1">
                  <a:lumMod val="75000"/>
                </a:schemeClr>
              </a:buClr>
              <a:buSzTx/>
              <a:buFont typeface="Wingdings 3" panose="05040102010807070707" pitchFamily="18" charset="2"/>
              <a:buChar char=""/>
            </a:pPr>
            <a:r>
              <a:rPr lang="fr-FR" altLang="fr-FR" sz="2400" dirty="0">
                <a:solidFill>
                  <a:schemeClr val="tx1">
                    <a:lumMod val="65000"/>
                    <a:lumOff val="35000"/>
                  </a:schemeClr>
                </a:solidFill>
              </a:rPr>
              <a:t>Une baisse de la vitesse de croiss</a:t>
            </a:r>
            <a:r>
              <a:rPr lang="fr-FR" altLang="fr-FR" sz="2400" dirty="0">
                <a:solidFill>
                  <a:schemeClr val="bg1"/>
                </a:solidFill>
              </a:rPr>
              <a:t>ance</a:t>
            </a:r>
          </a:p>
        </p:txBody>
      </p:sp>
      <p:sp>
        <p:nvSpPr>
          <p:cNvPr id="62475" name="Rectangle 160"/>
          <p:cNvSpPr>
            <a:spLocks noChangeArrowheads="1"/>
          </p:cNvSpPr>
          <p:nvPr/>
        </p:nvSpPr>
        <p:spPr bwMode="auto">
          <a:xfrm>
            <a:off x="275065" y="1117354"/>
            <a:ext cx="56493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FR" altLang="fr-FR" dirty="0">
                <a:solidFill>
                  <a:srgbClr val="008000"/>
                </a:solidFill>
                <a:latin typeface="+mn-lt"/>
              </a:rPr>
              <a:t>Pour limiter les </a:t>
            </a:r>
            <a:r>
              <a:rPr lang="fr-FR" altLang="fr-FR" dirty="0" smtClean="0">
                <a:solidFill>
                  <a:srgbClr val="008000"/>
                </a:solidFill>
                <a:latin typeface="+mn-lt"/>
              </a:rPr>
              <a:t>croissances...</a:t>
            </a:r>
            <a:endParaRPr lang="fr-FR" altLang="fr-FR" dirty="0">
              <a:solidFill>
                <a:srgbClr val="008000"/>
              </a:solidFill>
              <a:latin typeface="+mn-lt"/>
            </a:endParaRPr>
          </a:p>
        </p:txBody>
      </p:sp>
      <p:sp>
        <p:nvSpPr>
          <p:cNvPr id="4" name="Titre 3"/>
          <p:cNvSpPr>
            <a:spLocks noGrp="1"/>
          </p:cNvSpPr>
          <p:nvPr>
            <p:ph type="title"/>
          </p:nvPr>
        </p:nvSpPr>
        <p:spPr>
          <a:xfrm>
            <a:off x="239933" y="-875351"/>
            <a:ext cx="8596668" cy="1826581"/>
          </a:xfrm>
        </p:spPr>
        <p:txBody>
          <a:bodyPr/>
          <a:lstStyle/>
          <a:p>
            <a:r>
              <a:rPr lang="fr-FR" dirty="0"/>
              <a:t>Le rationnement du </a:t>
            </a:r>
            <a:r>
              <a:rPr lang="fr-FR" dirty="0" smtClean="0"/>
              <a:t>concentré</a:t>
            </a:r>
            <a:endParaRPr lang="fr-FR" dirty="0"/>
          </a:p>
        </p:txBody>
      </p:sp>
      <p:sp>
        <p:nvSpPr>
          <p:cNvPr id="165" name="Espace réservé du numéro de diapositive 5"/>
          <p:cNvSpPr>
            <a:spLocks noGrp="1"/>
          </p:cNvSpPr>
          <p:nvPr>
            <p:ph type="sldNum" sz="quarter" idx="12"/>
          </p:nvPr>
        </p:nvSpPr>
        <p:spPr>
          <a:xfrm>
            <a:off x="9767526" y="6148649"/>
            <a:ext cx="683339" cy="365125"/>
          </a:xfrm>
        </p:spPr>
        <p:txBody>
          <a:bodyPr/>
          <a:lstStyle/>
          <a:p>
            <a:r>
              <a:rPr lang="en-US" dirty="0" smtClean="0">
                <a:solidFill>
                  <a:srgbClr val="008000"/>
                </a:solidFill>
              </a:rPr>
              <a:t>9</a:t>
            </a:r>
            <a:endParaRPr lang="en-US" dirty="0">
              <a:solidFill>
                <a:srgbClr val="008000"/>
              </a:solidFill>
            </a:endParaRPr>
          </a:p>
        </p:txBody>
      </p:sp>
      <p:pic>
        <p:nvPicPr>
          <p:cNvPr id="3" name="Image 2"/>
          <p:cNvPicPr>
            <a:picLocks noChangeAspect="1"/>
          </p:cNvPicPr>
          <p:nvPr/>
        </p:nvPicPr>
        <p:blipFill>
          <a:blip r:embed="rId4"/>
          <a:stretch>
            <a:fillRect/>
          </a:stretch>
        </p:blipFill>
        <p:spPr>
          <a:xfrm>
            <a:off x="422677" y="2547754"/>
            <a:ext cx="9998307" cy="4310246"/>
          </a:xfrm>
          <a:prstGeom prst="rect">
            <a:avLst/>
          </a:prstGeom>
        </p:spPr>
      </p:pic>
    </p:spTree>
    <p:extLst>
      <p:ext uri="{BB962C8B-B14F-4D97-AF65-F5344CB8AC3E}">
        <p14:creationId xmlns:p14="http://schemas.microsoft.com/office/powerpoint/2010/main" val="4092324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901</TotalTime>
  <Words>1445</Words>
  <Application>Microsoft Office PowerPoint</Application>
  <PresentationFormat>Grand écran</PresentationFormat>
  <Paragraphs>207</Paragraphs>
  <Slides>33</Slides>
  <Notes>30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33</vt:i4>
      </vt:variant>
    </vt:vector>
  </HeadingPairs>
  <TitlesOfParts>
    <vt:vector size="43" baseType="lpstr">
      <vt:lpstr>Arial</vt:lpstr>
      <vt:lpstr>Calibri</vt:lpstr>
      <vt:lpstr>Comic Sans MS</vt:lpstr>
      <vt:lpstr>Monotype Sorts</vt:lpstr>
      <vt:lpstr>Tahoma</vt:lpstr>
      <vt:lpstr>Times New Roman</vt:lpstr>
      <vt:lpstr>Trebuchet MS</vt:lpstr>
      <vt:lpstr>Wingdings</vt:lpstr>
      <vt:lpstr>Wingdings 3</vt:lpstr>
      <vt:lpstr>Facette</vt:lpstr>
      <vt:lpstr>Diaporamas à la carte  Réalisée dans le cadre du réseau des spécialistes d’Inn’ovin,  cette série de diaporamas a pour objectif de mettre à disposition de tous  de récentes références techniques et économiques sur un sujet.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Des commentaires accompagnent chaque diapo.  Pour en savoir plus, vous pouvez contacter les rédacteurs des diaporamas indiqués sur la diapo suivante.  </vt:lpstr>
      <vt:lpstr>Comment distribuer  le concentré aux agneaux? </vt:lpstr>
      <vt:lpstr>1  Des matières premières distribuées entières</vt:lpstr>
      <vt:lpstr>Les céréales et protéagineux sont distribués entiers </vt:lpstr>
      <vt:lpstr>Les céréales et protéagineux sont distribués entiers </vt:lpstr>
      <vt:lpstr>Présentation PowerPoint</vt:lpstr>
      <vt:lpstr>Présentation PowerPoint</vt:lpstr>
      <vt:lpstr>2  Le rationnement  du concentré</vt:lpstr>
      <vt:lpstr>Le rationnement du concentré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Les rations céréales + pois :  peut-on distribuer les matières premières séparément?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  Les modes de distribution possibles du concentré aux agneaux</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Sagot Laurence</cp:lastModifiedBy>
  <cp:revision>238</cp:revision>
  <cp:lastPrinted>2017-12-20T16:43:31Z</cp:lastPrinted>
  <dcterms:created xsi:type="dcterms:W3CDTF">2017-09-15T13:26:55Z</dcterms:created>
  <dcterms:modified xsi:type="dcterms:W3CDTF">2017-12-20T16:57:44Z</dcterms:modified>
</cp:coreProperties>
</file>