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73"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extLst>
      <p:ext uri="{19B8F6BF-5375-455C-9EA6-DF929625EA0E}">
        <p15:presenceInfo xmlns:p15="http://schemas.microsoft.com/office/powerpoint/2012/main" userId="S-1-5-21-515967899-1390067357-725345543-1173" providerId="AD"/>
      </p:ext>
    </p:extLst>
  </p:cmAuthor>
  <p:cmAuthor id="2" name="Sagot Laurence" initials="SL" lastIdx="1" clrIdx="1">
    <p:extLst>
      <p:ext uri="{19B8F6BF-5375-455C-9EA6-DF929625EA0E}">
        <p15:presenceInfo xmlns:p15="http://schemas.microsoft.com/office/powerpoint/2012/main" userId="S-1-5-21-850346796-4076439462-2252230949-2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215" autoAdjust="0"/>
  </p:normalViewPr>
  <p:slideViewPr>
    <p:cSldViewPr snapToGrid="0">
      <p:cViewPr varScale="1">
        <p:scale>
          <a:sx n="80" d="100"/>
          <a:sy n="80" d="100"/>
        </p:scale>
        <p:origin x="930"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56CEC-8879-4065-BFA0-0D6330C661BE}" type="datetimeFigureOut">
              <a:rPr lang="fr-FR" smtClean="0"/>
              <a:t>24/10/2017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dirty="0" smtClean="0"/>
              <a:t>Plusieurs types de rations sont possibles, à l’herbe au printemps ou en bergerie (tableau). Au pâturage, il faut compter 6 brebis engraissées par hectare au printemps. Si le</a:t>
            </a:r>
            <a:r>
              <a:rPr lang="fr-FR" altLang="fr-FR" i="1" baseline="0" dirty="0" smtClean="0"/>
              <a:t> </a:t>
            </a:r>
            <a:r>
              <a:rPr lang="fr-FR" altLang="fr-FR" i="1" dirty="0" smtClean="0"/>
              <a:t>chargement est déjà élevé pour le reste du troupeau, cette solution n’est pas retenue même si ce type de ration reste le moins cher. L’apport de concentré est en effet</a:t>
            </a:r>
            <a:r>
              <a:rPr lang="fr-FR" altLang="fr-FR" i="1" baseline="0" dirty="0" smtClean="0"/>
              <a:t> </a:t>
            </a:r>
            <a:r>
              <a:rPr lang="fr-FR" altLang="fr-FR" i="1" dirty="0" smtClean="0"/>
              <a:t>inutile. Toutefois, le suivi du parasitisme interne reste indispensable pour éviter les contre-performances.</a:t>
            </a:r>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EE4DF0E-3B94-484D-8080-8F067D2CA9BB}" type="slidenum">
              <a:rPr lang="fr-FR" altLang="fr-FR" smtClean="0"/>
              <a:pPr/>
              <a:t>10</a:t>
            </a:fld>
            <a:endParaRPr lang="fr-FR" altLang="fr-FR" smtClean="0"/>
          </a:p>
        </p:txBody>
      </p:sp>
    </p:spTree>
    <p:extLst>
      <p:ext uri="{BB962C8B-B14F-4D97-AF65-F5344CB8AC3E}">
        <p14:creationId xmlns:p14="http://schemas.microsoft.com/office/powerpoint/2010/main" val="2432028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dirty="0" smtClean="0"/>
              <a:t>Compte tenu des quantités de concentré importantes à apporter, les rations à base de paille sont à exclure.</a:t>
            </a:r>
          </a:p>
          <a:p>
            <a:r>
              <a:rPr lang="fr-FR" altLang="fr-FR" i="1" dirty="0" smtClean="0"/>
              <a:t>De même, les modes d’alimentation à volonté en concentré, comme cela peut se faire pour les agneaux, conduisent à des aberrations économiques. En dehors des problèmes sanitaires de type acidose, les brebis présentent en effet de fortes capacités d’ingestion et sont capables d’ingérer 2 à 3 kg d’aliment par jour. </a:t>
            </a:r>
          </a:p>
          <a:p>
            <a:r>
              <a:rPr lang="fr-FR" altLang="fr-FR" i="1" dirty="0" smtClean="0"/>
              <a:t>D’autre part, les fourrages d’excellente qualité, de type regain, sont à réserver aux brebis à forts besoins azotées.</a:t>
            </a:r>
          </a:p>
          <a:p>
            <a:r>
              <a:rPr lang="fr-FR" altLang="fr-FR" i="1" dirty="0" smtClean="0"/>
              <a:t>Enfin, les tentatives d’engraissement exclusivement à l’herbe en automne et en hiver ont toutes été décevantes avec des croissances qui n’étaient pas au rendez-vous. </a:t>
            </a:r>
          </a:p>
          <a:p>
            <a:r>
              <a:rPr lang="fr-FR" altLang="fr-FR" i="1" dirty="0" smtClean="0"/>
              <a:t>L’utilisation de couverts végétaux serait sans doute plus satisfaisante mais n’a pas été testée dans cette étude. </a:t>
            </a:r>
          </a:p>
          <a:p>
            <a:r>
              <a:rPr lang="fr-FR" altLang="fr-FR" i="1" dirty="0" smtClean="0"/>
              <a:t>De même, la tonte en début d’engraissement comporte certainement un intérêt mais cela n’a pas été mesuré.</a:t>
            </a:r>
          </a:p>
        </p:txBody>
      </p:sp>
      <p:sp>
        <p:nvSpPr>
          <p:cNvPr id="256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B9B6E87-4A97-46B2-B794-BCDDE9DB4CD0}" type="slidenum">
              <a:rPr lang="fr-FR" altLang="fr-FR" smtClean="0"/>
              <a:pPr/>
              <a:t>11</a:t>
            </a:fld>
            <a:endParaRPr lang="fr-FR" altLang="fr-FR" smtClean="0"/>
          </a:p>
        </p:txBody>
      </p:sp>
    </p:spTree>
    <p:extLst>
      <p:ext uri="{BB962C8B-B14F-4D97-AF65-F5344CB8AC3E}">
        <p14:creationId xmlns:p14="http://schemas.microsoft.com/office/powerpoint/2010/main" val="318210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dirty="0" smtClean="0"/>
              <a:t>LES BREBIS QUI PRODUISENT RESTENT PRIORITAIRES</a:t>
            </a:r>
          </a:p>
          <a:p>
            <a:r>
              <a:rPr lang="fr-FR" altLang="fr-FR" i="1" dirty="0" smtClean="0"/>
              <a:t>L’engraissement des brebis de réforme n’est pas prioritaire sur l’exploitation et cette technique ne se justifie que si les stocks sont supérieurs aux besoins des brebis qui produisent des agneaux.</a:t>
            </a:r>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9124101-FE78-4EA5-82D1-C7EAE55A524F}" type="slidenum">
              <a:rPr lang="fr-FR" altLang="fr-FR" smtClean="0"/>
              <a:pPr/>
              <a:t>12</a:t>
            </a:fld>
            <a:endParaRPr lang="fr-FR" altLang="fr-FR" smtClean="0"/>
          </a:p>
        </p:txBody>
      </p:sp>
    </p:spTree>
    <p:extLst>
      <p:ext uri="{BB962C8B-B14F-4D97-AF65-F5344CB8AC3E}">
        <p14:creationId xmlns:p14="http://schemas.microsoft.com/office/powerpoint/2010/main" val="2968370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baseline="0" dirty="0" smtClean="0"/>
              <a:t> </a:t>
            </a:r>
            <a:r>
              <a:rPr lang="fr-FR" altLang="fr-FR" i="1" dirty="0" smtClean="0"/>
              <a:t>L’état corporel des brebis en début d’engraissement est le principal critère qui influence l’intérêt économique de la finition des réformes. </a:t>
            </a:r>
          </a:p>
          <a:p>
            <a:r>
              <a:rPr lang="fr-FR" altLang="fr-FR" i="1" dirty="0" smtClean="0"/>
              <a:t>Dans notre étude,</a:t>
            </a:r>
            <a:r>
              <a:rPr lang="fr-FR" altLang="fr-FR" i="1" baseline="0" dirty="0" smtClean="0"/>
              <a:t> les autres critères étudiés n’ont pas été discriminants. Ainsi, l’âge des brebis (jusqu’à 8 ans dans notre étude), le nombre d’incisives manquantes, l’intervalle entre le tarissement et le début d’engraissement et la cause de la réforme ne sont pas apparus comme des indicateurs de premier choix faisant varier la « marge » possible. </a:t>
            </a:r>
            <a:endParaRPr lang="fr-FR" altLang="fr-FR" i="1" dirty="0" smtClean="0"/>
          </a:p>
          <a:p>
            <a:r>
              <a:rPr lang="fr-FR" altLang="fr-FR" i="1" dirty="0" smtClean="0"/>
              <a:t>En ce qui concerne</a:t>
            </a:r>
            <a:r>
              <a:rPr lang="fr-FR" altLang="fr-FR" i="1" baseline="0" dirty="0" smtClean="0"/>
              <a:t> l</a:t>
            </a:r>
            <a:r>
              <a:rPr lang="fr-FR" altLang="fr-FR" i="1" dirty="0" smtClean="0"/>
              <a:t>e type génétique, le nombre de données en races rustiques dans cette étude était insuffisant dans cette étude pour pouvoir conclure.</a:t>
            </a:r>
          </a:p>
        </p:txBody>
      </p:sp>
      <p:sp>
        <p:nvSpPr>
          <p:cNvPr id="297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67EE1AB-2D08-4362-BE62-381F786F28DB}" type="slidenum">
              <a:rPr lang="fr-FR" altLang="fr-FR" smtClean="0"/>
              <a:pPr/>
              <a:t>13</a:t>
            </a:fld>
            <a:endParaRPr lang="fr-FR" altLang="fr-FR" smtClean="0"/>
          </a:p>
        </p:txBody>
      </p:sp>
    </p:spTree>
    <p:extLst>
      <p:ext uri="{BB962C8B-B14F-4D97-AF65-F5344CB8AC3E}">
        <p14:creationId xmlns:p14="http://schemas.microsoft.com/office/powerpoint/2010/main" val="2008005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Des jeux de 4 mannequins illustrant les notes d’état corporel de 1 à 4 sont disponibles</a:t>
            </a:r>
            <a:r>
              <a:rPr lang="fr-FR" baseline="0" dirty="0" smtClean="0"/>
              <a:t> auprès de l’animateur régional d’</a:t>
            </a:r>
            <a:r>
              <a:rPr lang="fr-FR" baseline="0" dirty="0" err="1" smtClean="0"/>
              <a:t>Inn’Ovin</a:t>
            </a:r>
            <a:r>
              <a:rPr lang="fr-FR" baseline="0" dirty="0" smtClean="0"/>
              <a:t>. Pour en savoir plus : laurence.sagot@idele.fr</a:t>
            </a:r>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17</a:t>
            </a:fld>
            <a:endParaRPr lang="fr-FR"/>
          </a:p>
        </p:txBody>
      </p:sp>
    </p:spTree>
    <p:extLst>
      <p:ext uri="{BB962C8B-B14F-4D97-AF65-F5344CB8AC3E}">
        <p14:creationId xmlns:p14="http://schemas.microsoft.com/office/powerpoint/2010/main" val="244185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dirty="0" smtClean="0"/>
              <a:t>Ce diaporama a été réalisé à partir des résultats d’une étude conduite de 2013 à 2015 et bénéficiant des  soutiens financiers de </a:t>
            </a:r>
            <a:r>
              <a:rPr lang="fr-FR" altLang="fr-FR" i="1" dirty="0" err="1" smtClean="0"/>
              <a:t>FranceAgriMer</a:t>
            </a:r>
            <a:r>
              <a:rPr lang="fr-FR" altLang="fr-FR" i="1" dirty="0" smtClean="0"/>
              <a:t>. </a:t>
            </a:r>
          </a:p>
          <a:p>
            <a:r>
              <a:rPr lang="fr-FR" altLang="fr-FR" i="1" dirty="0" smtClean="0"/>
              <a:t>Vingt-quatre lots de brebis de réforme ont été engraissés sur 13 sites différents, lycées agricoles et sites expérimentaux, et avec différents types de rations. Cette étude était pilotée par l’Institut de l’Élevage.</a:t>
            </a:r>
          </a:p>
          <a:p>
            <a:r>
              <a:rPr lang="fr-FR" altLang="fr-FR" i="1" dirty="0" smtClean="0"/>
              <a:t>Elle a été réalisée sur les sites suivants :</a:t>
            </a:r>
          </a:p>
          <a:p>
            <a:r>
              <a:rPr lang="fr-FR" altLang="fr-FR" i="1" dirty="0" smtClean="0"/>
              <a:t>- pôle régional ovin de Charolles (71) ;</a:t>
            </a:r>
          </a:p>
          <a:p>
            <a:r>
              <a:rPr lang="fr-FR" altLang="fr-FR" i="1" dirty="0" smtClean="0"/>
              <a:t>- </a:t>
            </a:r>
            <a:r>
              <a:rPr lang="fr-FR" altLang="fr-FR" i="1" dirty="0" err="1" smtClean="0"/>
              <a:t>Fédatest</a:t>
            </a:r>
            <a:r>
              <a:rPr lang="fr-FR" altLang="fr-FR" i="1" dirty="0" smtClean="0"/>
              <a:t> (43) ;</a:t>
            </a:r>
          </a:p>
          <a:p>
            <a:r>
              <a:rPr lang="fr-FR" altLang="fr-FR" i="1" dirty="0" smtClean="0"/>
              <a:t>- les EPLEFPA de Crézancy (02), Limoges et du Nord</a:t>
            </a:r>
          </a:p>
          <a:p>
            <a:r>
              <a:rPr lang="fr-FR" altLang="fr-FR" i="1" dirty="0" smtClean="0"/>
              <a:t>Haute-Vienne sur les sites de </a:t>
            </a:r>
            <a:r>
              <a:rPr lang="fr-FR" altLang="fr-FR" i="1" dirty="0" err="1" smtClean="0"/>
              <a:t>Magnac</a:t>
            </a:r>
            <a:r>
              <a:rPr lang="fr-FR" altLang="fr-FR" i="1" dirty="0" smtClean="0"/>
              <a:t> Laval et</a:t>
            </a:r>
          </a:p>
          <a:p>
            <a:r>
              <a:rPr lang="fr-FR" altLang="fr-FR" i="1" dirty="0" smtClean="0"/>
              <a:t>des </a:t>
            </a:r>
            <a:r>
              <a:rPr lang="fr-FR" altLang="fr-FR" i="1" dirty="0" err="1" smtClean="0"/>
              <a:t>Vaseix</a:t>
            </a:r>
            <a:r>
              <a:rPr lang="fr-FR" altLang="fr-FR" i="1" dirty="0" smtClean="0"/>
              <a:t> (87), Mirecourt (88), Montargis (45),</a:t>
            </a:r>
          </a:p>
          <a:p>
            <a:r>
              <a:rPr lang="fr-FR" altLang="fr-FR" i="1" dirty="0" smtClean="0"/>
              <a:t>Montmorillon (86), Moulins (03), Saint </a:t>
            </a:r>
            <a:r>
              <a:rPr lang="fr-FR" altLang="fr-FR" i="1" dirty="0" err="1" smtClean="0"/>
              <a:t>Pouange</a:t>
            </a:r>
            <a:r>
              <a:rPr lang="fr-FR" altLang="fr-FR" i="1" dirty="0" smtClean="0"/>
              <a:t> (10) ;</a:t>
            </a:r>
          </a:p>
          <a:p>
            <a:r>
              <a:rPr lang="fr-FR" altLang="fr-FR" i="1" dirty="0" smtClean="0"/>
              <a:t>- la ferme expérimentale de </a:t>
            </a:r>
            <a:r>
              <a:rPr lang="fr-FR" altLang="fr-FR" i="1" dirty="0" err="1" smtClean="0"/>
              <a:t>Carmejane</a:t>
            </a:r>
            <a:r>
              <a:rPr lang="fr-FR" altLang="fr-FR" i="1" dirty="0" smtClean="0"/>
              <a:t> (04) ;</a:t>
            </a:r>
          </a:p>
          <a:p>
            <a:r>
              <a:rPr lang="fr-FR" altLang="fr-FR" i="1" dirty="0" smtClean="0"/>
              <a:t>- le centre d’</a:t>
            </a:r>
            <a:r>
              <a:rPr lang="fr-FR" altLang="fr-FR" i="1" dirty="0" err="1" smtClean="0"/>
              <a:t>allotement</a:t>
            </a:r>
            <a:r>
              <a:rPr lang="fr-FR" altLang="fr-FR" i="1" dirty="0" smtClean="0"/>
              <a:t> de l’organisation de</a:t>
            </a:r>
          </a:p>
          <a:p>
            <a:r>
              <a:rPr lang="fr-FR" altLang="fr-FR" i="1" dirty="0" smtClean="0"/>
              <a:t>producteurs </a:t>
            </a:r>
            <a:r>
              <a:rPr lang="fr-FR" altLang="fr-FR" i="1" dirty="0" err="1" smtClean="0"/>
              <a:t>Limovin</a:t>
            </a:r>
            <a:r>
              <a:rPr lang="fr-FR" altLang="fr-FR" i="1" dirty="0" smtClean="0"/>
              <a:t> (87) ;</a:t>
            </a:r>
          </a:p>
          <a:p>
            <a:r>
              <a:rPr lang="fr-FR" altLang="fr-FR" i="1" dirty="0" smtClean="0"/>
              <a:t>- le CIIRPO sur le site du Mourier (87).</a:t>
            </a:r>
            <a:endParaRPr lang="fr-FR" altLang="fr-FR" dirty="0" smtClean="0"/>
          </a:p>
        </p:txBody>
      </p:sp>
      <p:sp>
        <p:nvSpPr>
          <p:cNvPr id="71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1F759D4-30A5-4033-A256-704199BFC7EC}" type="slidenum">
              <a:rPr lang="fr-FR" altLang="fr-FR" smtClean="0"/>
              <a:pPr/>
              <a:t>3</a:t>
            </a:fld>
            <a:endParaRPr lang="fr-FR" altLang="fr-FR" smtClean="0"/>
          </a:p>
        </p:txBody>
      </p:sp>
    </p:spTree>
    <p:extLst>
      <p:ext uri="{BB962C8B-B14F-4D97-AF65-F5344CB8AC3E}">
        <p14:creationId xmlns:p14="http://schemas.microsoft.com/office/powerpoint/2010/main" val="3530153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i="1" dirty="0" smtClean="0"/>
              <a:t>Quatre conditions sont nécessaires afin de dégager une « marge » de l’ordre de 40 € en engraissant des brebis de réforme. Si l’une d’elles n’est pas remplie, cette pratique ne présente pas d’intérêt.</a:t>
            </a:r>
            <a:r>
              <a:rPr lang="fr-FR" sz="1201" i="1" dirty="0" smtClean="0">
                <a:latin typeface="Calibri" panose="020F0502020204030204" pitchFamily="34" charset="0"/>
                <a:ea typeface="Calibri" panose="020F0502020204030204" pitchFamily="34" charset="0"/>
                <a:cs typeface="Times New Roman" panose="02020603050405020304" pitchFamily="18" charset="0"/>
              </a:rPr>
              <a:t> La « marge » est calculée de la façon suivante : prix de vente de la brebis – prix de vente estimée en début d’engraissement – charges alimentaires</a:t>
            </a:r>
            <a:endParaRPr lang="fr-FR" sz="2000" i="1" dirty="0" smtClean="0">
              <a:latin typeface="Calibri" panose="020F0502020204030204" pitchFamily="34" charset="0"/>
              <a:ea typeface="Calibri" panose="020F0502020204030204" pitchFamily="34" charset="0"/>
              <a:cs typeface="Times New Roman" panose="02020603050405020304" pitchFamily="18" charset="0"/>
            </a:endParaRPr>
          </a:p>
          <a:p>
            <a:endParaRPr lang="fr-FR" altLang="fr-FR" dirty="0" smtClean="0"/>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D52938-43B0-49D2-8062-DA5E45F1CDD9}" type="slidenum">
              <a:rPr lang="fr-FR" altLang="fr-FR" smtClean="0"/>
              <a:pPr/>
              <a:t>4</a:t>
            </a:fld>
            <a:endParaRPr lang="fr-FR" altLang="fr-FR" smtClean="0"/>
          </a:p>
        </p:txBody>
      </p:sp>
    </p:spTree>
    <p:extLst>
      <p:ext uri="{BB962C8B-B14F-4D97-AF65-F5344CB8AC3E}">
        <p14:creationId xmlns:p14="http://schemas.microsoft.com/office/powerpoint/2010/main" val="34309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dirty="0" smtClean="0"/>
              <a:t>L’état corporel des brebis en début d’engraissement est le principal critère qui influence l’intérêt économique de la finition des réformes. Et ce sont les brebis maigres et très maigres qui dégagent les meilleures « marges ».</a:t>
            </a:r>
            <a:endParaRPr lang="fr-FR" altLang="fr-FR" dirty="0" smtClean="0"/>
          </a:p>
        </p:txBody>
      </p:sp>
      <p:sp>
        <p:nvSpPr>
          <p:cNvPr id="112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E910E28-C5A8-4AB4-9580-FF60938AA94D}" type="slidenum">
              <a:rPr lang="fr-FR" altLang="fr-FR" smtClean="0"/>
              <a:pPr/>
              <a:t>5</a:t>
            </a:fld>
            <a:endParaRPr lang="fr-FR" altLang="fr-FR" smtClean="0"/>
          </a:p>
        </p:txBody>
      </p:sp>
    </p:spTree>
    <p:extLst>
      <p:ext uri="{BB962C8B-B14F-4D97-AF65-F5344CB8AC3E}">
        <p14:creationId xmlns:p14="http://schemas.microsoft.com/office/powerpoint/2010/main" val="61473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dirty="0" smtClean="0"/>
              <a:t>Illustration de l’état corporel en images</a:t>
            </a:r>
          </a:p>
          <a:p>
            <a:r>
              <a:rPr lang="fr-FR" altLang="fr-FR" i="1" dirty="0" smtClean="0"/>
              <a:t>Possibilité de visionner la vidéo « évaluer l’état corporel des brebis » sur www.idele.fr et www.inn-ovin.fr</a:t>
            </a:r>
          </a:p>
        </p:txBody>
      </p:sp>
      <p:sp>
        <p:nvSpPr>
          <p:cNvPr id="133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76FAE30-8776-43CB-9272-B0B6DD7DD3ED}" type="slidenum">
              <a:rPr lang="fr-FR" altLang="fr-FR" smtClean="0"/>
              <a:pPr/>
              <a:t>6</a:t>
            </a:fld>
            <a:endParaRPr lang="fr-FR" altLang="fr-FR" smtClean="0"/>
          </a:p>
        </p:txBody>
      </p:sp>
    </p:spTree>
    <p:extLst>
      <p:ext uri="{BB962C8B-B14F-4D97-AF65-F5344CB8AC3E}">
        <p14:creationId xmlns:p14="http://schemas.microsoft.com/office/powerpoint/2010/main" val="2139280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dirty="0" smtClean="0"/>
              <a:t>Même si elles sont maigres, les brebis de réforme candidates à l’engraissement doivent être en pleine capacité de produire. Si elles étaient ou sont à l’herbe, le suivi du parasitisme interne est un</a:t>
            </a:r>
            <a:r>
              <a:rPr lang="fr-FR" altLang="fr-FR" i="1" baseline="0" dirty="0" smtClean="0"/>
              <a:t> </a:t>
            </a:r>
            <a:r>
              <a:rPr lang="fr-FR" altLang="fr-FR" i="1" dirty="0" smtClean="0"/>
              <a:t>postulat à la réussite de la technique.</a:t>
            </a:r>
          </a:p>
          <a:p>
            <a:r>
              <a:rPr lang="fr-FR" altLang="fr-FR" i="1" dirty="0" smtClean="0"/>
              <a:t>D’autre part, les boiteries et problèmes sanitaires récurrents sont rédhibitoires.</a:t>
            </a:r>
          </a:p>
        </p:txBody>
      </p:sp>
      <p:sp>
        <p:nvSpPr>
          <p:cNvPr id="153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82DAD07-E5F6-4FF1-9030-9FA9D5F8C232}" type="slidenum">
              <a:rPr lang="fr-FR" altLang="fr-FR" smtClean="0"/>
              <a:pPr/>
              <a:t>7</a:t>
            </a:fld>
            <a:endParaRPr lang="fr-FR" altLang="fr-FR" smtClean="0"/>
          </a:p>
        </p:txBody>
      </p:sp>
    </p:spTree>
    <p:extLst>
      <p:ext uri="{BB962C8B-B14F-4D97-AF65-F5344CB8AC3E}">
        <p14:creationId xmlns:p14="http://schemas.microsoft.com/office/powerpoint/2010/main" val="1639731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dirty="0" smtClean="0"/>
              <a:t>Les brebis maigres qui ont suffisamment de potentiel (ce qui n’est pas facilement identifiable</a:t>
            </a:r>
            <a:r>
              <a:rPr lang="fr-FR" altLang="fr-FR" i="1" baseline="0" dirty="0" smtClean="0"/>
              <a:t> en début d’engraissement) </a:t>
            </a:r>
            <a:r>
              <a:rPr lang="fr-FR" altLang="fr-FR" i="1" dirty="0" smtClean="0"/>
              <a:t>assurent des croissances soutenues de l’ordre de 150 grammes par jour et sont finies en moyenne après</a:t>
            </a:r>
            <a:r>
              <a:rPr lang="fr-FR" altLang="fr-FR" i="1" baseline="0" dirty="0" smtClean="0"/>
              <a:t> </a:t>
            </a:r>
            <a:r>
              <a:rPr lang="fr-FR" altLang="fr-FR" i="1" dirty="0" smtClean="0"/>
              <a:t>100 jours d’engraissement.</a:t>
            </a:r>
          </a:p>
          <a:p>
            <a:endParaRPr lang="fr-FR" altLang="fr-FR" dirty="0" smtClean="0"/>
          </a:p>
        </p:txBody>
      </p:sp>
      <p:sp>
        <p:nvSpPr>
          <p:cNvPr id="174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36A22E-2994-4D8B-939E-0007AECA8E4C}" type="slidenum">
              <a:rPr lang="fr-FR" altLang="fr-FR" smtClean="0"/>
              <a:pPr/>
              <a:t>8</a:t>
            </a:fld>
            <a:endParaRPr lang="fr-FR" altLang="fr-FR" smtClean="0"/>
          </a:p>
        </p:txBody>
      </p:sp>
    </p:spTree>
    <p:extLst>
      <p:ext uri="{BB962C8B-B14F-4D97-AF65-F5344CB8AC3E}">
        <p14:creationId xmlns:p14="http://schemas.microsoft.com/office/powerpoint/2010/main" val="705715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dirty="0" smtClean="0"/>
              <a:t>Les brebis peuvent par exemple être identifiées à la peinture et début d’engraissement en notant le mois.</a:t>
            </a:r>
          </a:p>
          <a:p>
            <a:r>
              <a:rPr lang="fr-FR" altLang="fr-FR" i="1" dirty="0" smtClean="0"/>
              <a:t>Choisir alors des bombes de couleur qui perdurent dans le temps : vert, rouge et bleu par exemple. Quatre mois plus tard, elles sont alors vendues en l’état.</a:t>
            </a:r>
          </a:p>
        </p:txBody>
      </p:sp>
      <p:sp>
        <p:nvSpPr>
          <p:cNvPr id="215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B48D7FA-C290-4FDA-ADDA-9D52C5B45A1B}" type="slidenum">
              <a:rPr lang="fr-FR" altLang="fr-FR" smtClean="0"/>
              <a:pPr/>
              <a:t>9</a:t>
            </a:fld>
            <a:endParaRPr lang="fr-FR" altLang="fr-FR" smtClean="0"/>
          </a:p>
        </p:txBody>
      </p:sp>
    </p:spTree>
    <p:extLst>
      <p:ext uri="{BB962C8B-B14F-4D97-AF65-F5344CB8AC3E}">
        <p14:creationId xmlns:p14="http://schemas.microsoft.com/office/powerpoint/2010/main" val="23372713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16990" y="5900984"/>
            <a:ext cx="1170468" cy="552047"/>
          </a:xfrm>
          <a:prstGeom prst="rect">
            <a:avLst/>
          </a:prstGeom>
        </p:spPr>
      </p:pic>
      <p:pic>
        <p:nvPicPr>
          <p:cNvPr id="34" name="Image 3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ZoneTexte 2"/>
          <p:cNvSpPr txBox="1">
            <a:spLocks noChangeArrowheads="1"/>
          </p:cNvSpPr>
          <p:nvPr userDrawn="1"/>
        </p:nvSpPr>
        <p:spPr bwMode="auto">
          <a:xfrm rot="16200000" flipH="1">
            <a:off x="-838518" y="1160102"/>
            <a:ext cx="1989390" cy="21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770">
                <a:solidFill>
                  <a:schemeClr val="bg1"/>
                </a:solidFill>
              </a:rPr>
              <a:t>©ROM Sélection</a:t>
            </a:r>
          </a:p>
        </p:txBody>
      </p:sp>
      <p:sp>
        <p:nvSpPr>
          <p:cNvPr id="5" name="Rectangle 18"/>
          <p:cNvSpPr/>
          <p:nvPr userDrawn="1"/>
        </p:nvSpPr>
        <p:spPr>
          <a:xfrm>
            <a:off x="5630032" y="6322474"/>
            <a:ext cx="6561968" cy="59050"/>
          </a:xfrm>
          <a:prstGeom prst="rect">
            <a:avLst/>
          </a:prstGeom>
          <a:gradFill flip="none" rotWithShape="1">
            <a:gsLst>
              <a:gs pos="6000">
                <a:schemeClr val="accent1">
                  <a:lumMod val="5000"/>
                  <a:lumOff val="95000"/>
                </a:schemeClr>
              </a:gs>
              <a:gs pos="88000">
                <a:srgbClr val="83B44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45945" eaLnBrk="1" fontAlgn="auto" hangingPunct="1">
              <a:spcBef>
                <a:spcPts val="0"/>
              </a:spcBef>
              <a:spcAft>
                <a:spcPts val="0"/>
              </a:spcAft>
              <a:defRPr/>
            </a:pPr>
            <a:endParaRPr lang="fr-FR" sz="1862"/>
          </a:p>
        </p:txBody>
      </p:sp>
      <p:sp>
        <p:nvSpPr>
          <p:cNvPr id="2" name="Title 1"/>
          <p:cNvSpPr>
            <a:spLocks noGrp="1"/>
          </p:cNvSpPr>
          <p:nvPr>
            <p:ph type="title"/>
          </p:nvPr>
        </p:nvSpPr>
        <p:spPr>
          <a:xfrm>
            <a:off x="3199173" y="2229754"/>
            <a:ext cx="8782886" cy="813198"/>
          </a:xfrm>
          <a:prstGeom prst="rect">
            <a:avLst/>
          </a:prstGeom>
        </p:spPr>
        <p:txBody>
          <a:bodyPr>
            <a:noAutofit/>
          </a:bodyPr>
          <a:lstStyle>
            <a:lvl1pPr algn="r">
              <a:defRPr lang="en-US" sz="3848" b="1" kern="1200" baseline="0" dirty="0">
                <a:solidFill>
                  <a:srgbClr val="83B441"/>
                </a:solidFill>
                <a:latin typeface="Neo Sans Pro" panose="020B0504030504040204" pitchFamily="34" charset="0"/>
                <a:ea typeface="+mn-ea"/>
                <a:cs typeface="+mn-cs"/>
              </a:defRPr>
            </a:lvl1pPr>
          </a:lstStyle>
          <a:p>
            <a:r>
              <a:rPr lang="fr-FR" dirty="0" smtClean="0"/>
              <a:t>Modifiez le style du titre</a:t>
            </a:r>
            <a:endParaRPr lang="en-US" dirty="0"/>
          </a:p>
        </p:txBody>
      </p:sp>
      <p:sp>
        <p:nvSpPr>
          <p:cNvPr id="14" name="Content Placeholder 2"/>
          <p:cNvSpPr>
            <a:spLocks noGrp="1"/>
          </p:cNvSpPr>
          <p:nvPr>
            <p:ph sz="half" idx="1"/>
          </p:nvPr>
        </p:nvSpPr>
        <p:spPr>
          <a:xfrm>
            <a:off x="3199173" y="3014346"/>
            <a:ext cx="8782886" cy="3236171"/>
          </a:xfrm>
          <a:prstGeom prst="rect">
            <a:avLst/>
          </a:prstGeom>
        </p:spPr>
        <p:txBody>
          <a:bodyPr/>
          <a:lstStyle>
            <a:lvl1pPr marL="439838" indent="-439838">
              <a:buClr>
                <a:srgbClr val="83B441"/>
              </a:buClr>
              <a:buFont typeface="Arial" panose="020B0604020202020204" pitchFamily="34" charset="0"/>
              <a:buChar char="•"/>
              <a:defRPr sz="3078" b="1" i="1">
                <a:latin typeface="Arial" panose="020B0604020202020204" pitchFamily="34" charset="0"/>
                <a:cs typeface="Arial" panose="020B0604020202020204" pitchFamily="34" charset="0"/>
              </a:defRPr>
            </a:lvl1pPr>
            <a:lvl2pPr marL="685796" indent="-228599">
              <a:buClr>
                <a:srgbClr val="E31C2F"/>
              </a:buClr>
              <a:buFont typeface="Arial" panose="020B0604020202020204" pitchFamily="34" charset="0"/>
              <a:buChar char="•"/>
              <a:defRPr sz="2309">
                <a:latin typeface="Arial" panose="020B0604020202020204" pitchFamily="34" charset="0"/>
                <a:cs typeface="Arial" panose="020B0604020202020204" pitchFamily="34" charset="0"/>
              </a:defRPr>
            </a:lvl2pPr>
            <a:lvl3pPr>
              <a:buClr>
                <a:srgbClr val="0051A0"/>
              </a:buClr>
              <a:defRPr/>
            </a:lvl3pPr>
            <a:lvl4pPr>
              <a:buClr>
                <a:srgbClr val="0051A0"/>
              </a:buClr>
              <a:defRPr/>
            </a:lvl4pPr>
            <a:lvl5pPr>
              <a:buClr>
                <a:srgbClr val="0051A0"/>
              </a:buClr>
              <a:defRPr/>
            </a:lvl5pPr>
          </a:lstStyle>
          <a:p>
            <a:pPr lvl="0"/>
            <a:r>
              <a:rPr lang="fr-FR" dirty="0" smtClean="0"/>
              <a:t>Modifiez les styles du texte du masque</a:t>
            </a:r>
          </a:p>
        </p:txBody>
      </p:sp>
      <p:sp>
        <p:nvSpPr>
          <p:cNvPr id="6" name="Slide Number Placeholder 5"/>
          <p:cNvSpPr>
            <a:spLocks noGrp="1"/>
          </p:cNvSpPr>
          <p:nvPr>
            <p:ph type="sldNum" sz="quarter" idx="10"/>
          </p:nvPr>
        </p:nvSpPr>
        <p:spPr>
          <a:xfrm>
            <a:off x="10242" y="6613654"/>
            <a:ext cx="824407" cy="250456"/>
          </a:xfrm>
          <a:prstGeom prst="rect">
            <a:avLst/>
          </a:prstGeom>
        </p:spPr>
        <p:txBody>
          <a:bodyPr vert="horz" wrap="square" lIns="91440" tIns="45720" rIns="91440" bIns="45720" numCol="1" anchor="ctr" anchorCtr="0" compatLnSpc="1">
            <a:prstTxWarp prst="textNoShape">
              <a:avLst/>
            </a:prstTxWarp>
          </a:bodyPr>
          <a:lstStyle>
            <a:lvl1pPr eaLnBrk="1" hangingPunct="1">
              <a:defRPr sz="1026"/>
            </a:lvl1pPr>
          </a:lstStyle>
          <a:p>
            <a:pPr>
              <a:defRPr/>
            </a:pPr>
            <a:fld id="{EDC93789-47BC-464D-A967-753C85DA1AC6}" type="slidenum">
              <a:rPr lang="fr-FR" altLang="fr-FR"/>
              <a:pPr>
                <a:defRPr/>
              </a:pPr>
              <a:t>‹N°›</a:t>
            </a:fld>
            <a:endParaRPr lang="fr-FR" altLang="fr-FR"/>
          </a:p>
        </p:txBody>
      </p:sp>
    </p:spTree>
    <p:extLst>
      <p:ext uri="{BB962C8B-B14F-4D97-AF65-F5344CB8AC3E}">
        <p14:creationId xmlns:p14="http://schemas.microsoft.com/office/powerpoint/2010/main" val="73649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55859" y="6030116"/>
            <a:ext cx="683339" cy="365125"/>
          </a:xfrm>
        </p:spPr>
        <p:txBody>
          <a:bodyPr/>
          <a:lstStyle>
            <a:lvl1pPr>
              <a:defRPr sz="1600" b="1"/>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10/24/2017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pic>
        <p:nvPicPr>
          <p:cNvPr id="30" name="Image 5"/>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nn-ovin.fr/" TargetMode="External"/><Relationship Id="rId2" Type="http://schemas.openxmlformats.org/officeDocument/2006/relationships/hyperlink" Target="http://www.idele.f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nn-ovin.fr/" TargetMode="External"/><Relationship Id="rId2" Type="http://schemas.openxmlformats.org/officeDocument/2006/relationships/hyperlink" Target="http://www.idele.fr/"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smtClean="0"/>
              <a:t>Diaporamas à la carte</a:t>
            </a:r>
            <a:r>
              <a:rPr lang="fr-FR" sz="4000" dirty="0" smtClean="0"/>
              <a:t/>
            </a:r>
            <a:br>
              <a:rPr lang="fr-FR" sz="4000" dirty="0" smtClean="0"/>
            </a:br>
            <a:r>
              <a:rPr lang="fr-FR" sz="1400" dirty="0" smtClean="0">
                <a:solidFill>
                  <a:schemeClr val="accent2">
                    <a:lumMod val="75000"/>
                  </a:schemeClr>
                </a:solidFill>
              </a:rPr>
              <a:t/>
            </a:r>
            <a:br>
              <a:rPr lang="fr-FR" sz="1400" dirty="0" smtClean="0">
                <a:solidFill>
                  <a:schemeClr val="accent2">
                    <a:lumMod val="75000"/>
                  </a:schemeClr>
                </a:solidFill>
              </a:rPr>
            </a:br>
            <a:r>
              <a:rPr lang="fr-FR" sz="1400" b="0" dirty="0" smtClean="0">
                <a:solidFill>
                  <a:schemeClr val="accent2">
                    <a:lumMod val="75000"/>
                  </a:schemeClr>
                </a:solidFill>
              </a:rPr>
              <a:t>Réalisée dans le cadre du réseau des spécialistes d’</a:t>
            </a:r>
            <a:r>
              <a:rPr lang="fr-FR" sz="1400" b="0" dirty="0" err="1" smtClean="0">
                <a:solidFill>
                  <a:schemeClr val="accent2">
                    <a:lumMod val="75000"/>
                  </a:schemeClr>
                </a:solidFill>
              </a:rPr>
              <a:t>Inn’ovin</a:t>
            </a:r>
            <a:r>
              <a:rPr lang="fr-FR" sz="1400" b="0" dirty="0" smtClean="0">
                <a:solidFill>
                  <a:schemeClr val="accent2">
                    <a:lumMod val="75000"/>
                  </a:schemeClr>
                </a:solidFill>
              </a:rPr>
              <a:t>, </a:t>
            </a:r>
            <a:br>
              <a:rPr lang="fr-FR" sz="1400" b="0" dirty="0" smtClean="0">
                <a:solidFill>
                  <a:schemeClr val="accent2">
                    <a:lumMod val="75000"/>
                  </a:schemeClr>
                </a:solidFill>
              </a:rPr>
            </a:br>
            <a:r>
              <a:rPr lang="fr-FR" sz="1400" b="0" dirty="0" smtClean="0">
                <a:solidFill>
                  <a:schemeClr val="accent2">
                    <a:lumMod val="75000"/>
                  </a:schemeClr>
                </a:solidFill>
              </a:rPr>
              <a:t>cette série de diaporamas a pour objectif de mettre à disposition de tous </a:t>
            </a:r>
            <a:br>
              <a:rPr lang="fr-FR" sz="1400" b="0" dirty="0" smtClean="0">
                <a:solidFill>
                  <a:schemeClr val="accent2">
                    <a:lumMod val="75000"/>
                  </a:schemeClr>
                </a:solidFill>
              </a:rPr>
            </a:br>
            <a:r>
              <a:rPr lang="fr-FR" sz="1400" b="0" dirty="0" smtClean="0">
                <a:solidFill>
                  <a:schemeClr val="accent2">
                    <a:lumMod val="75000"/>
                  </a:schemeClr>
                </a:solidFill>
              </a:rPr>
              <a:t>de récentes références techniques et économiques sur un sujet.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800" b="1" dirty="0" smtClean="0">
                <a:solidFill>
                  <a:schemeClr val="tx1"/>
                </a:solidFill>
              </a:rPr>
              <a:t>[</a:t>
            </a:r>
            <a:r>
              <a:rPr lang="fr-FR" sz="1800" b="1" dirty="0">
                <a:solidFill>
                  <a:schemeClr val="tx1"/>
                </a:solidFill>
              </a:rPr>
              <a:t>Avis à l’utilisateur]</a:t>
            </a:r>
            <a:r>
              <a:rPr lang="fr-FR" sz="1400" b="0" dirty="0" smtClean="0">
                <a:solidFill>
                  <a:schemeClr val="tx1"/>
                </a:solidFill>
              </a:rPr>
              <a:t/>
            </a:r>
            <a:br>
              <a:rPr lang="fr-FR" sz="1400" b="0" dirty="0" smtClean="0">
                <a:solidFill>
                  <a:schemeClr val="tx1"/>
                </a:solidFill>
              </a:rPr>
            </a:br>
            <a:r>
              <a:rPr lang="fr-FR" sz="1400" b="0" i="1" dirty="0" smtClean="0">
                <a:solidFill>
                  <a:schemeClr val="tx1"/>
                </a:solidFill>
              </a:rPr>
              <a:t>Vous pouvez utiliser ces diaporamas à votre guise, </a:t>
            </a:r>
            <a:br>
              <a:rPr lang="fr-FR" sz="1400" b="0" i="1" dirty="0" smtClean="0">
                <a:solidFill>
                  <a:schemeClr val="tx1"/>
                </a:solidFill>
              </a:rPr>
            </a:br>
            <a:r>
              <a:rPr lang="fr-FR" sz="1400" b="1" i="1" dirty="0" smtClean="0">
                <a:solidFill>
                  <a:schemeClr val="accent2">
                    <a:lumMod val="75000"/>
                  </a:schemeClr>
                </a:solidFill>
              </a:rPr>
              <a:t>sous réserve de citer les sources qui accompagnent chaque tableau et graphique</a:t>
            </a:r>
            <a:r>
              <a:rPr lang="fr-FR" sz="1400" b="0" i="1" dirty="0" smtClean="0">
                <a:solidFill>
                  <a:schemeClr val="accent2">
                    <a:lumMod val="75000"/>
                  </a:schemeClr>
                </a:solidFill>
              </a:rPr>
              <a:t>. </a:t>
            </a:r>
            <a:br>
              <a:rPr lang="fr-FR" sz="1400" b="0" i="1" dirty="0" smtClean="0">
                <a:solidFill>
                  <a:schemeClr val="accent2">
                    <a:lumMod val="75000"/>
                  </a:schemeClr>
                </a:solidFill>
              </a:rPr>
            </a:br>
            <a:r>
              <a:rPr lang="fr-FR" sz="1400" b="1" i="1" dirty="0" smtClean="0">
                <a:solidFill>
                  <a:schemeClr val="accent2">
                    <a:lumMod val="75000"/>
                  </a:schemeClr>
                </a:solidFill>
              </a:rPr>
              <a:t>Merci également d’indiquer que ces diaporamas ont été réalisés dans le cadre d’</a:t>
            </a:r>
            <a:r>
              <a:rPr lang="fr-FR" sz="1400" b="1" i="1" dirty="0" err="1" smtClean="0">
                <a:solidFill>
                  <a:schemeClr val="accent2">
                    <a:lumMod val="75000"/>
                  </a:schemeClr>
                </a:solidFill>
              </a:rPr>
              <a:t>Inn’Ovin</a:t>
            </a:r>
            <a:r>
              <a:rPr lang="fr-FR" sz="1400" b="1" i="1" dirty="0" smtClean="0">
                <a:solidFill>
                  <a:schemeClr val="accent2">
                    <a:lumMod val="75000"/>
                  </a:schemeClr>
                </a:solidFill>
              </a:rPr>
              <a:t> </a:t>
            </a:r>
            <a:r>
              <a:rPr lang="fr-FR" sz="1400" b="1" i="1" dirty="0" smtClean="0">
                <a:solidFill>
                  <a:schemeClr val="tx1"/>
                </a:solidFill>
              </a:rPr>
              <a:t/>
            </a:r>
            <a:br>
              <a:rPr lang="fr-FR" sz="1400" b="1" i="1" dirty="0" smtClean="0">
                <a:solidFill>
                  <a:schemeClr val="tx1"/>
                </a:solidFill>
              </a:rPr>
            </a:br>
            <a:r>
              <a:rPr lang="fr-FR" sz="1400" b="0" i="1" dirty="0" smtClean="0">
                <a:solidFill>
                  <a:schemeClr val="tx1"/>
                </a:solidFill>
              </a:rPr>
              <a:t>par le réseau des spécialistes, un groupe de techniciens, ingénieurs et vétérinaires tous spécialisés dans un domaine et issus des différentes familles de la filière ovine nationale.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Des commentaires accompagnent chaque diapo. </a:t>
            </a:r>
            <a:br>
              <a:rPr lang="fr-FR" sz="1400" b="0" dirty="0" smtClean="0">
                <a:solidFill>
                  <a:schemeClr val="tx1"/>
                </a:solidFill>
              </a:rPr>
            </a:br>
            <a:r>
              <a:rPr lang="fr-FR" sz="1200" b="1" dirty="0" smtClean="0">
                <a:solidFill>
                  <a:schemeClr val="tx1"/>
                </a:solidFill>
              </a:rPr>
              <a:t>Pour en savoir plus, vous pouvez contacter les rédacteurs des diaporamas indiqués sur la diapo suivante.</a:t>
            </a:r>
            <a:r>
              <a:rPr lang="fr-FR" sz="2400" dirty="0" smtClean="0"/>
              <a:t/>
            </a:r>
            <a:br>
              <a:rPr lang="fr-FR" sz="2400" dirty="0" smtClean="0"/>
            </a:br>
            <a:r>
              <a:rPr lang="fr-FR" sz="2400" dirty="0" smtClean="0"/>
              <a:t/>
            </a:r>
            <a:br>
              <a:rPr lang="fr-FR" sz="2400" dirty="0" smtClean="0"/>
            </a:br>
            <a:endParaRPr lang="fr-FR" sz="2800" dirty="0"/>
          </a:p>
        </p:txBody>
      </p:sp>
    </p:spTree>
    <p:extLst>
      <p:ext uri="{BB962C8B-B14F-4D97-AF65-F5344CB8AC3E}">
        <p14:creationId xmlns:p14="http://schemas.microsoft.com/office/powerpoint/2010/main" val="378864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normAutofit/>
          </a:bodyPr>
          <a:lstStyle/>
          <a:p>
            <a:pPr>
              <a:defRPr/>
            </a:pPr>
            <a:r>
              <a:rPr lang="fr-FR" sz="3078" dirty="0" smtClean="0"/>
              <a:t>Une </a:t>
            </a:r>
            <a:r>
              <a:rPr lang="fr-FR" sz="3078" dirty="0"/>
              <a:t>ration à moins de 20 centimes d’€</a:t>
            </a:r>
            <a:br>
              <a:rPr lang="fr-FR" sz="3078" dirty="0"/>
            </a:br>
            <a:endParaRPr lang="fr-FR" sz="3078" dirty="0"/>
          </a:p>
        </p:txBody>
      </p:sp>
      <p:sp>
        <p:nvSpPr>
          <p:cNvPr id="2253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7DAE70-C540-4D37-85D4-7469C1C31610}" type="slidenum">
              <a:rPr lang="fr-FR" altLang="fr-FR" smtClean="0"/>
              <a:pPr/>
              <a:t>10</a:t>
            </a:fld>
            <a:endParaRPr lang="fr-FR" altLang="fr-FR" smtClean="0"/>
          </a:p>
        </p:txBody>
      </p:sp>
      <p:sp>
        <p:nvSpPr>
          <p:cNvPr id="7" name="Pentagone 6"/>
          <p:cNvSpPr/>
          <p:nvPr/>
        </p:nvSpPr>
        <p:spPr>
          <a:xfrm>
            <a:off x="1851" y="64742"/>
            <a:ext cx="1763199" cy="369332"/>
          </a:xfrm>
          <a:prstGeom prst="homePlate">
            <a:avLst/>
          </a:prstGeom>
          <a:solidFill>
            <a:schemeClr val="accent2"/>
          </a:solidFill>
        </p:spPr>
        <p:txBody>
          <a:bodyPr wrap="none">
            <a:spAutoFit/>
          </a:bodyPr>
          <a:lstStyle/>
          <a:p>
            <a:r>
              <a:rPr lang="fr-FR" dirty="0">
                <a:solidFill>
                  <a:schemeClr val="bg1"/>
                </a:solidFill>
              </a:rPr>
              <a:t>Condition </a:t>
            </a:r>
            <a:r>
              <a:rPr lang="fr-FR" dirty="0" smtClean="0">
                <a:solidFill>
                  <a:schemeClr val="bg1"/>
                </a:solidFill>
              </a:rPr>
              <a:t>n°3 </a:t>
            </a:r>
            <a:endParaRPr lang="fr-FR" dirty="0">
              <a:solidFill>
                <a:schemeClr val="bg1"/>
              </a:solidFill>
            </a:endParaRPr>
          </a:p>
        </p:txBody>
      </p:sp>
      <p:grpSp>
        <p:nvGrpSpPr>
          <p:cNvPr id="4" name="Groupe 3"/>
          <p:cNvGrpSpPr/>
          <p:nvPr/>
        </p:nvGrpSpPr>
        <p:grpSpPr>
          <a:xfrm>
            <a:off x="677334" y="1692145"/>
            <a:ext cx="9028959" cy="4217419"/>
            <a:chOff x="677334" y="1692145"/>
            <a:chExt cx="9028959" cy="4217419"/>
          </a:xfrm>
        </p:grpSpPr>
        <p:pic>
          <p:nvPicPr>
            <p:cNvPr id="2" name="Image 1"/>
            <p:cNvPicPr>
              <a:picLocks noChangeAspect="1"/>
            </p:cNvPicPr>
            <p:nvPr/>
          </p:nvPicPr>
          <p:blipFill>
            <a:blip r:embed="rId3"/>
            <a:stretch>
              <a:fillRect/>
            </a:stretch>
          </p:blipFill>
          <p:spPr>
            <a:xfrm>
              <a:off x="677334" y="1692145"/>
              <a:ext cx="9028959" cy="3785944"/>
            </a:xfrm>
            <a:prstGeom prst="rect">
              <a:avLst/>
            </a:prstGeom>
          </p:spPr>
        </p:pic>
        <p:pic>
          <p:nvPicPr>
            <p:cNvPr id="3" name="Image 2"/>
            <p:cNvPicPr>
              <a:picLocks noChangeAspect="1"/>
            </p:cNvPicPr>
            <p:nvPr/>
          </p:nvPicPr>
          <p:blipFill>
            <a:blip r:embed="rId4"/>
            <a:stretch>
              <a:fillRect/>
            </a:stretch>
          </p:blipFill>
          <p:spPr>
            <a:xfrm>
              <a:off x="7578605" y="5598641"/>
              <a:ext cx="2127688" cy="310923"/>
            </a:xfrm>
            <a:prstGeom prst="rect">
              <a:avLst/>
            </a:prstGeom>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7"/>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38467">
            <a:off x="4459027" y="4063768"/>
            <a:ext cx="3514791" cy="23550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itre 1"/>
          <p:cNvSpPr>
            <a:spLocks noGrp="1"/>
          </p:cNvSpPr>
          <p:nvPr>
            <p:ph type="title"/>
          </p:nvPr>
        </p:nvSpPr>
        <p:spPr/>
        <p:txBody>
          <a:bodyPr/>
          <a:lstStyle/>
          <a:p>
            <a:pPr>
              <a:defRPr/>
            </a:pPr>
            <a:r>
              <a:rPr lang="fr-FR" sz="3078"/>
              <a:t>Les rations à éviter</a:t>
            </a:r>
            <a:br>
              <a:rPr lang="fr-FR" sz="3078"/>
            </a:br>
            <a:endParaRPr lang="fr-FR" sz="3078"/>
          </a:p>
        </p:txBody>
      </p:sp>
      <p:sp>
        <p:nvSpPr>
          <p:cNvPr id="7" name="Espace réservé du contenu 2"/>
          <p:cNvSpPr>
            <a:spLocks noGrp="1"/>
          </p:cNvSpPr>
          <p:nvPr>
            <p:ph idx="1"/>
          </p:nvPr>
        </p:nvSpPr>
        <p:spPr>
          <a:xfrm>
            <a:off x="577943" y="1738192"/>
            <a:ext cx="8596668" cy="3880773"/>
          </a:xfrm>
        </p:spPr>
        <p:txBody>
          <a:bodyPr/>
          <a:lstStyle/>
          <a:p>
            <a:pPr marL="457197" indent="-457197">
              <a:buFont typeface="+mj-lt"/>
              <a:buAutoNum type="arabicPeriod"/>
              <a:defRPr/>
            </a:pPr>
            <a:r>
              <a:rPr lang="fr-FR" sz="2309" dirty="0"/>
              <a:t>Les rations à base de paille ou de regain</a:t>
            </a:r>
          </a:p>
          <a:p>
            <a:pPr marL="457197" indent="-457197">
              <a:buFont typeface="+mj-lt"/>
              <a:buAutoNum type="arabicPeriod"/>
              <a:defRPr/>
            </a:pPr>
            <a:r>
              <a:rPr lang="fr-FR" sz="2309" dirty="0"/>
              <a:t>Les régimes avec du concentré à volonté</a:t>
            </a:r>
          </a:p>
          <a:p>
            <a:pPr marL="457197" indent="-457197">
              <a:buFont typeface="+mj-lt"/>
              <a:buAutoNum type="arabicPeriod"/>
              <a:defRPr/>
            </a:pPr>
            <a:r>
              <a:rPr lang="fr-FR" sz="2309" dirty="0"/>
              <a:t>De l’herbe d’automne ou d’hiver</a:t>
            </a:r>
          </a:p>
          <a:p>
            <a:pPr marL="0" indent="0">
              <a:buNone/>
              <a:defRPr/>
            </a:pPr>
            <a:endParaRPr lang="fr-FR" sz="2309" dirty="0"/>
          </a:p>
        </p:txBody>
      </p:sp>
      <p:sp>
        <p:nvSpPr>
          <p:cNvPr id="24580"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6C02D8F-9E16-4EA5-9D33-FDBB5261A817}" type="slidenum">
              <a:rPr lang="fr-FR" altLang="fr-FR" smtClean="0"/>
              <a:pPr/>
              <a:t>11</a:t>
            </a:fld>
            <a:endParaRPr lang="fr-FR" altLang="fr-FR" smtClean="0"/>
          </a:p>
        </p:txBody>
      </p:sp>
      <p:pic>
        <p:nvPicPr>
          <p:cNvPr id="24581"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38467">
            <a:off x="3135659" y="3419869"/>
            <a:ext cx="3514791" cy="235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89985">
            <a:off x="4532744" y="1980030"/>
            <a:ext cx="4848247" cy="324370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5" name="Titre 1"/>
          <p:cNvSpPr>
            <a:spLocks noGrp="1"/>
          </p:cNvSpPr>
          <p:nvPr>
            <p:ph type="title"/>
          </p:nvPr>
        </p:nvSpPr>
        <p:spPr/>
        <p:txBody>
          <a:bodyPr>
            <a:normAutofit fontScale="90000"/>
          </a:bodyPr>
          <a:lstStyle/>
          <a:p>
            <a:pPr>
              <a:defRPr/>
            </a:pPr>
            <a:r>
              <a:rPr lang="fr-FR" sz="3078" dirty="0" smtClean="0"/>
              <a:t>Des </a:t>
            </a:r>
            <a:r>
              <a:rPr lang="fr-FR" sz="3078" dirty="0"/>
              <a:t>stocks suffisants pour le troupeau en production</a:t>
            </a:r>
            <a:br>
              <a:rPr lang="fr-FR" sz="3078" dirty="0"/>
            </a:br>
            <a:r>
              <a:rPr lang="fr-FR" sz="3078" dirty="0"/>
              <a:t/>
            </a:r>
            <a:br>
              <a:rPr lang="fr-FR" sz="3078" dirty="0"/>
            </a:br>
            <a:endParaRPr lang="fr-FR" sz="3078" dirty="0"/>
          </a:p>
        </p:txBody>
      </p:sp>
      <p:sp>
        <p:nvSpPr>
          <p:cNvPr id="26627"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2038E12-60BA-47AE-A2A9-869224E0F057}" type="slidenum">
              <a:rPr lang="fr-FR" altLang="fr-FR" smtClean="0"/>
              <a:pPr/>
              <a:t>12</a:t>
            </a:fld>
            <a:endParaRPr lang="fr-FR" altLang="fr-FR" smtClean="0"/>
          </a:p>
        </p:txBody>
      </p:sp>
      <p:pic>
        <p:nvPicPr>
          <p:cNvPr id="26628"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544" y="2105926"/>
            <a:ext cx="4848247" cy="324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ntagone 5"/>
          <p:cNvSpPr/>
          <p:nvPr/>
        </p:nvSpPr>
        <p:spPr>
          <a:xfrm>
            <a:off x="1851" y="64742"/>
            <a:ext cx="1763199" cy="369332"/>
          </a:xfrm>
          <a:prstGeom prst="homePlate">
            <a:avLst/>
          </a:prstGeom>
          <a:solidFill>
            <a:schemeClr val="accent2"/>
          </a:solidFill>
        </p:spPr>
        <p:txBody>
          <a:bodyPr wrap="none">
            <a:spAutoFit/>
          </a:bodyPr>
          <a:lstStyle/>
          <a:p>
            <a:r>
              <a:rPr lang="fr-FR" dirty="0">
                <a:solidFill>
                  <a:schemeClr val="bg1"/>
                </a:solidFill>
              </a:rPr>
              <a:t>Condition </a:t>
            </a:r>
            <a:r>
              <a:rPr lang="fr-FR" dirty="0" smtClean="0">
                <a:solidFill>
                  <a:schemeClr val="bg1"/>
                </a:solidFill>
              </a:rPr>
              <a:t>n°4 </a:t>
            </a:r>
            <a:endParaRPr lang="fr-FR"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normAutofit fontScale="90000"/>
          </a:bodyPr>
          <a:lstStyle/>
          <a:p>
            <a:pPr>
              <a:defRPr/>
            </a:pPr>
            <a:r>
              <a:rPr lang="fr-FR" sz="3078" dirty="0"/>
              <a:t>Les critères de moindre </a:t>
            </a:r>
            <a:r>
              <a:rPr lang="fr-FR" sz="3078" dirty="0" smtClean="0"/>
              <a:t>importance sur l’intérêt économique d’engraisser les brebis de réforme</a:t>
            </a:r>
            <a:endParaRPr lang="fr-FR" sz="3078" dirty="0"/>
          </a:p>
        </p:txBody>
      </p:sp>
      <p:sp>
        <p:nvSpPr>
          <p:cNvPr id="28675" name="Espace réservé du contenu 2"/>
          <p:cNvSpPr>
            <a:spLocks noGrp="1"/>
          </p:cNvSpPr>
          <p:nvPr>
            <p:ph idx="1"/>
          </p:nvPr>
        </p:nvSpPr>
        <p:spPr bwMode="auto">
          <a:xfrm>
            <a:off x="540324" y="2525714"/>
            <a:ext cx="6798733" cy="38807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7286" tIns="58643" rIns="117286" bIns="58643" numCol="1" rtlCol="0" anchor="t" anchorCtr="0" compatLnSpc="1">
            <a:prstTxWarp prst="textNoShape">
              <a:avLst/>
            </a:prstTxWarp>
            <a:normAutofit/>
          </a:bodyPr>
          <a:lstStyle/>
          <a:p>
            <a:pPr marL="456128" indent="-456128">
              <a:buFont typeface="Calibri Light" panose="020F0302020204030204" pitchFamily="34" charset="0"/>
              <a:buAutoNum type="arabicPeriod"/>
            </a:pPr>
            <a:r>
              <a:rPr lang="fr-FR" altLang="fr-FR" sz="2309" dirty="0"/>
              <a:t>L’âge des </a:t>
            </a:r>
            <a:r>
              <a:rPr lang="fr-FR" altLang="fr-FR" sz="2309" dirty="0" smtClean="0"/>
              <a:t>brebis (étude réalisée avec des brebis âgées de 1 à 8 ans)</a:t>
            </a:r>
          </a:p>
          <a:p>
            <a:pPr marL="456128" indent="-456128">
              <a:buFont typeface="Calibri Light" panose="020F0302020204030204" pitchFamily="34" charset="0"/>
              <a:buAutoNum type="arabicPeriod"/>
            </a:pPr>
            <a:r>
              <a:rPr lang="fr-FR" altLang="fr-FR" sz="2309" dirty="0" smtClean="0"/>
              <a:t>Le </a:t>
            </a:r>
            <a:r>
              <a:rPr lang="fr-FR" altLang="fr-FR" sz="2309" dirty="0"/>
              <a:t>type génétique (reste à vérifier)</a:t>
            </a:r>
          </a:p>
          <a:p>
            <a:pPr marL="456128" indent="-456128">
              <a:buFont typeface="Calibri Light" panose="020F0302020204030204" pitchFamily="34" charset="0"/>
              <a:buAutoNum type="arabicPeriod"/>
            </a:pPr>
            <a:r>
              <a:rPr lang="fr-FR" altLang="fr-FR" sz="2309" dirty="0"/>
              <a:t>Les incisives manquantes </a:t>
            </a:r>
          </a:p>
          <a:p>
            <a:pPr marL="456128" indent="-456128">
              <a:buFont typeface="Calibri Light" panose="020F0302020204030204" pitchFamily="34" charset="0"/>
              <a:buAutoNum type="arabicPeriod"/>
            </a:pPr>
            <a:r>
              <a:rPr lang="fr-FR" altLang="fr-FR" sz="2309" dirty="0"/>
              <a:t>L’intervalle entre le tarissement et le début d’engraissement</a:t>
            </a:r>
          </a:p>
          <a:p>
            <a:pPr marL="456128" indent="-456128">
              <a:buFont typeface="Calibri Light" panose="020F0302020204030204" pitchFamily="34" charset="0"/>
              <a:buAutoNum type="arabicPeriod"/>
            </a:pPr>
            <a:r>
              <a:rPr lang="fr-FR" altLang="fr-FR" sz="2309" dirty="0"/>
              <a:t>La cause de la réforme</a:t>
            </a:r>
          </a:p>
        </p:txBody>
      </p:sp>
      <p:sp>
        <p:nvSpPr>
          <p:cNvPr id="2867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2665D89-114F-4E25-A96C-C1EAE4EC62A3}" type="slidenum">
              <a:rPr lang="fr-FR" altLang="fr-FR" smtClean="0"/>
              <a:pPr/>
              <a:t>13</a:t>
            </a:fld>
            <a:endParaRPr lang="fr-FR" altLang="fr-F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sz="3078" dirty="0"/>
              <a:t>Pour en savoir plus :</a:t>
            </a:r>
            <a:br>
              <a:rPr lang="fr-FR" sz="3078" dirty="0"/>
            </a:br>
            <a:r>
              <a:rPr lang="fr-FR" sz="3078" dirty="0"/>
              <a:t/>
            </a:r>
            <a:br>
              <a:rPr lang="fr-FR" sz="3078" dirty="0"/>
            </a:br>
            <a:r>
              <a:rPr lang="fr-FR" sz="3078" dirty="0"/>
              <a:t/>
            </a:r>
            <a:br>
              <a:rPr lang="fr-FR" sz="3078" dirty="0"/>
            </a:br>
            <a:r>
              <a:rPr lang="fr-FR" sz="3078" dirty="0"/>
              <a:t> </a:t>
            </a:r>
            <a:r>
              <a:rPr lang="fr-FR" sz="3078" dirty="0" smtClean="0"/>
              <a:t>Une </a:t>
            </a:r>
            <a:r>
              <a:rPr lang="fr-FR" sz="3078" dirty="0"/>
              <a:t>calculette est à votre disposition</a:t>
            </a:r>
            <a:br>
              <a:rPr lang="fr-FR" sz="3078" dirty="0"/>
            </a:br>
            <a:endParaRPr lang="fr-FR" sz="3078" dirty="0"/>
          </a:p>
        </p:txBody>
      </p:sp>
      <p:sp>
        <p:nvSpPr>
          <p:cNvPr id="30723" name="Espace réservé du contenu 2"/>
          <p:cNvSpPr>
            <a:spLocks noGrp="1"/>
          </p:cNvSpPr>
          <p:nvPr>
            <p:ph idx="1"/>
          </p:nvPr>
        </p:nvSpPr>
        <p:spPr bwMode="auto">
          <a:xfrm>
            <a:off x="677334" y="2607850"/>
            <a:ext cx="8596668" cy="38807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7286" tIns="58643" rIns="117286" bIns="58643" numCol="1" rtlCol="0" anchor="t" anchorCtr="0" compatLnSpc="1">
            <a:prstTxWarp prst="textNoShape">
              <a:avLst/>
            </a:prstTxWarp>
            <a:normAutofit/>
          </a:bodyPr>
          <a:lstStyle/>
          <a:p>
            <a:r>
              <a:rPr lang="fr-FR" altLang="fr-FR" sz="2565" dirty="0"/>
              <a:t>« Outil de simulation de l’intérêt économique de l’engraissement des brebis de réforme » disponible sur </a:t>
            </a:r>
            <a:r>
              <a:rPr lang="fr-FR" altLang="fr-FR" sz="2565" u="sng" dirty="0">
                <a:hlinkClick r:id="rId2"/>
              </a:rPr>
              <a:t>www.idele.fr</a:t>
            </a:r>
            <a:r>
              <a:rPr lang="fr-FR" altLang="fr-FR" sz="2565" dirty="0"/>
              <a:t> et </a:t>
            </a:r>
            <a:r>
              <a:rPr lang="fr-FR" altLang="fr-FR" sz="2565" u="sng" dirty="0">
                <a:hlinkClick r:id="rId3"/>
              </a:rPr>
              <a:t>www.inn-ovin.fr</a:t>
            </a:r>
            <a:r>
              <a:rPr lang="fr-FR" altLang="fr-FR" sz="2565" dirty="0"/>
              <a:t>. </a:t>
            </a:r>
          </a:p>
          <a:p>
            <a:r>
              <a:rPr lang="fr-FR" altLang="fr-FR" sz="2565" dirty="0"/>
              <a:t>A  partir de la ration, du coût réel de vos aliments et de l’état des brebis en début d’engraissement, la marge brute est indiquée instantanément.                          </a:t>
            </a:r>
          </a:p>
          <a:p>
            <a:endParaRPr lang="fr-FR" altLang="fr-FR" sz="2565" dirty="0"/>
          </a:p>
        </p:txBody>
      </p:sp>
      <p:sp>
        <p:nvSpPr>
          <p:cNvPr id="30724"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1CB2E74-82A5-4B0F-870A-4FFF65B7DFB9}" type="slidenum">
              <a:rPr lang="fr-FR" altLang="fr-FR" smtClean="0"/>
              <a:pPr/>
              <a:t>14</a:t>
            </a:fld>
            <a:endParaRPr lang="fr-FR" altLang="fr-FR"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sz="3078" dirty="0"/>
              <a:t>Pour en savoir plus : </a:t>
            </a:r>
            <a:r>
              <a:rPr lang="fr-FR" sz="3078" dirty="0" smtClean="0"/>
              <a:t/>
            </a:r>
            <a:br>
              <a:rPr lang="fr-FR" sz="3078" dirty="0" smtClean="0"/>
            </a:br>
            <a:r>
              <a:rPr lang="fr-FR" sz="3078" dirty="0" smtClean="0"/>
              <a:t>une </a:t>
            </a:r>
            <a:r>
              <a:rPr lang="fr-FR" sz="3078" dirty="0"/>
              <a:t>calculette est à votre disposition</a:t>
            </a:r>
            <a:br>
              <a:rPr lang="fr-FR" sz="3078" dirty="0"/>
            </a:br>
            <a:endParaRPr lang="fr-FR" sz="3078" dirty="0"/>
          </a:p>
        </p:txBody>
      </p:sp>
      <p:sp>
        <p:nvSpPr>
          <p:cNvPr id="31747"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24C5FD-3806-4912-AD8F-A7667A8CD91B}" type="slidenum">
              <a:rPr lang="fr-FR" altLang="fr-FR" smtClean="0"/>
              <a:pPr/>
              <a:t>15</a:t>
            </a:fld>
            <a:endParaRPr lang="fr-FR" altLang="fr-FR" smtClean="0"/>
          </a:p>
        </p:txBody>
      </p:sp>
      <p:pic>
        <p:nvPicPr>
          <p:cNvPr id="31748"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1535" y="2132982"/>
            <a:ext cx="7654163" cy="317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sz="3078" dirty="0"/>
              <a:t>Pour en savoir plus : des fiches techniques </a:t>
            </a:r>
            <a:r>
              <a:rPr lang="fr-FR" altLang="fr-FR" sz="3078" dirty="0"/>
              <a:t>sur </a:t>
            </a:r>
            <a:r>
              <a:rPr lang="fr-FR" altLang="fr-FR" sz="3078" u="sng" dirty="0">
                <a:solidFill>
                  <a:schemeClr val="accent2">
                    <a:lumMod val="75000"/>
                  </a:schemeClr>
                </a:solidFill>
                <a:hlinkClick r:id="rId2"/>
              </a:rPr>
              <a:t>www.idele.fr</a:t>
            </a:r>
            <a:r>
              <a:rPr lang="fr-FR" altLang="fr-FR" sz="3078" dirty="0"/>
              <a:t> et </a:t>
            </a:r>
            <a:r>
              <a:rPr lang="fr-FR" altLang="fr-FR" sz="3078" u="sng" dirty="0">
                <a:hlinkClick r:id="rId3"/>
              </a:rPr>
              <a:t>www.inn-ovin.fr</a:t>
            </a:r>
            <a:r>
              <a:rPr lang="fr-FR" altLang="fr-FR" sz="3078" dirty="0"/>
              <a:t>. </a:t>
            </a:r>
            <a:br>
              <a:rPr lang="fr-FR" altLang="fr-FR" sz="3078" dirty="0"/>
            </a:br>
            <a:r>
              <a:rPr lang="fr-FR" sz="3078" dirty="0"/>
              <a:t>   </a:t>
            </a:r>
            <a:br>
              <a:rPr lang="fr-FR" sz="3078" dirty="0"/>
            </a:br>
            <a:endParaRPr lang="fr-FR" sz="3078" dirty="0"/>
          </a:p>
        </p:txBody>
      </p:sp>
      <p:sp>
        <p:nvSpPr>
          <p:cNvPr id="3277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40735A-31CE-42EC-8D79-0B8E830EBAD9}" type="slidenum">
              <a:rPr lang="fr-FR" altLang="fr-FR" smtClean="0"/>
              <a:pPr/>
              <a:t>16</a:t>
            </a:fld>
            <a:endParaRPr lang="fr-FR" altLang="fr-FR" smtClean="0"/>
          </a:p>
        </p:txBody>
      </p:sp>
      <p:pic>
        <p:nvPicPr>
          <p:cNvPr id="32772"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66" y="1930400"/>
            <a:ext cx="2726502" cy="38566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773"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68729" y="1930400"/>
            <a:ext cx="2732612" cy="38667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774" name="Imag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43201" y="1930400"/>
            <a:ext cx="2718359" cy="38342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altLang="fr-FR" sz="3078" dirty="0" smtClean="0"/>
              <a:t>Des visuels pour vos réunions et journées techniques</a:t>
            </a:r>
            <a:r>
              <a:rPr lang="fr-FR" altLang="fr-FR" sz="3078" dirty="0"/>
              <a:t/>
            </a:r>
            <a:br>
              <a:rPr lang="fr-FR" altLang="fr-FR" sz="3078" dirty="0"/>
            </a:br>
            <a:r>
              <a:rPr lang="fr-FR" sz="3078" dirty="0"/>
              <a:t>   </a:t>
            </a:r>
            <a:br>
              <a:rPr lang="fr-FR" sz="3078" dirty="0"/>
            </a:br>
            <a:endParaRPr lang="fr-FR" sz="3078" dirty="0"/>
          </a:p>
        </p:txBody>
      </p:sp>
      <p:sp>
        <p:nvSpPr>
          <p:cNvPr id="3277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40735A-31CE-42EC-8D79-0B8E830EBAD9}" type="slidenum">
              <a:rPr lang="fr-FR" altLang="fr-FR" smtClean="0"/>
              <a:pPr/>
              <a:t>17</a:t>
            </a:fld>
            <a:endParaRPr lang="fr-FR" altLang="fr-FR" smtClean="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665935"/>
            <a:ext cx="9536323" cy="5364181"/>
          </a:xfrm>
          <a:prstGeom prst="rect">
            <a:avLst/>
          </a:prstGeom>
        </p:spPr>
      </p:pic>
    </p:spTree>
    <p:extLst>
      <p:ext uri="{BB962C8B-B14F-4D97-AF65-F5344CB8AC3E}">
        <p14:creationId xmlns:p14="http://schemas.microsoft.com/office/powerpoint/2010/main" val="1672951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39494" y="1867022"/>
            <a:ext cx="7766936" cy="1646302"/>
          </a:xfrm>
        </p:spPr>
        <p:txBody>
          <a:bodyPr/>
          <a:lstStyle/>
          <a:p>
            <a:pPr algn="ctr">
              <a:spcBef>
                <a:spcPts val="1200"/>
              </a:spcBef>
            </a:pPr>
            <a:r>
              <a:rPr lang="fr-FR" b="1" dirty="0" smtClean="0"/>
              <a:t>Faut-il engraisser </a:t>
            </a:r>
            <a:br>
              <a:rPr lang="fr-FR" b="1" dirty="0" smtClean="0"/>
            </a:br>
            <a:r>
              <a:rPr lang="fr-FR" b="1" dirty="0" smtClean="0"/>
              <a:t>les brebis de réforme ? </a:t>
            </a:r>
            <a:endParaRPr lang="fr-FR" sz="3600" b="1" dirty="0"/>
          </a:p>
        </p:txBody>
      </p:sp>
      <p:sp>
        <p:nvSpPr>
          <p:cNvPr id="3" name="Sous-titre 2"/>
          <p:cNvSpPr>
            <a:spLocks noGrp="1"/>
          </p:cNvSpPr>
          <p:nvPr>
            <p:ph type="subTitle" idx="1"/>
          </p:nvPr>
        </p:nvSpPr>
        <p:spPr>
          <a:xfrm>
            <a:off x="1229482" y="4276464"/>
            <a:ext cx="8586959" cy="1096899"/>
          </a:xfrm>
        </p:spPr>
        <p:txBody>
          <a:bodyPr>
            <a:normAutofit/>
          </a:bodyPr>
          <a:lstStyle/>
          <a:p>
            <a:pPr algn="ctr"/>
            <a:r>
              <a:rPr lang="fr-FR" dirty="0"/>
              <a:t>Par Laurent </a:t>
            </a:r>
            <a:r>
              <a:rPr lang="fr-FR" dirty="0" err="1"/>
              <a:t>Solas</a:t>
            </a:r>
            <a:r>
              <a:rPr lang="fr-FR" dirty="0"/>
              <a:t> </a:t>
            </a:r>
            <a:r>
              <a:rPr lang="fr-FR" dirty="0" smtClean="0"/>
              <a:t>(Chambre </a:t>
            </a:r>
            <a:r>
              <a:rPr lang="fr-FR" dirty="0"/>
              <a:t>d’agriculture 71) </a:t>
            </a:r>
            <a:r>
              <a:rPr lang="fr-FR" dirty="0" smtClean="0">
                <a:solidFill>
                  <a:schemeClr val="accent2">
                    <a:lumMod val="75000"/>
                  </a:schemeClr>
                </a:solidFill>
              </a:rPr>
              <a:t>LSOLAS@sl.chambagri.fr</a:t>
            </a:r>
            <a:r>
              <a:rPr lang="fr-FR" dirty="0"/>
              <a:t/>
            </a:r>
            <a:br>
              <a:rPr lang="fr-FR" dirty="0"/>
            </a:br>
            <a:r>
              <a:rPr lang="fr-FR" dirty="0" smtClean="0"/>
              <a:t>et </a:t>
            </a:r>
            <a:r>
              <a:rPr lang="fr-FR" dirty="0"/>
              <a:t>Laurence Sagot (Institut de l’Elevage/CIIRPO) </a:t>
            </a:r>
            <a:r>
              <a:rPr lang="fr-FR" dirty="0">
                <a:solidFill>
                  <a:schemeClr val="accent2">
                    <a:lumMod val="75000"/>
                  </a:schemeClr>
                </a:solidFill>
              </a:rPr>
              <a:t>laurence.sagot@idele.fr</a:t>
            </a:r>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931222" y="4170932"/>
            <a:ext cx="814449" cy="7562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839789"/>
            <a:ext cx="8596668" cy="1320800"/>
          </a:xfrm>
        </p:spPr>
        <p:txBody>
          <a:bodyPr/>
          <a:lstStyle/>
          <a:p>
            <a:pPr>
              <a:defRPr/>
            </a:pPr>
            <a:r>
              <a:rPr lang="fr-FR" dirty="0"/>
              <a:t>Faut-il engraisser les brebis de </a:t>
            </a:r>
            <a:r>
              <a:rPr lang="fr-FR" dirty="0" smtClean="0"/>
              <a:t>réforme ?</a:t>
            </a:r>
            <a:endParaRPr lang="fr-FR" dirty="0"/>
          </a:p>
        </p:txBody>
      </p:sp>
      <p:sp>
        <p:nvSpPr>
          <p:cNvPr id="6147" name="Espace réservé du contenu 2"/>
          <p:cNvSpPr>
            <a:spLocks noGrp="1"/>
          </p:cNvSpPr>
          <p:nvPr>
            <p:ph idx="1"/>
          </p:nvPr>
        </p:nvSpPr>
        <p:spPr bwMode="auto">
          <a:xfrm>
            <a:off x="677334" y="2693989"/>
            <a:ext cx="9677399" cy="38807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7286" tIns="58643" rIns="117286" bIns="58643" numCol="1" rtlCol="0" anchor="t" anchorCtr="0" compatLnSpc="1">
            <a:prstTxWarp prst="textNoShape">
              <a:avLst/>
            </a:prstTxWarp>
            <a:normAutofit/>
          </a:bodyPr>
          <a:lstStyle/>
          <a:p>
            <a:r>
              <a:rPr lang="fr-FR" altLang="fr-FR" sz="2565" dirty="0"/>
              <a:t>Une étude avec </a:t>
            </a:r>
            <a:r>
              <a:rPr lang="fr-FR" altLang="fr-FR" sz="2565" b="1" dirty="0">
                <a:solidFill>
                  <a:schemeClr val="accent2">
                    <a:lumMod val="75000"/>
                  </a:schemeClr>
                </a:solidFill>
              </a:rPr>
              <a:t>700 brebis de réforme </a:t>
            </a:r>
            <a:r>
              <a:rPr lang="fr-FR" altLang="fr-FR" sz="2565" dirty="0"/>
              <a:t>suivies (2013 à 2015)</a:t>
            </a:r>
          </a:p>
          <a:p>
            <a:r>
              <a:rPr lang="fr-FR" altLang="fr-FR" sz="2565" b="1" dirty="0">
                <a:solidFill>
                  <a:schemeClr val="accent2">
                    <a:lumMod val="75000"/>
                  </a:schemeClr>
                </a:solidFill>
              </a:rPr>
              <a:t>24 lots </a:t>
            </a:r>
            <a:r>
              <a:rPr lang="fr-FR" altLang="fr-FR" sz="2565" dirty="0"/>
              <a:t>sur </a:t>
            </a:r>
            <a:r>
              <a:rPr lang="fr-FR" altLang="fr-FR" sz="2565" b="1" dirty="0">
                <a:solidFill>
                  <a:schemeClr val="accent2">
                    <a:lumMod val="75000"/>
                  </a:schemeClr>
                </a:solidFill>
              </a:rPr>
              <a:t>13 sites </a:t>
            </a:r>
            <a:r>
              <a:rPr lang="fr-FR" altLang="fr-FR" sz="2565" dirty="0"/>
              <a:t>différents</a:t>
            </a:r>
          </a:p>
          <a:p>
            <a:r>
              <a:rPr lang="fr-FR" altLang="fr-FR" sz="2565" dirty="0"/>
              <a:t>Des types génétiques bouchers, prolifiques et rustiques</a:t>
            </a:r>
          </a:p>
          <a:p>
            <a:r>
              <a:rPr lang="fr-FR" altLang="fr-FR" sz="2565" dirty="0"/>
              <a:t>Des rations à l’herbe et en bergerie</a:t>
            </a:r>
          </a:p>
          <a:p>
            <a:endParaRPr lang="fr-FR" altLang="fr-FR" sz="2565" dirty="0"/>
          </a:p>
        </p:txBody>
      </p:sp>
      <p:sp>
        <p:nvSpPr>
          <p:cNvPr id="6148"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48106B7-0170-44B3-85BF-DD755FE94A88}" type="slidenum">
              <a:rPr lang="fr-FR" altLang="fr-FR" smtClean="0"/>
              <a:pPr/>
              <a:t>3</a:t>
            </a:fld>
            <a:endParaRPr lang="fr-FR" altLang="fr-FR"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Un complément de revenu possible </a:t>
            </a:r>
            <a:br>
              <a:rPr lang="fr-FR" dirty="0" smtClean="0"/>
            </a:br>
            <a:r>
              <a:rPr lang="fr-FR" dirty="0" smtClean="0"/>
              <a:t>à 4 conditions</a:t>
            </a:r>
            <a:endParaRPr lang="fr-FR" dirty="0"/>
          </a:p>
        </p:txBody>
      </p:sp>
      <p:sp>
        <p:nvSpPr>
          <p:cNvPr id="3" name="Espace réservé du contenu 2"/>
          <p:cNvSpPr>
            <a:spLocks noGrp="1"/>
          </p:cNvSpPr>
          <p:nvPr>
            <p:ph idx="1"/>
          </p:nvPr>
        </p:nvSpPr>
        <p:spPr/>
        <p:txBody>
          <a:bodyPr/>
          <a:lstStyle/>
          <a:p>
            <a:pPr marL="457197" indent="-457197">
              <a:buFont typeface="+mj-lt"/>
              <a:buAutoNum type="arabicPeriod"/>
              <a:defRPr/>
            </a:pPr>
            <a:r>
              <a:rPr lang="fr-FR" sz="2565" dirty="0"/>
              <a:t>Des brebis maigres en début d’engraissement</a:t>
            </a:r>
          </a:p>
          <a:p>
            <a:pPr marL="457197" indent="-457197">
              <a:buFont typeface="+mj-lt"/>
              <a:buAutoNum type="arabicPeriod"/>
              <a:defRPr/>
            </a:pPr>
            <a:r>
              <a:rPr lang="fr-FR" sz="2565" dirty="0"/>
              <a:t>Pas plus de 4 mois d’engraissement</a:t>
            </a:r>
          </a:p>
          <a:p>
            <a:pPr marL="457197" indent="-457197">
              <a:buFont typeface="+mj-lt"/>
              <a:buAutoNum type="arabicPeriod"/>
              <a:defRPr/>
            </a:pPr>
            <a:r>
              <a:rPr lang="fr-FR" sz="2565" dirty="0"/>
              <a:t>Une ration à moins de 20 centimes d’€</a:t>
            </a:r>
          </a:p>
          <a:p>
            <a:pPr marL="457197" indent="-457197">
              <a:buFont typeface="+mj-lt"/>
              <a:buAutoNum type="arabicPeriod"/>
              <a:defRPr/>
            </a:pPr>
            <a:r>
              <a:rPr lang="fr-FR" sz="2565" dirty="0"/>
              <a:t>Des stocks suffisants pour le reste du troupeau</a:t>
            </a:r>
          </a:p>
          <a:p>
            <a:pPr marL="457197" indent="-457197">
              <a:buFont typeface="+mj-lt"/>
              <a:buAutoNum type="arabicPeriod"/>
              <a:defRPr/>
            </a:pPr>
            <a:endParaRPr lang="fr-FR" sz="2565" dirty="0"/>
          </a:p>
          <a:p>
            <a:pPr>
              <a:defRPr/>
            </a:pPr>
            <a:endParaRPr lang="fr-FR" dirty="0"/>
          </a:p>
        </p:txBody>
      </p:sp>
      <p:sp>
        <p:nvSpPr>
          <p:cNvPr id="819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7591DFB-3339-4A20-AAE3-1C3AC87FDC67}" type="slidenum">
              <a:rPr lang="fr-FR" altLang="fr-FR" smtClean="0"/>
              <a:pPr/>
              <a:t>4</a:t>
            </a:fld>
            <a:endParaRPr lang="fr-FR" altLang="fr-F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651933"/>
          </a:xfrm>
        </p:spPr>
        <p:txBody>
          <a:bodyPr/>
          <a:lstStyle/>
          <a:p>
            <a:pPr>
              <a:defRPr/>
            </a:pPr>
            <a:r>
              <a:rPr lang="fr-FR" sz="3078" dirty="0" smtClean="0"/>
              <a:t>Des </a:t>
            </a:r>
            <a:r>
              <a:rPr lang="fr-FR" sz="3078" dirty="0"/>
              <a:t>brebis maigres en début d’engraissement </a:t>
            </a:r>
          </a:p>
        </p:txBody>
      </p:sp>
      <p:sp>
        <p:nvSpPr>
          <p:cNvPr id="10243"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3FCD706-51F3-4096-B071-C7E8232415A6}" type="slidenum">
              <a:rPr lang="fr-FR" altLang="fr-FR" smtClean="0"/>
              <a:pPr/>
              <a:t>5</a:t>
            </a:fld>
            <a:endParaRPr lang="fr-FR" altLang="fr-FR" smtClean="0"/>
          </a:p>
        </p:txBody>
      </p:sp>
      <p:sp>
        <p:nvSpPr>
          <p:cNvPr id="4" name="Pentagone 3"/>
          <p:cNvSpPr/>
          <p:nvPr/>
        </p:nvSpPr>
        <p:spPr>
          <a:xfrm>
            <a:off x="1851" y="64742"/>
            <a:ext cx="1763199" cy="369332"/>
          </a:xfrm>
          <a:prstGeom prst="homePlate">
            <a:avLst/>
          </a:prstGeom>
          <a:solidFill>
            <a:schemeClr val="accent2"/>
          </a:solidFill>
        </p:spPr>
        <p:txBody>
          <a:bodyPr wrap="none">
            <a:spAutoFit/>
          </a:bodyPr>
          <a:lstStyle/>
          <a:p>
            <a:r>
              <a:rPr lang="fr-FR" dirty="0">
                <a:solidFill>
                  <a:schemeClr val="bg1"/>
                </a:solidFill>
              </a:rPr>
              <a:t>Condition </a:t>
            </a:r>
            <a:r>
              <a:rPr lang="fr-FR" dirty="0" smtClean="0">
                <a:solidFill>
                  <a:schemeClr val="bg1"/>
                </a:solidFill>
              </a:rPr>
              <a:t>n°1 </a:t>
            </a:r>
            <a:endParaRPr lang="fr-FR" dirty="0">
              <a:solidFill>
                <a:schemeClr val="bg1"/>
              </a:solidFill>
            </a:endParaRPr>
          </a:p>
        </p:txBody>
      </p:sp>
      <p:grpSp>
        <p:nvGrpSpPr>
          <p:cNvPr id="7" name="Groupe 6"/>
          <p:cNvGrpSpPr/>
          <p:nvPr/>
        </p:nvGrpSpPr>
        <p:grpSpPr>
          <a:xfrm>
            <a:off x="1128141" y="2023242"/>
            <a:ext cx="9756603" cy="3658922"/>
            <a:chOff x="1128141" y="2023242"/>
            <a:chExt cx="9756603" cy="3658922"/>
          </a:xfrm>
        </p:grpSpPr>
        <p:pic>
          <p:nvPicPr>
            <p:cNvPr id="3" name="Image 2"/>
            <p:cNvPicPr>
              <a:picLocks noChangeAspect="1"/>
            </p:cNvPicPr>
            <p:nvPr/>
          </p:nvPicPr>
          <p:blipFill>
            <a:blip r:embed="rId3"/>
            <a:stretch>
              <a:fillRect/>
            </a:stretch>
          </p:blipFill>
          <p:spPr>
            <a:xfrm>
              <a:off x="1128141" y="2023242"/>
              <a:ext cx="8352244" cy="3029975"/>
            </a:xfrm>
            <a:prstGeom prst="rect">
              <a:avLst/>
            </a:prstGeom>
          </p:spPr>
        </p:pic>
        <p:pic>
          <p:nvPicPr>
            <p:cNvPr id="5" name="Image 4"/>
            <p:cNvPicPr>
              <a:picLocks noChangeAspect="1"/>
            </p:cNvPicPr>
            <p:nvPr/>
          </p:nvPicPr>
          <p:blipFill>
            <a:blip r:embed="rId4"/>
            <a:stretch>
              <a:fillRect/>
            </a:stretch>
          </p:blipFill>
          <p:spPr>
            <a:xfrm>
              <a:off x="3136056" y="5145670"/>
              <a:ext cx="7748688" cy="536494"/>
            </a:xfrm>
            <a:prstGeom prst="rect">
              <a:avLst/>
            </a:prstGeom>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59046" y="1651868"/>
            <a:ext cx="2345733" cy="2040467"/>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4" name="Rectangle 13"/>
          <p:cNvSpPr/>
          <p:nvPr/>
        </p:nvSpPr>
        <p:spPr>
          <a:xfrm>
            <a:off x="3013312" y="3692667"/>
            <a:ext cx="2345733" cy="2040467"/>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5" name="Rectangle 14"/>
          <p:cNvSpPr/>
          <p:nvPr/>
        </p:nvSpPr>
        <p:spPr>
          <a:xfrm>
            <a:off x="5359046" y="3692335"/>
            <a:ext cx="2345733" cy="2040467"/>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 name="Rectangle 3"/>
          <p:cNvSpPr/>
          <p:nvPr/>
        </p:nvSpPr>
        <p:spPr>
          <a:xfrm>
            <a:off x="3013313" y="1651869"/>
            <a:ext cx="2345733" cy="2040467"/>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2" name="Titre 1"/>
          <p:cNvSpPr>
            <a:spLocks noGrp="1"/>
          </p:cNvSpPr>
          <p:nvPr>
            <p:ph type="title"/>
          </p:nvPr>
        </p:nvSpPr>
        <p:spPr/>
        <p:txBody>
          <a:bodyPr/>
          <a:lstStyle/>
          <a:p>
            <a:pPr>
              <a:defRPr/>
            </a:pPr>
            <a:r>
              <a:rPr lang="fr-FR" sz="3078" dirty="0" smtClean="0"/>
              <a:t>Des </a:t>
            </a:r>
            <a:r>
              <a:rPr lang="fr-FR" sz="3078" dirty="0"/>
              <a:t>brebis maigres en début d’engraissement </a:t>
            </a:r>
          </a:p>
        </p:txBody>
      </p:sp>
      <p:sp>
        <p:nvSpPr>
          <p:cNvPr id="1229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4D1F495-5964-4D53-BFE3-A83F469C2254}" type="slidenum">
              <a:rPr lang="fr-FR" altLang="fr-FR" smtClean="0"/>
              <a:pPr/>
              <a:t>6</a:t>
            </a:fld>
            <a:endParaRPr lang="fr-FR" altLang="fr-FR" smtClean="0"/>
          </a:p>
        </p:txBody>
      </p:sp>
      <p:sp>
        <p:nvSpPr>
          <p:cNvPr id="8" name="ZoneTexte 7"/>
          <p:cNvSpPr txBox="1"/>
          <p:nvPr/>
        </p:nvSpPr>
        <p:spPr>
          <a:xfrm>
            <a:off x="932588" y="2096936"/>
            <a:ext cx="2162469" cy="830997"/>
          </a:xfrm>
          <a:prstGeom prst="rect">
            <a:avLst/>
          </a:prstGeom>
          <a:noFill/>
        </p:spPr>
        <p:txBody>
          <a:bodyPr>
            <a:spAutoFit/>
          </a:bodyPr>
          <a:lstStyle/>
          <a:p>
            <a:pPr>
              <a:defRPr/>
            </a:pPr>
            <a:r>
              <a:rPr lang="fr-FR" sz="2400" b="1" i="1" dirty="0"/>
              <a:t>Brebis </a:t>
            </a:r>
            <a:endParaRPr lang="fr-FR" sz="2400" b="1" i="1" dirty="0" smtClean="0"/>
          </a:p>
          <a:p>
            <a:pPr>
              <a:defRPr/>
            </a:pPr>
            <a:r>
              <a:rPr lang="fr-FR" sz="2400" b="1" i="1" dirty="0" smtClean="0"/>
              <a:t>à </a:t>
            </a:r>
            <a:r>
              <a:rPr lang="fr-FR" sz="2400" b="1" i="1" dirty="0"/>
              <a:t>engraisser</a:t>
            </a:r>
          </a:p>
        </p:txBody>
      </p:sp>
      <p:sp>
        <p:nvSpPr>
          <p:cNvPr id="12" name="ZoneTexte 11"/>
          <p:cNvSpPr txBox="1"/>
          <p:nvPr/>
        </p:nvSpPr>
        <p:spPr>
          <a:xfrm>
            <a:off x="932588" y="4065837"/>
            <a:ext cx="3795520" cy="1200329"/>
          </a:xfrm>
          <a:prstGeom prst="rect">
            <a:avLst/>
          </a:prstGeom>
          <a:noFill/>
          <a:ln>
            <a:noFill/>
          </a:ln>
        </p:spPr>
        <p:txBody>
          <a:bodyPr>
            <a:spAutoFit/>
          </a:bodyPr>
          <a:lstStyle/>
          <a:p>
            <a:pPr>
              <a:defRPr/>
            </a:pPr>
            <a:r>
              <a:rPr lang="fr-FR" sz="2400" b="1" i="1" dirty="0"/>
              <a:t>Brebis </a:t>
            </a:r>
            <a:endParaRPr lang="fr-FR" sz="2400" b="1" i="1" dirty="0" smtClean="0"/>
          </a:p>
          <a:p>
            <a:pPr>
              <a:defRPr/>
            </a:pPr>
            <a:r>
              <a:rPr lang="fr-FR" sz="2400" b="1" i="1" dirty="0" smtClean="0"/>
              <a:t>à </a:t>
            </a:r>
            <a:r>
              <a:rPr lang="fr-FR" sz="2400" b="1" i="1" dirty="0"/>
              <a:t>vendre </a:t>
            </a:r>
            <a:endParaRPr lang="fr-FR" sz="2400" b="1" i="1" dirty="0" smtClean="0"/>
          </a:p>
          <a:p>
            <a:pPr>
              <a:defRPr/>
            </a:pPr>
            <a:r>
              <a:rPr lang="fr-FR" sz="2400" b="1" i="1" dirty="0" smtClean="0"/>
              <a:t>en </a:t>
            </a:r>
            <a:r>
              <a:rPr lang="fr-FR" sz="2400" b="1" i="1" dirty="0"/>
              <a:t>l’état</a:t>
            </a:r>
          </a:p>
        </p:txBody>
      </p:sp>
      <p:pic>
        <p:nvPicPr>
          <p:cNvPr id="12294" name="Imag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9924" y="1930399"/>
            <a:ext cx="2152511"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Imag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6843" y="1930399"/>
            <a:ext cx="2151325"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Imag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10896" y="4014274"/>
            <a:ext cx="2150568"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Imag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58723" y="4014274"/>
            <a:ext cx="214847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entagone 10"/>
          <p:cNvSpPr/>
          <p:nvPr/>
        </p:nvSpPr>
        <p:spPr>
          <a:xfrm>
            <a:off x="1851" y="64742"/>
            <a:ext cx="1763199" cy="369332"/>
          </a:xfrm>
          <a:prstGeom prst="homePlate">
            <a:avLst/>
          </a:prstGeom>
          <a:solidFill>
            <a:schemeClr val="accent2"/>
          </a:solidFill>
        </p:spPr>
        <p:txBody>
          <a:bodyPr wrap="none">
            <a:spAutoFit/>
          </a:bodyPr>
          <a:lstStyle/>
          <a:p>
            <a:r>
              <a:rPr lang="fr-FR" dirty="0">
                <a:solidFill>
                  <a:schemeClr val="bg1"/>
                </a:solidFill>
              </a:rPr>
              <a:t>Condition </a:t>
            </a:r>
            <a:r>
              <a:rPr lang="fr-FR" dirty="0" smtClean="0">
                <a:solidFill>
                  <a:schemeClr val="bg1"/>
                </a:solidFill>
              </a:rPr>
              <a:t>n°1 </a:t>
            </a:r>
            <a:endParaRPr lang="fr-FR"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74518" y="2263537"/>
            <a:ext cx="4748473" cy="318058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5" name="Titre 1"/>
          <p:cNvSpPr>
            <a:spLocks noGrp="1"/>
          </p:cNvSpPr>
          <p:nvPr>
            <p:ph type="title"/>
          </p:nvPr>
        </p:nvSpPr>
        <p:spPr/>
        <p:txBody>
          <a:bodyPr/>
          <a:lstStyle/>
          <a:p>
            <a:pPr>
              <a:defRPr/>
            </a:pPr>
            <a:r>
              <a:rPr lang="fr-FR" sz="3078"/>
              <a:t>Des brebis maigres mais en bonne santé</a:t>
            </a:r>
          </a:p>
        </p:txBody>
      </p:sp>
      <p:sp>
        <p:nvSpPr>
          <p:cNvPr id="14339"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E207118-D7FA-4CE1-A3DD-58FA691F3EC8}" type="slidenum">
              <a:rPr lang="fr-FR" altLang="fr-FR" smtClean="0"/>
              <a:pPr/>
              <a:t>7</a:t>
            </a:fld>
            <a:endParaRPr lang="fr-FR" altLang="fr-FR" smtClean="0"/>
          </a:p>
        </p:txBody>
      </p:sp>
      <p:pic>
        <p:nvPicPr>
          <p:cNvPr id="14340"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431" y="2031624"/>
            <a:ext cx="4748473" cy="318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lstStyle/>
          <a:p>
            <a:pPr>
              <a:defRPr/>
            </a:pPr>
            <a:r>
              <a:rPr lang="fr-FR" sz="3078" dirty="0" smtClean="0"/>
              <a:t>Des </a:t>
            </a:r>
            <a:r>
              <a:rPr lang="fr-FR" sz="3078" dirty="0"/>
              <a:t>brebis prêtes en 100 jours</a:t>
            </a:r>
          </a:p>
        </p:txBody>
      </p:sp>
      <p:sp>
        <p:nvSpPr>
          <p:cNvPr id="16387"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C739DF-9B75-4A6D-A35A-38F2E916246A}" type="slidenum">
              <a:rPr lang="fr-FR" altLang="fr-FR" smtClean="0"/>
              <a:pPr/>
              <a:t>8</a:t>
            </a:fld>
            <a:endParaRPr lang="fr-FR" altLang="fr-FR" smtClean="0"/>
          </a:p>
        </p:txBody>
      </p:sp>
      <p:sp>
        <p:nvSpPr>
          <p:cNvPr id="16413" name="Rectangle 1"/>
          <p:cNvSpPr>
            <a:spLocks noChangeArrowheads="1"/>
          </p:cNvSpPr>
          <p:nvPr/>
        </p:nvSpPr>
        <p:spPr bwMode="auto">
          <a:xfrm>
            <a:off x="668104" y="1270000"/>
            <a:ext cx="8615127" cy="115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sz="2309" b="1" dirty="0">
                <a:solidFill>
                  <a:srgbClr val="008F5E"/>
                </a:solidFill>
                <a:latin typeface="DINPro-CondBlack"/>
              </a:rPr>
              <a:t>100 jours </a:t>
            </a:r>
            <a:r>
              <a:rPr lang="fr-FR" altLang="fr-FR" sz="2309" dirty="0">
                <a:solidFill>
                  <a:srgbClr val="008F5E"/>
                </a:solidFill>
                <a:latin typeface="DINPro-CondBlack"/>
              </a:rPr>
              <a:t>: c’est le temps qu’il </a:t>
            </a:r>
            <a:r>
              <a:rPr lang="fr-FR" altLang="fr-FR" sz="2309" dirty="0" smtClean="0">
                <a:solidFill>
                  <a:srgbClr val="008F5E"/>
                </a:solidFill>
                <a:latin typeface="DINPro-CondBlack"/>
              </a:rPr>
              <a:t>faut en </a:t>
            </a:r>
            <a:r>
              <a:rPr lang="fr-FR" altLang="fr-FR" sz="2309" dirty="0">
                <a:solidFill>
                  <a:srgbClr val="008F5E"/>
                </a:solidFill>
                <a:latin typeface="DINPro-CondBlack"/>
              </a:rPr>
              <a:t>moyenne </a:t>
            </a:r>
            <a:r>
              <a:rPr lang="fr-FR" altLang="fr-FR" sz="2309" dirty="0" smtClean="0">
                <a:solidFill>
                  <a:srgbClr val="008F5E"/>
                </a:solidFill>
                <a:latin typeface="DINPro-CondBlack"/>
              </a:rPr>
              <a:t>pour engraisser </a:t>
            </a:r>
            <a:r>
              <a:rPr lang="fr-FR" altLang="fr-FR" sz="2309" dirty="0">
                <a:solidFill>
                  <a:srgbClr val="008F5E"/>
                </a:solidFill>
                <a:latin typeface="DINPro-CondBlack"/>
              </a:rPr>
              <a:t>une </a:t>
            </a:r>
            <a:r>
              <a:rPr lang="fr-FR" altLang="fr-FR" sz="2309" dirty="0" smtClean="0">
                <a:solidFill>
                  <a:srgbClr val="008F5E"/>
                </a:solidFill>
                <a:latin typeface="DINPro-CondBlack"/>
              </a:rPr>
              <a:t>brebis de </a:t>
            </a:r>
            <a:r>
              <a:rPr lang="fr-FR" altLang="fr-FR" sz="2309" dirty="0">
                <a:solidFill>
                  <a:srgbClr val="008F5E"/>
                </a:solidFill>
                <a:latin typeface="DINPro-CondBlack"/>
              </a:rPr>
              <a:t>réforme </a:t>
            </a:r>
            <a:r>
              <a:rPr lang="fr-FR" altLang="fr-FR" sz="2309" dirty="0" smtClean="0">
                <a:solidFill>
                  <a:srgbClr val="008F5E"/>
                </a:solidFill>
                <a:latin typeface="DINPro-CondBlack"/>
              </a:rPr>
              <a:t>maigre avec suffisamment de potentiel.</a:t>
            </a:r>
            <a:endParaRPr lang="fr-FR" altLang="fr-FR" sz="2309" dirty="0">
              <a:solidFill>
                <a:srgbClr val="008F5E"/>
              </a:solidFill>
              <a:latin typeface="DINPro-CondBlack"/>
            </a:endParaRPr>
          </a:p>
          <a:p>
            <a:r>
              <a:rPr lang="fr-FR" altLang="fr-FR" sz="2309" dirty="0">
                <a:solidFill>
                  <a:srgbClr val="B29979"/>
                </a:solidFill>
                <a:latin typeface="DINPro-CondBlack"/>
              </a:rPr>
              <a:t>Si elle n’est pas </a:t>
            </a:r>
            <a:r>
              <a:rPr lang="fr-FR" altLang="fr-FR" sz="2309" dirty="0" smtClean="0">
                <a:solidFill>
                  <a:srgbClr val="B29979"/>
                </a:solidFill>
                <a:latin typeface="DINPro-CondBlack"/>
              </a:rPr>
              <a:t>finie quatre </a:t>
            </a:r>
            <a:r>
              <a:rPr lang="fr-FR" altLang="fr-FR" sz="2309" dirty="0">
                <a:solidFill>
                  <a:srgbClr val="B29979"/>
                </a:solidFill>
                <a:latin typeface="DINPro-CondBlack"/>
              </a:rPr>
              <a:t>mois après, elle </a:t>
            </a:r>
            <a:r>
              <a:rPr lang="fr-FR" altLang="fr-FR" sz="2309" dirty="0" smtClean="0">
                <a:solidFill>
                  <a:srgbClr val="B29979"/>
                </a:solidFill>
                <a:latin typeface="DINPro-CondBlack"/>
              </a:rPr>
              <a:t>est vendue </a:t>
            </a:r>
            <a:r>
              <a:rPr lang="fr-FR" altLang="fr-FR" sz="2309" dirty="0">
                <a:solidFill>
                  <a:srgbClr val="B29979"/>
                </a:solidFill>
                <a:latin typeface="DINPro-CondBlack"/>
              </a:rPr>
              <a:t>en l’état.</a:t>
            </a:r>
            <a:endParaRPr lang="fr-FR" altLang="fr-FR" sz="2309" dirty="0"/>
          </a:p>
        </p:txBody>
      </p:sp>
      <p:sp>
        <p:nvSpPr>
          <p:cNvPr id="8" name="Pentagone 7"/>
          <p:cNvSpPr/>
          <p:nvPr/>
        </p:nvSpPr>
        <p:spPr>
          <a:xfrm>
            <a:off x="1851" y="64742"/>
            <a:ext cx="1763199" cy="369332"/>
          </a:xfrm>
          <a:prstGeom prst="homePlate">
            <a:avLst/>
          </a:prstGeom>
          <a:solidFill>
            <a:schemeClr val="accent2"/>
          </a:solidFill>
        </p:spPr>
        <p:txBody>
          <a:bodyPr wrap="none">
            <a:spAutoFit/>
          </a:bodyPr>
          <a:lstStyle/>
          <a:p>
            <a:r>
              <a:rPr lang="fr-FR" dirty="0">
                <a:solidFill>
                  <a:schemeClr val="bg1"/>
                </a:solidFill>
              </a:rPr>
              <a:t>Condition </a:t>
            </a:r>
            <a:r>
              <a:rPr lang="fr-FR" dirty="0" smtClean="0">
                <a:solidFill>
                  <a:schemeClr val="bg1"/>
                </a:solidFill>
              </a:rPr>
              <a:t>n°2 </a:t>
            </a:r>
            <a:endParaRPr lang="fr-FR" dirty="0">
              <a:solidFill>
                <a:schemeClr val="bg1"/>
              </a:solidFill>
            </a:endParaRPr>
          </a:p>
        </p:txBody>
      </p:sp>
      <p:grpSp>
        <p:nvGrpSpPr>
          <p:cNvPr id="4" name="Groupe 3"/>
          <p:cNvGrpSpPr/>
          <p:nvPr/>
        </p:nvGrpSpPr>
        <p:grpSpPr>
          <a:xfrm>
            <a:off x="883450" y="2665284"/>
            <a:ext cx="8547333" cy="3245526"/>
            <a:chOff x="883450" y="2665284"/>
            <a:chExt cx="8547333" cy="3245526"/>
          </a:xfrm>
        </p:grpSpPr>
        <p:pic>
          <p:nvPicPr>
            <p:cNvPr id="2" name="Image 1"/>
            <p:cNvPicPr>
              <a:picLocks noChangeAspect="1"/>
            </p:cNvPicPr>
            <p:nvPr/>
          </p:nvPicPr>
          <p:blipFill>
            <a:blip r:embed="rId3"/>
            <a:stretch>
              <a:fillRect/>
            </a:stretch>
          </p:blipFill>
          <p:spPr>
            <a:xfrm>
              <a:off x="883450" y="2665284"/>
              <a:ext cx="8547333" cy="2853175"/>
            </a:xfrm>
            <a:prstGeom prst="rect">
              <a:avLst/>
            </a:prstGeom>
          </p:spPr>
        </p:pic>
        <p:pic>
          <p:nvPicPr>
            <p:cNvPr id="3" name="Image 2"/>
            <p:cNvPicPr>
              <a:picLocks noChangeAspect="1"/>
            </p:cNvPicPr>
            <p:nvPr/>
          </p:nvPicPr>
          <p:blipFill>
            <a:blip r:embed="rId4"/>
            <a:stretch>
              <a:fillRect/>
            </a:stretch>
          </p:blipFill>
          <p:spPr>
            <a:xfrm>
              <a:off x="7303095" y="5599887"/>
              <a:ext cx="2127688" cy="310923"/>
            </a:xfrm>
            <a:prstGeom prst="rect">
              <a:avLst/>
            </a:prstGeom>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23150">
            <a:off x="4678965" y="1904695"/>
            <a:ext cx="4614082" cy="308895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5" name="Titre 1"/>
          <p:cNvSpPr>
            <a:spLocks noGrp="1"/>
          </p:cNvSpPr>
          <p:nvPr>
            <p:ph type="title"/>
          </p:nvPr>
        </p:nvSpPr>
        <p:spPr/>
        <p:txBody>
          <a:bodyPr/>
          <a:lstStyle/>
          <a:p>
            <a:pPr>
              <a:defRPr/>
            </a:pPr>
            <a:r>
              <a:rPr lang="fr-FR" sz="3078" dirty="0" smtClean="0"/>
              <a:t>Pas </a:t>
            </a:r>
            <a:r>
              <a:rPr lang="fr-FR" sz="3078" dirty="0"/>
              <a:t>plus de 4 mois d’engraissement</a:t>
            </a:r>
          </a:p>
        </p:txBody>
      </p:sp>
      <p:sp>
        <p:nvSpPr>
          <p:cNvPr id="20483"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60C822E-AD74-4753-BFFC-E2EFAD4352E5}" type="slidenum">
              <a:rPr lang="fr-FR" altLang="fr-FR" smtClean="0"/>
              <a:pPr/>
              <a:t>9</a:t>
            </a:fld>
            <a:endParaRPr lang="fr-FR" altLang="fr-FR" smtClean="0"/>
          </a:p>
        </p:txBody>
      </p:sp>
      <p:pic>
        <p:nvPicPr>
          <p:cNvPr id="20484"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23150">
            <a:off x="2986000" y="2239625"/>
            <a:ext cx="4614082" cy="30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ntagone 5"/>
          <p:cNvSpPr/>
          <p:nvPr/>
        </p:nvSpPr>
        <p:spPr>
          <a:xfrm>
            <a:off x="1851" y="64742"/>
            <a:ext cx="1763199" cy="369332"/>
          </a:xfrm>
          <a:prstGeom prst="homePlate">
            <a:avLst/>
          </a:prstGeom>
          <a:solidFill>
            <a:schemeClr val="accent2"/>
          </a:solidFill>
        </p:spPr>
        <p:txBody>
          <a:bodyPr wrap="none">
            <a:spAutoFit/>
          </a:bodyPr>
          <a:lstStyle/>
          <a:p>
            <a:r>
              <a:rPr lang="fr-FR" dirty="0">
                <a:solidFill>
                  <a:schemeClr val="bg1"/>
                </a:solidFill>
              </a:rPr>
              <a:t>Condition </a:t>
            </a:r>
            <a:r>
              <a:rPr lang="fr-FR" dirty="0" smtClean="0">
                <a:solidFill>
                  <a:schemeClr val="bg1"/>
                </a:solidFill>
              </a:rPr>
              <a:t>n°2 </a:t>
            </a:r>
            <a:endParaRPr lang="fr-FR"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380</TotalTime>
  <Words>1139</Words>
  <Application>Microsoft Office PowerPoint</Application>
  <PresentationFormat>Grand écran</PresentationFormat>
  <Paragraphs>113</Paragraphs>
  <Slides>17</Slides>
  <Notes>14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Arial</vt:lpstr>
      <vt:lpstr>Calibri</vt:lpstr>
      <vt:lpstr>Calibri Light</vt:lpstr>
      <vt:lpstr>DINPro-CondBlack</vt:lpstr>
      <vt:lpstr>Neo Sans Pro</vt:lpstr>
      <vt:lpstr>Times New Roman</vt:lpstr>
      <vt:lpstr>Trebuchet MS</vt:lpstr>
      <vt:lpstr>Wingdings 3</vt:lpstr>
      <vt:lpstr>Facette</vt:lpstr>
      <vt:lpstr>Diaporamas à la carte  Réalisée dans le cadre du réseau des spécialistes d’Inn’ovin,  cette série de diaporamas a pour objectif de mettre à disposition de tous  de récentes références techniques et économiques sur un sujet.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Des commentaires accompagnent chaque diapo.  Pour en savoir plus, vous pouvez contacter les rédacteurs des diaporamas indiqués sur la diapo suivante.  </vt:lpstr>
      <vt:lpstr>Faut-il engraisser  les brebis de réforme ? </vt:lpstr>
      <vt:lpstr>Faut-il engraisser les brebis de réforme ?</vt:lpstr>
      <vt:lpstr>Un complément de revenu possible  à 4 conditions</vt:lpstr>
      <vt:lpstr>Des brebis maigres en début d’engraissement </vt:lpstr>
      <vt:lpstr>Des brebis maigres en début d’engraissement </vt:lpstr>
      <vt:lpstr>Des brebis maigres mais en bonne santé</vt:lpstr>
      <vt:lpstr>Des brebis prêtes en 100 jours</vt:lpstr>
      <vt:lpstr>Pas plus de 4 mois d’engraissement</vt:lpstr>
      <vt:lpstr>Une ration à moins de 20 centimes d’€ </vt:lpstr>
      <vt:lpstr>Les rations à éviter </vt:lpstr>
      <vt:lpstr>Des stocks suffisants pour le troupeau en production  </vt:lpstr>
      <vt:lpstr>Les critères de moindre importance sur l’intérêt économique d’engraisser les brebis de réforme</vt:lpstr>
      <vt:lpstr>Pour en savoir plus :    Une calculette est à votre disposition </vt:lpstr>
      <vt:lpstr>Pour en savoir plus :  une calculette est à votre disposition </vt:lpstr>
      <vt:lpstr>Pour en savoir plus : des fiches techniques sur www.idele.fr et www.inn-ovin.fr.      </vt:lpstr>
      <vt:lpstr>Des visuels pour vos réunions et journées techniques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Sagot Laurence</cp:lastModifiedBy>
  <cp:revision>68</cp:revision>
  <dcterms:created xsi:type="dcterms:W3CDTF">2017-09-15T13:26:55Z</dcterms:created>
  <dcterms:modified xsi:type="dcterms:W3CDTF">2017-10-24T18:17:14Z</dcterms:modified>
</cp:coreProperties>
</file>