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3" r:id="rId2"/>
    <p:sldId id="257" r:id="rId3"/>
    <p:sldId id="291" r:id="rId4"/>
    <p:sldId id="322" r:id="rId5"/>
    <p:sldId id="311" r:id="rId6"/>
    <p:sldId id="313" r:id="rId7"/>
    <p:sldId id="314" r:id="rId8"/>
    <p:sldId id="315" r:id="rId9"/>
    <p:sldId id="316" r:id="rId10"/>
    <p:sldId id="326" r:id="rId11"/>
    <p:sldId id="319" r:id="rId12"/>
    <p:sldId id="320" r:id="rId13"/>
    <p:sldId id="318" r:id="rId14"/>
    <p:sldId id="325" r:id="rId15"/>
    <p:sldId id="312" r:id="rId16"/>
    <p:sldId id="28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cmAuthor>
  <p:cmAuthor id="2" name="Sagot Laurence" initials="SL"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0C226"/>
    <a:srgbClr val="40404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102" d="100"/>
          <a:sy n="102" d="100"/>
        </p:scale>
        <p:origin x="816"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17/06/2020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11</a:t>
            </a:fld>
            <a:endParaRPr lang="fr-FR"/>
          </a:p>
        </p:txBody>
      </p:sp>
    </p:spTree>
    <p:extLst>
      <p:ext uri="{BB962C8B-B14F-4D97-AF65-F5344CB8AC3E}">
        <p14:creationId xmlns:p14="http://schemas.microsoft.com/office/powerpoint/2010/main" val="27485841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6/17/2020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6/17/2020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6/17/2020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6/17/2020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6/17/2020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6/17/2020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www.inn-ovin.fr/" TargetMode="External"/><Relationship Id="rId7" Type="http://schemas.openxmlformats.org/officeDocument/2006/relationships/image" Target="../media/image31.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16.jpe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730" y="421182"/>
            <a:ext cx="9261796" cy="632791"/>
          </a:xfrm>
        </p:spPr>
        <p:txBody>
          <a:bodyPr>
            <a:normAutofit fontScale="90000"/>
          </a:bodyPr>
          <a:lstStyle/>
          <a:p>
            <a:r>
              <a:rPr lang="fr-FR" dirty="0" smtClean="0"/>
              <a:t>Le même état d’engraissement, </a:t>
            </a:r>
            <a:br>
              <a:rPr lang="fr-FR" dirty="0" smtClean="0"/>
            </a:br>
            <a:r>
              <a:rPr lang="fr-FR" dirty="0" smtClean="0"/>
              <a:t>des gras plus blancs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sp>
        <p:nvSpPr>
          <p:cNvPr id="9" name="Espace réservé du contenu 5"/>
          <p:cNvSpPr txBox="1">
            <a:spLocks/>
          </p:cNvSpPr>
          <p:nvPr/>
        </p:nvSpPr>
        <p:spPr>
          <a:xfrm>
            <a:off x="395182" y="2135837"/>
            <a:ext cx="3618107" cy="388077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sz="2000" dirty="0" smtClean="0"/>
          </a:p>
          <a:p>
            <a:r>
              <a:rPr lang="fr-FR" sz="2000" dirty="0" smtClean="0">
                <a:solidFill>
                  <a:schemeClr val="tx1"/>
                </a:solidFill>
              </a:rPr>
              <a:t>Une proportion de gras colorés nettement plus faible</a:t>
            </a:r>
          </a:p>
          <a:p>
            <a:pPr>
              <a:buFontTx/>
              <a:buChar char="-"/>
            </a:pPr>
            <a:endParaRPr lang="fr-FR" sz="2000" dirty="0">
              <a:solidFill>
                <a:srgbClr val="FF0000"/>
              </a:solidFill>
            </a:endParaRPr>
          </a:p>
          <a:p>
            <a:pPr>
              <a:buFontTx/>
              <a:buChar char="-"/>
            </a:pPr>
            <a:endParaRPr lang="fr-FR" sz="2000" dirty="0" smtClean="0">
              <a:solidFill>
                <a:srgbClr val="FF0000"/>
              </a:solidFill>
            </a:endParaRPr>
          </a:p>
          <a:p>
            <a:pPr>
              <a:buFontTx/>
              <a:buChar char="-"/>
            </a:pPr>
            <a:endParaRPr lang="fr-FR" sz="2000" dirty="0" smtClean="0">
              <a:solidFill>
                <a:srgbClr val="FF0000"/>
              </a:solidFill>
            </a:endParaRPr>
          </a:p>
          <a:p>
            <a:pPr>
              <a:buFontTx/>
              <a:buChar char="-"/>
            </a:pPr>
            <a:endParaRPr lang="fr-FR" sz="2000" dirty="0" smtClean="0"/>
          </a:p>
          <a:p>
            <a:r>
              <a:rPr lang="fr-FR" sz="2000" b="1" dirty="0" smtClean="0"/>
              <a:t>Une viande légèrement plus sombre</a:t>
            </a:r>
            <a:endParaRPr lang="fr-FR" sz="2000" b="1" dirty="0"/>
          </a:p>
        </p:txBody>
      </p:sp>
      <p:graphicFrame>
        <p:nvGraphicFramePr>
          <p:cNvPr id="6" name="Tableau 5"/>
          <p:cNvGraphicFramePr>
            <a:graphicFrameLocks noGrp="1"/>
          </p:cNvGraphicFramePr>
          <p:nvPr>
            <p:extLst>
              <p:ext uri="{D42A27DB-BD31-4B8C-83A1-F6EECF244321}">
                <p14:modId xmlns:p14="http://schemas.microsoft.com/office/powerpoint/2010/main" val="4288014876"/>
              </p:ext>
            </p:extLst>
          </p:nvPr>
        </p:nvGraphicFramePr>
        <p:xfrm>
          <a:off x="3855562" y="1884089"/>
          <a:ext cx="7415410" cy="2278380"/>
        </p:xfrm>
        <a:graphic>
          <a:graphicData uri="http://schemas.openxmlformats.org/drawingml/2006/table">
            <a:tbl>
              <a:tblPr firstRow="1" firstCol="1" bandRow="1">
                <a:tableStyleId>{5C22544A-7EE6-4342-B048-85BDC9FD1C3A}</a:tableStyleId>
              </a:tblPr>
              <a:tblGrid>
                <a:gridCol w="3577122"/>
                <a:gridCol w="959572"/>
                <a:gridCol w="959572"/>
                <a:gridCol w="959572"/>
                <a:gridCol w="959572"/>
              </a:tblGrid>
              <a:tr h="172194">
                <a:tc>
                  <a:txBody>
                    <a:bodyPr/>
                    <a:lstStyle/>
                    <a:p>
                      <a:pPr>
                        <a:lnSpc>
                          <a:spcPct val="115000"/>
                        </a:lnSpc>
                        <a:spcAft>
                          <a:spcPts val="0"/>
                        </a:spcAft>
                      </a:pPr>
                      <a:r>
                        <a:rPr lang="fr-FR" sz="1600" dirty="0" smtClean="0">
                          <a:effectLst/>
                        </a:rPr>
                        <a:t>Mode de finition après allaitement</a:t>
                      </a:r>
                      <a:r>
                        <a:rPr lang="fr-FR" sz="1600" baseline="0" dirty="0" smtClean="0">
                          <a:effectLst/>
                        </a:rPr>
                        <a:t> </a:t>
                      </a:r>
                      <a:br>
                        <a:rPr lang="fr-FR" sz="1600" baseline="0" dirty="0" smtClean="0">
                          <a:effectLst/>
                        </a:rPr>
                      </a:br>
                      <a:r>
                        <a:rPr lang="fr-FR" sz="1600" baseline="0" dirty="0" smtClean="0">
                          <a:effectLst/>
                        </a:rPr>
                        <a:t>à l’herbe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solidFill>
                  </a:tcPr>
                </a:tc>
                <a:tc gridSpan="2">
                  <a:txBody>
                    <a:bodyPr/>
                    <a:lstStyle/>
                    <a:p>
                      <a:pPr algn="ctr">
                        <a:lnSpc>
                          <a:spcPct val="115000"/>
                        </a:lnSpc>
                        <a:spcAft>
                          <a:spcPts val="0"/>
                        </a:spcAft>
                      </a:pPr>
                      <a:r>
                        <a:rPr lang="fr-FR" sz="1600" dirty="0" smtClean="0">
                          <a:effectLst/>
                        </a:rPr>
                        <a:t>En bergerie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solidFill>
                  </a:tcPr>
                </a:tc>
                <a:tc hMerge="1">
                  <a:txBody>
                    <a:bodyPr/>
                    <a:lstStyle/>
                    <a:p>
                      <a:endParaRPr lang="fr-FR"/>
                    </a:p>
                  </a:txBody>
                  <a:tcPr/>
                </a:tc>
                <a:tc gridSpan="2">
                  <a:txBody>
                    <a:bodyPr/>
                    <a:lstStyle/>
                    <a:p>
                      <a:pPr algn="ctr">
                        <a:lnSpc>
                          <a:spcPct val="115000"/>
                        </a:lnSpc>
                        <a:spcAft>
                          <a:spcPts val="0"/>
                        </a:spcAft>
                      </a:pPr>
                      <a:r>
                        <a:rPr lang="fr-FR" sz="1600" dirty="0" smtClean="0">
                          <a:effectLst/>
                        </a:rPr>
                        <a:t>A l’herbe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solidFill>
                  </a:tcPr>
                </a:tc>
                <a:tc hMerge="1">
                  <a:txBody>
                    <a:bodyPr/>
                    <a:lstStyle/>
                    <a:p>
                      <a:endParaRPr lang="fr-FR"/>
                    </a:p>
                  </a:txBody>
                  <a:tcPr/>
                </a:tc>
              </a:tr>
              <a:tr h="190500">
                <a:tc>
                  <a:txBody>
                    <a:bodyPr/>
                    <a:lstStyle/>
                    <a:p>
                      <a:pPr>
                        <a:lnSpc>
                          <a:spcPct val="115000"/>
                        </a:lnSpc>
                        <a:spcAft>
                          <a:spcPts val="0"/>
                        </a:spcAft>
                      </a:pPr>
                      <a:r>
                        <a:rPr lang="fr-FR" sz="1600">
                          <a:effectLst/>
                        </a:rPr>
                        <a:t>Sexe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Mâle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Femelle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Mâle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Femelle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fr-FR" sz="1600">
                          <a:effectLst/>
                        </a:rPr>
                        <a:t>Nombre d'agneaux</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fr-FR" sz="1600" dirty="0">
                          <a:effectLst/>
                        </a:rPr>
                        <a:t>Poids carcasse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19,5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17,0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18,1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16,4 kg</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fr-FR" sz="1600" dirty="0">
                          <a:effectLst/>
                        </a:rPr>
                        <a:t>Etat </a:t>
                      </a:r>
                      <a:r>
                        <a:rPr lang="fr-FR" sz="1600" dirty="0" smtClean="0">
                          <a:effectLst/>
                        </a:rPr>
                        <a:t>d'engraissement (grille EUROP)</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smtClean="0">
                          <a:effectLst/>
                        </a:rPr>
                        <a:t>2</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fr-FR" sz="1800" dirty="0" smtClean="0">
                          <a:effectLst/>
                        </a:rPr>
                        <a:t>Couleur du gras</a:t>
                      </a:r>
                      <a:r>
                        <a:rPr lang="fr-FR" sz="1800" baseline="30000" dirty="0" smtClean="0">
                          <a:effectLst/>
                        </a:rPr>
                        <a:t>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3,1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2,9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1,5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800" dirty="0">
                          <a:effectLst/>
                        </a:rPr>
                        <a:t>1,5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nSpc>
                          <a:spcPct val="115000"/>
                        </a:lnSpc>
                        <a:spcAft>
                          <a:spcPts val="0"/>
                        </a:spcAft>
                      </a:pPr>
                      <a:r>
                        <a:rPr lang="fr-FR" sz="1600" dirty="0" smtClean="0">
                          <a:effectLst/>
                        </a:rPr>
                        <a:t>Tenue du gras</a:t>
                      </a:r>
                      <a:r>
                        <a:rPr lang="fr-FR" sz="1600" baseline="30000" dirty="0" smtClean="0">
                          <a:effectLst/>
                        </a:rPr>
                        <a:t>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1,9</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a:effectLst/>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fr-FR" sz="1600" dirty="0">
                          <a:effectLst/>
                        </a:rPr>
                        <a:t>1,1</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11" name="ZoneTexte 10"/>
          <p:cNvSpPr txBox="1"/>
          <p:nvPr/>
        </p:nvSpPr>
        <p:spPr>
          <a:xfrm rot="16200000">
            <a:off x="10652214" y="3335935"/>
            <a:ext cx="1499128" cy="261610"/>
          </a:xfrm>
          <a:prstGeom prst="rect">
            <a:avLst/>
          </a:prstGeom>
          <a:noFill/>
        </p:spPr>
        <p:txBody>
          <a:bodyPr wrap="none" rtlCol="0">
            <a:spAutoFit/>
          </a:bodyPr>
          <a:lstStyle/>
          <a:p>
            <a:r>
              <a:rPr lang="fr-FR" sz="1100" dirty="0" smtClean="0">
                <a:solidFill>
                  <a:schemeClr val="bg1"/>
                </a:solidFill>
              </a:rPr>
              <a:t>Source : CIIRPO 2017</a:t>
            </a:r>
            <a:endParaRPr lang="fr-FR" sz="1100" dirty="0">
              <a:solidFill>
                <a:schemeClr val="bg1"/>
              </a:solidFill>
            </a:endParaRPr>
          </a:p>
        </p:txBody>
      </p:sp>
      <p:sp>
        <p:nvSpPr>
          <p:cNvPr id="12" name="ZoneTexte 11"/>
          <p:cNvSpPr txBox="1"/>
          <p:nvPr/>
        </p:nvSpPr>
        <p:spPr>
          <a:xfrm>
            <a:off x="3766403" y="4207885"/>
            <a:ext cx="4203395" cy="261610"/>
          </a:xfrm>
          <a:prstGeom prst="rect">
            <a:avLst/>
          </a:prstGeom>
          <a:noFill/>
        </p:spPr>
        <p:txBody>
          <a:bodyPr wrap="none" rtlCol="0">
            <a:spAutoFit/>
          </a:bodyPr>
          <a:lstStyle/>
          <a:p>
            <a:r>
              <a:rPr lang="fr-FR" sz="1100" dirty="0" smtClean="0"/>
              <a:t>¹notation de 1 (blanc/très ferme) à 4 du meilleur au moins bon</a:t>
            </a:r>
            <a:endParaRPr lang="fr-FR" sz="1100" dirty="0"/>
          </a:p>
        </p:txBody>
      </p:sp>
      <p:pic>
        <p:nvPicPr>
          <p:cNvPr id="13" name="Imag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pic>
        <p:nvPicPr>
          <p:cNvPr id="14" name="Image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06667" y="4700595"/>
            <a:ext cx="1987698" cy="2014712"/>
          </a:xfrm>
          <a:prstGeom prst="ellipse">
            <a:avLst/>
          </a:prstGeom>
        </p:spPr>
      </p:pic>
      <p:sp>
        <p:nvSpPr>
          <p:cNvPr id="15" name="ZoneTexte 14"/>
          <p:cNvSpPr txBox="1"/>
          <p:nvPr/>
        </p:nvSpPr>
        <p:spPr>
          <a:xfrm rot="16200000">
            <a:off x="6573287" y="5681386"/>
            <a:ext cx="1943161" cy="253916"/>
          </a:xfrm>
          <a:prstGeom prst="rect">
            <a:avLst/>
          </a:prstGeom>
          <a:noFill/>
        </p:spPr>
        <p:txBody>
          <a:bodyPr wrap="none" rtlCol="0">
            <a:spAutoFit/>
          </a:bodyPr>
          <a:lstStyle/>
          <a:p>
            <a:r>
              <a:rPr lang="fr-FR" sz="1050" dirty="0" smtClean="0"/>
              <a:t>CP : Jérôme Normand (</a:t>
            </a:r>
            <a:r>
              <a:rPr lang="fr-FR" sz="1050" dirty="0" err="1" smtClean="0"/>
              <a:t>idele</a:t>
            </a:r>
            <a:r>
              <a:rPr lang="fr-FR" sz="1050" dirty="0" smtClean="0"/>
              <a:t>)</a:t>
            </a:r>
            <a:endParaRPr lang="fr-FR" sz="1050" dirty="0"/>
          </a:p>
        </p:txBody>
      </p:sp>
      <p:pic>
        <p:nvPicPr>
          <p:cNvPr id="16" name="Imag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2441" y="4712646"/>
            <a:ext cx="2011242" cy="2014712"/>
          </a:xfrm>
          <a:prstGeom prst="ellipse">
            <a:avLst/>
          </a:prstGeom>
        </p:spPr>
      </p:pic>
    </p:spTree>
    <p:extLst>
      <p:ext uri="{BB962C8B-B14F-4D97-AF65-F5344CB8AC3E}">
        <p14:creationId xmlns:p14="http://schemas.microsoft.com/office/powerpoint/2010/main" val="71440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Deux à trois fois plus d’oméga 3</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Espace réservé du contenu 5"/>
          <p:cNvSpPr>
            <a:spLocks noGrp="1"/>
          </p:cNvSpPr>
          <p:nvPr>
            <p:ph idx="1"/>
          </p:nvPr>
        </p:nvSpPr>
        <p:spPr>
          <a:xfrm>
            <a:off x="677334" y="1777131"/>
            <a:ext cx="5770600" cy="3880773"/>
          </a:xfrm>
        </p:spPr>
        <p:txBody>
          <a:bodyPr>
            <a:normAutofit/>
          </a:bodyPr>
          <a:lstStyle/>
          <a:p>
            <a:r>
              <a:rPr lang="fr-FR" sz="2400" dirty="0" smtClean="0"/>
              <a:t>Un rapport des précurseurs des acides gras oméga 6/oméga 3 inférieur à 5, seuil recommandé par les nutritionnistes.</a:t>
            </a:r>
            <a:endParaRPr lang="fr-FR" sz="2400" dirty="0"/>
          </a:p>
        </p:txBody>
      </p:sp>
      <p:sp>
        <p:nvSpPr>
          <p:cNvPr id="7" name="ZoneTexte 6"/>
          <p:cNvSpPr txBox="1"/>
          <p:nvPr/>
        </p:nvSpPr>
        <p:spPr>
          <a:xfrm rot="16200000">
            <a:off x="10130265" y="4255447"/>
            <a:ext cx="902811" cy="261610"/>
          </a:xfrm>
          <a:prstGeom prst="rect">
            <a:avLst/>
          </a:prstGeom>
          <a:noFill/>
        </p:spPr>
        <p:txBody>
          <a:bodyPr wrap="none" rtlCol="0">
            <a:spAutoFit/>
          </a:bodyPr>
          <a:lstStyle/>
          <a:p>
            <a:r>
              <a:rPr lang="fr-FR" sz="1100" dirty="0" smtClean="0"/>
              <a:t>CP : CIIRPO</a:t>
            </a:r>
            <a:endParaRPr lang="fr-FR" sz="1100" dirty="0"/>
          </a:p>
        </p:txBody>
      </p:sp>
      <p:pic>
        <p:nvPicPr>
          <p:cNvPr id="8" name="Imag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6904" y="2520981"/>
            <a:ext cx="3413961" cy="2285379"/>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1277768464"/>
              </p:ext>
            </p:extLst>
          </p:nvPr>
        </p:nvGraphicFramePr>
        <p:xfrm>
          <a:off x="812373" y="3663670"/>
          <a:ext cx="5754369" cy="1173988"/>
        </p:xfrm>
        <a:graphic>
          <a:graphicData uri="http://schemas.openxmlformats.org/drawingml/2006/table">
            <a:tbl>
              <a:tblPr firstRow="1" firstCol="1" bandRow="1">
                <a:tableStyleId>{5C22544A-7EE6-4342-B048-85BDC9FD1C3A}</a:tableStyleId>
              </a:tblPr>
              <a:tblGrid>
                <a:gridCol w="2880875"/>
                <a:gridCol w="1321905"/>
                <a:gridCol w="1551589"/>
              </a:tblGrid>
              <a:tr h="0">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fr-FR" sz="1800" dirty="0" smtClean="0">
                          <a:effectLst/>
                        </a:rPr>
                        <a:t>Mode de finition après allaitement</a:t>
                      </a:r>
                      <a:r>
                        <a:rPr lang="fr-FR" sz="1800" baseline="0" dirty="0" smtClean="0">
                          <a:effectLst/>
                        </a:rPr>
                        <a:t> à l’herbe</a:t>
                      </a:r>
                      <a:endParaRPr lang="fr-FR"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En bergerie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À l’herbe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Nombre d’agneaux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16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32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ctr">
                        <a:lnSpc>
                          <a:spcPct val="107000"/>
                        </a:lnSpc>
                        <a:spcAft>
                          <a:spcPts val="0"/>
                        </a:spcAft>
                      </a:pPr>
                      <a:r>
                        <a:rPr lang="fr-FR" sz="1800" dirty="0" smtClean="0">
                          <a:effectLst/>
                          <a:latin typeface="Calibri" panose="020F0502020204030204" pitchFamily="34" charset="0"/>
                          <a:ea typeface="Calibri" panose="020F0502020204030204" pitchFamily="34" charset="0"/>
                          <a:cs typeface="Times New Roman" panose="02020603050405020304" pitchFamily="18" charset="0"/>
                        </a:rPr>
                        <a:t>Oméga</a:t>
                      </a:r>
                      <a:r>
                        <a:rPr lang="fr-FR" sz="1800" baseline="0" dirty="0" smtClean="0">
                          <a:effectLst/>
                          <a:latin typeface="Calibri" panose="020F0502020204030204" pitchFamily="34" charset="0"/>
                          <a:ea typeface="Calibri" panose="020F0502020204030204" pitchFamily="34" charset="0"/>
                          <a:cs typeface="Times New Roman" panose="02020603050405020304" pitchFamily="18" charset="0"/>
                        </a:rPr>
                        <a:t> 6/oméga 3</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9,5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800" dirty="0" smtClean="0">
                          <a:effectLst/>
                        </a:rPr>
                        <a:t>2,9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0" name="ZoneTexte 9"/>
          <p:cNvSpPr txBox="1"/>
          <p:nvPr/>
        </p:nvSpPr>
        <p:spPr>
          <a:xfrm rot="16200000">
            <a:off x="-20934" y="4119859"/>
            <a:ext cx="1396536" cy="261610"/>
          </a:xfrm>
          <a:prstGeom prst="rect">
            <a:avLst/>
          </a:prstGeom>
          <a:noFill/>
        </p:spPr>
        <p:txBody>
          <a:bodyPr wrap="none" rtlCol="0">
            <a:spAutoFit/>
          </a:bodyPr>
          <a:lstStyle/>
          <a:p>
            <a:r>
              <a:rPr lang="fr-FR" sz="1100" dirty="0" smtClean="0"/>
              <a:t>Source : </a:t>
            </a:r>
            <a:r>
              <a:rPr lang="fr-FR" sz="1100" dirty="0" err="1" smtClean="0"/>
              <a:t>idele</a:t>
            </a:r>
            <a:r>
              <a:rPr lang="fr-FR" sz="1100" dirty="0" smtClean="0"/>
              <a:t> 2020</a:t>
            </a:r>
            <a:endParaRPr lang="fr-FR" sz="1100" dirty="0"/>
          </a:p>
        </p:txBody>
      </p:sp>
      <p:sp>
        <p:nvSpPr>
          <p:cNvPr id="11" name="Légende encadrée 1 10"/>
          <p:cNvSpPr/>
          <p:nvPr/>
        </p:nvSpPr>
        <p:spPr>
          <a:xfrm>
            <a:off x="4375394" y="5307344"/>
            <a:ext cx="1421296" cy="701120"/>
          </a:xfrm>
          <a:prstGeom prst="borderCallout1">
            <a:avLst>
              <a:gd name="adj1" fmla="val 18750"/>
              <a:gd name="adj2" fmla="val -8333"/>
              <a:gd name="adj3" fmla="val -88427"/>
              <a:gd name="adj4" fmla="val 798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Objectif : moins de 5</a:t>
            </a:r>
            <a:endParaRPr lang="fr-FR" dirty="0"/>
          </a:p>
        </p:txBody>
      </p:sp>
      <p:pic>
        <p:nvPicPr>
          <p:cNvPr id="12" name="Imag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281498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Le même bon « goût » d’agneau</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6" name="Espace réservé du contenu 5"/>
          <p:cNvSpPr>
            <a:spLocks noGrp="1"/>
          </p:cNvSpPr>
          <p:nvPr>
            <p:ph idx="1"/>
          </p:nvPr>
        </p:nvSpPr>
        <p:spPr>
          <a:xfrm>
            <a:off x="752748" y="1592361"/>
            <a:ext cx="8546179" cy="990115"/>
          </a:xfrm>
        </p:spPr>
        <p:txBody>
          <a:bodyPr>
            <a:normAutofit fontScale="92500"/>
          </a:bodyPr>
          <a:lstStyle/>
          <a:p>
            <a:pPr>
              <a:spcAft>
                <a:spcPts val="1200"/>
              </a:spcAft>
            </a:pPr>
            <a:r>
              <a:rPr lang="fr-FR" sz="2400" dirty="0" smtClean="0"/>
              <a:t>Un même profil sensoriel déterminé par le jury de 12 experts</a:t>
            </a:r>
          </a:p>
          <a:p>
            <a:pPr marL="358775" indent="0">
              <a:buNone/>
            </a:pPr>
            <a:r>
              <a:rPr lang="fr-FR" sz="1600" dirty="0" smtClean="0"/>
              <a:t>Note d’intensité de 0 </a:t>
            </a:r>
            <a:r>
              <a:rPr lang="fr-FR" sz="1600" dirty="0"/>
              <a:t>(</a:t>
            </a:r>
            <a:r>
              <a:rPr lang="fr-FR" sz="1600" dirty="0" smtClean="0"/>
              <a:t>faible) à 10 </a:t>
            </a:r>
            <a:r>
              <a:rPr lang="fr-FR" sz="1600" dirty="0"/>
              <a:t>(</a:t>
            </a:r>
            <a:r>
              <a:rPr lang="fr-FR" sz="1600" dirty="0" smtClean="0"/>
              <a:t>fort)</a:t>
            </a:r>
            <a:endParaRPr lang="fr-FR" sz="1600" dirty="0"/>
          </a:p>
        </p:txBody>
      </p:sp>
      <p:graphicFrame>
        <p:nvGraphicFramePr>
          <p:cNvPr id="8" name="Tableau 7"/>
          <p:cNvGraphicFramePr>
            <a:graphicFrameLocks noGrp="1"/>
          </p:cNvGraphicFramePr>
          <p:nvPr>
            <p:extLst>
              <p:ext uri="{D42A27DB-BD31-4B8C-83A1-F6EECF244321}">
                <p14:modId xmlns:p14="http://schemas.microsoft.com/office/powerpoint/2010/main" val="2577676151"/>
              </p:ext>
            </p:extLst>
          </p:nvPr>
        </p:nvGraphicFramePr>
        <p:xfrm>
          <a:off x="1159496" y="2707308"/>
          <a:ext cx="8823490" cy="3332480"/>
        </p:xfrm>
        <a:graphic>
          <a:graphicData uri="http://schemas.openxmlformats.org/drawingml/2006/table">
            <a:tbl>
              <a:tblPr firstRow="1" bandRow="1">
                <a:tableStyleId>{5C22544A-7EE6-4342-B048-85BDC9FD1C3A}</a:tableStyleId>
              </a:tblPr>
              <a:tblGrid>
                <a:gridCol w="1872136"/>
                <a:gridCol w="3688692"/>
                <a:gridCol w="1739347"/>
                <a:gridCol w="1523315"/>
              </a:tblGrid>
              <a:tr h="0">
                <a:tc rowSpan="2">
                  <a:txBody>
                    <a:bodyPr/>
                    <a:lstStyle/>
                    <a:p>
                      <a:r>
                        <a:rPr lang="fr-FR" dirty="0" smtClean="0"/>
                        <a:t>Dégustation</a:t>
                      </a:r>
                      <a:endParaRPr lang="fr-FR" dirty="0"/>
                    </a:p>
                  </a:txBody>
                  <a:tcPr anchor="ctr">
                    <a:solidFill>
                      <a:schemeClr val="accent2"/>
                    </a:solidFill>
                  </a:tcPr>
                </a:tc>
                <a:tc rowSpan="2">
                  <a:txBody>
                    <a:bodyPr/>
                    <a:lstStyle/>
                    <a:p>
                      <a:pPr algn="ctr"/>
                      <a:r>
                        <a:rPr lang="fr-FR" dirty="0" smtClean="0"/>
                        <a:t>Critères</a:t>
                      </a:r>
                      <a:endParaRPr lang="fr-FR" dirty="0"/>
                    </a:p>
                  </a:txBody>
                  <a:tcPr anchor="ctr">
                    <a:lnR w="76200" cap="flat" cmpd="sng" algn="ctr">
                      <a:solidFill>
                        <a:schemeClr val="bg1"/>
                      </a:solidFill>
                      <a:prstDash val="solid"/>
                      <a:round/>
                      <a:headEnd type="none" w="med" len="med"/>
                      <a:tailEnd type="none" w="med" len="med"/>
                    </a:lnR>
                    <a:solidFill>
                      <a:schemeClr val="accent2"/>
                    </a:solidFill>
                  </a:tcPr>
                </a:tc>
                <a:tc gridSpan="2">
                  <a:txBody>
                    <a:bodyPr/>
                    <a:lstStyle/>
                    <a:p>
                      <a:pPr algn="ctr"/>
                      <a:r>
                        <a:rPr lang="fr-FR" dirty="0" smtClean="0"/>
                        <a:t>Mode de finition</a:t>
                      </a:r>
                      <a:endParaRPr lang="fr-FR" dirty="0"/>
                    </a:p>
                  </a:txBody>
                  <a:tcPr>
                    <a:lnL w="76200" cap="flat" cmpd="sng" algn="ctr">
                      <a:solidFill>
                        <a:schemeClr val="bg1"/>
                      </a:solidFill>
                      <a:prstDash val="solid"/>
                      <a:round/>
                      <a:headEnd type="none" w="med" len="med"/>
                      <a:tailEnd type="none" w="med" len="med"/>
                    </a:lnL>
                    <a:solidFill>
                      <a:schemeClr val="accent2"/>
                    </a:solidFill>
                  </a:tcPr>
                </a:tc>
                <a:tc hMerge="1">
                  <a:txBody>
                    <a:bodyPr/>
                    <a:lstStyle/>
                    <a:p>
                      <a:endParaRPr lang="fr-FR" dirty="0"/>
                    </a:p>
                  </a:txBody>
                  <a:tcPr/>
                </a:tc>
              </a:tr>
              <a:tr h="370840">
                <a:tc vMerge="1">
                  <a:txBody>
                    <a:bodyPr/>
                    <a:lstStyle/>
                    <a:p>
                      <a:endParaRPr lang="fr-FR" dirty="0"/>
                    </a:p>
                  </a:txBody>
                  <a:tcPr/>
                </a:tc>
                <a:tc vMerge="1">
                  <a:txBody>
                    <a:bodyPr/>
                    <a:lstStyle/>
                    <a:p>
                      <a:pPr algn="ctr"/>
                      <a:endParaRPr lang="fr-FR" dirty="0"/>
                    </a:p>
                  </a:txBody>
                  <a:tcPr/>
                </a:tc>
                <a:tc>
                  <a:txBody>
                    <a:bodyPr/>
                    <a:lstStyle/>
                    <a:p>
                      <a:pPr algn="ctr"/>
                      <a:r>
                        <a:rPr lang="fr-FR" dirty="0" smtClean="0">
                          <a:solidFill>
                            <a:schemeClr val="bg1"/>
                          </a:solidFill>
                        </a:rPr>
                        <a:t>En bergerie</a:t>
                      </a:r>
                      <a:endParaRPr lang="fr-FR" dirty="0">
                        <a:solidFill>
                          <a:schemeClr val="bg1"/>
                        </a:solidFill>
                      </a:endParaRPr>
                    </a:p>
                  </a:txBody>
                  <a:tcPr>
                    <a:lnL w="76200" cap="flat" cmpd="sng" algn="ctr">
                      <a:solidFill>
                        <a:schemeClr val="bg1"/>
                      </a:solidFill>
                      <a:prstDash val="solid"/>
                      <a:round/>
                      <a:headEnd type="none" w="med" len="med"/>
                      <a:tailEnd type="none" w="med" len="med"/>
                    </a:lnL>
                    <a:solidFill>
                      <a:srgbClr val="90C226"/>
                    </a:solidFill>
                  </a:tcPr>
                </a:tc>
                <a:tc>
                  <a:txBody>
                    <a:bodyPr/>
                    <a:lstStyle/>
                    <a:p>
                      <a:pPr algn="ctr"/>
                      <a:r>
                        <a:rPr lang="fr-FR" dirty="0" smtClean="0">
                          <a:solidFill>
                            <a:schemeClr val="bg1"/>
                          </a:solidFill>
                        </a:rPr>
                        <a:t>À l’herbe</a:t>
                      </a:r>
                      <a:endParaRPr lang="fr-FR" dirty="0">
                        <a:solidFill>
                          <a:schemeClr val="bg1"/>
                        </a:solidFill>
                      </a:endParaRPr>
                    </a:p>
                  </a:txBody>
                  <a:tcPr>
                    <a:solidFill>
                      <a:srgbClr val="90C226"/>
                    </a:solidFill>
                  </a:tcPr>
                </a:tc>
              </a:tr>
              <a:tr h="370840">
                <a:tc rowSpan="5">
                  <a:txBody>
                    <a:bodyPr/>
                    <a:lstStyle/>
                    <a:p>
                      <a:endParaRPr lang="fr-FR" dirty="0" smtClean="0"/>
                    </a:p>
                    <a:p>
                      <a:endParaRPr lang="fr-FR" dirty="0" smtClean="0"/>
                    </a:p>
                    <a:p>
                      <a:endParaRPr lang="fr-FR" dirty="0" smtClean="0"/>
                    </a:p>
                    <a:p>
                      <a:r>
                        <a:rPr lang="fr-FR" dirty="0" smtClean="0"/>
                        <a:t>Partie maigre</a:t>
                      </a:r>
                      <a:endParaRPr lang="fr-FR" dirty="0"/>
                    </a:p>
                  </a:txBody>
                  <a:tcPr>
                    <a:lnB w="76200" cap="flat" cmpd="sng" algn="ctr">
                      <a:solidFill>
                        <a:schemeClr val="bg1"/>
                      </a:solidFill>
                      <a:prstDash val="solid"/>
                      <a:round/>
                      <a:headEnd type="none" w="med" len="med"/>
                      <a:tailEnd type="none" w="med" len="med"/>
                    </a:lnB>
                  </a:tcPr>
                </a:tc>
                <a:tc>
                  <a:txBody>
                    <a:bodyPr/>
                    <a:lstStyle/>
                    <a:p>
                      <a:pPr algn="ctr"/>
                      <a:r>
                        <a:rPr lang="fr-FR" dirty="0" smtClean="0"/>
                        <a:t>Nombre d’agneaux dégustés</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24</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24</a:t>
                      </a:r>
                      <a:endParaRPr lang="fr-FR" dirty="0"/>
                    </a:p>
                  </a:txBody>
                  <a:tcPr/>
                </a:tc>
              </a:tr>
              <a:tr h="370840">
                <a:tc vMerge="1">
                  <a:txBody>
                    <a:bodyPr/>
                    <a:lstStyle/>
                    <a:p>
                      <a:endParaRPr lang="fr-FR" dirty="0"/>
                    </a:p>
                  </a:txBody>
                  <a:tcPr/>
                </a:tc>
                <a:tc>
                  <a:txBody>
                    <a:bodyPr/>
                    <a:lstStyle/>
                    <a:p>
                      <a:pPr algn="ctr"/>
                      <a:r>
                        <a:rPr lang="fr-FR" dirty="0" smtClean="0"/>
                        <a:t>Odeur globale</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5,7</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5,6</a:t>
                      </a:r>
                      <a:endParaRPr lang="fr-FR" dirty="0"/>
                    </a:p>
                  </a:txBody>
                  <a:tcPr/>
                </a:tc>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t>Flaveur</a:t>
                      </a:r>
                    </a:p>
                  </a:txBody>
                  <a:tcPr>
                    <a:lnR w="76200" cap="flat" cmpd="sng" algn="ctr">
                      <a:solidFill>
                        <a:schemeClr val="bg1"/>
                      </a:solidFill>
                      <a:prstDash val="solid"/>
                      <a:round/>
                      <a:headEnd type="none" w="med" len="med"/>
                      <a:tailEnd type="none" w="med" len="med"/>
                    </a:lnR>
                  </a:tcPr>
                </a:tc>
                <a:tc>
                  <a:txBody>
                    <a:bodyPr/>
                    <a:lstStyle/>
                    <a:p>
                      <a:pPr algn="ctr"/>
                      <a:r>
                        <a:rPr lang="fr-FR" dirty="0" smtClean="0"/>
                        <a:t>5,9</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5,6</a:t>
                      </a:r>
                      <a:endParaRPr lang="fr-FR" dirty="0"/>
                    </a:p>
                  </a:txBody>
                  <a:tcPr/>
                </a:tc>
              </a:tr>
              <a:tr h="370840">
                <a:tc vMerge="1">
                  <a:txBody>
                    <a:bodyPr/>
                    <a:lstStyle/>
                    <a:p>
                      <a:endParaRPr lang="fr-FR" dirty="0"/>
                    </a:p>
                  </a:txBody>
                  <a:tcPr/>
                </a:tc>
                <a:tc>
                  <a:txBody>
                    <a:bodyPr/>
                    <a:lstStyle/>
                    <a:p>
                      <a:pPr algn="ctr"/>
                      <a:r>
                        <a:rPr lang="fr-FR" dirty="0" smtClean="0"/>
                        <a:t>Tendreté</a:t>
                      </a:r>
                      <a:endParaRPr lang="fr-FR" dirty="0"/>
                    </a:p>
                  </a:txBody>
                  <a:tcPr>
                    <a:lnR w="76200" cap="flat" cmpd="sng" algn="ctr">
                      <a:solidFill>
                        <a:schemeClr val="bg1"/>
                      </a:solidFill>
                      <a:prstDash val="solid"/>
                      <a:round/>
                      <a:headEnd type="none" w="med" len="med"/>
                      <a:tailEnd type="none" w="med" len="med"/>
                    </a:lnR>
                  </a:tcPr>
                </a:tc>
                <a:tc>
                  <a:txBody>
                    <a:bodyPr/>
                    <a:lstStyle/>
                    <a:p>
                      <a:pPr algn="ctr"/>
                      <a:r>
                        <a:rPr lang="fr-FR" dirty="0" smtClean="0"/>
                        <a:t>5,4</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5,3</a:t>
                      </a:r>
                      <a:endParaRPr lang="fr-FR" dirty="0"/>
                    </a:p>
                  </a:txBody>
                  <a:tcPr/>
                </a:tc>
              </a:tr>
              <a:tr h="370840">
                <a:tc vMerge="1">
                  <a:txBody>
                    <a:bodyPr/>
                    <a:lstStyle/>
                    <a:p>
                      <a:endParaRPr lang="fr-FR" dirty="0"/>
                    </a:p>
                  </a:txBody>
                  <a:tcPr/>
                </a:tc>
                <a:tc>
                  <a:txBody>
                    <a:bodyPr/>
                    <a:lstStyle/>
                    <a:p>
                      <a:pPr algn="ctr"/>
                      <a:r>
                        <a:rPr lang="fr-FR" dirty="0" err="1" smtClean="0"/>
                        <a:t>Jutosité</a:t>
                      </a:r>
                      <a:endParaRPr lang="fr-FR" dirty="0"/>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tcPr>
                </a:tc>
                <a:tc>
                  <a:txBody>
                    <a:bodyPr/>
                    <a:lstStyle/>
                    <a:p>
                      <a:pPr algn="ctr"/>
                      <a:r>
                        <a:rPr lang="fr-FR" dirty="0" smtClean="0"/>
                        <a:t>5,1</a:t>
                      </a:r>
                      <a:endParaRPr lang="fr-FR" dirty="0"/>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tcPr>
                </a:tc>
                <a:tc>
                  <a:txBody>
                    <a:bodyPr/>
                    <a:lstStyle/>
                    <a:p>
                      <a:pPr algn="ctr"/>
                      <a:r>
                        <a:rPr lang="fr-FR" dirty="0" smtClean="0"/>
                        <a:t>4,9</a:t>
                      </a:r>
                      <a:endParaRPr lang="fr-FR" dirty="0"/>
                    </a:p>
                  </a:txBody>
                  <a:tcPr>
                    <a:lnB w="76200" cap="flat" cmpd="sng" algn="ctr">
                      <a:solidFill>
                        <a:schemeClr val="bg1"/>
                      </a:solidFill>
                      <a:prstDash val="solid"/>
                      <a:round/>
                      <a:headEnd type="none" w="med" len="med"/>
                      <a:tailEnd type="none" w="med" len="med"/>
                    </a:lnB>
                  </a:tcPr>
                </a:tc>
              </a:tr>
              <a:tr h="370840">
                <a:tc rowSpan="2">
                  <a:txBody>
                    <a:bodyPr/>
                    <a:lstStyle/>
                    <a:p>
                      <a:endParaRPr lang="fr-FR" dirty="0" smtClean="0"/>
                    </a:p>
                    <a:p>
                      <a:r>
                        <a:rPr lang="fr-FR" dirty="0" smtClean="0"/>
                        <a:t>Partie grasse</a:t>
                      </a:r>
                      <a:endParaRPr lang="fr-FR" dirty="0"/>
                    </a:p>
                  </a:txBody>
                  <a:tcPr>
                    <a:lnT w="76200" cap="flat" cmpd="sng" algn="ctr">
                      <a:solidFill>
                        <a:schemeClr val="bg1"/>
                      </a:solidFill>
                      <a:prstDash val="solid"/>
                      <a:round/>
                      <a:headEnd type="none" w="med" len="med"/>
                      <a:tailEnd type="none" w="med" len="med"/>
                    </a:lnT>
                  </a:tcPr>
                </a:tc>
                <a:tc>
                  <a:txBody>
                    <a:bodyPr/>
                    <a:lstStyle/>
                    <a:p>
                      <a:pPr algn="ctr"/>
                      <a:r>
                        <a:rPr lang="fr-FR" dirty="0" smtClean="0"/>
                        <a:t>Odeur globale</a:t>
                      </a:r>
                      <a:endParaRPr lang="fr-FR" dirty="0"/>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tcPr>
                </a:tc>
                <a:tc>
                  <a:txBody>
                    <a:bodyPr/>
                    <a:lstStyle/>
                    <a:p>
                      <a:pPr algn="ctr"/>
                      <a:r>
                        <a:rPr lang="fr-FR" dirty="0" smtClean="0"/>
                        <a:t>5,6</a:t>
                      </a:r>
                      <a:endParaRPr lang="fr-FR" dirty="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tcPr>
                </a:tc>
                <a:tc>
                  <a:txBody>
                    <a:bodyPr/>
                    <a:lstStyle/>
                    <a:p>
                      <a:pPr algn="ctr"/>
                      <a:r>
                        <a:rPr lang="fr-FR" dirty="0" smtClean="0"/>
                        <a:t>5,5</a:t>
                      </a:r>
                      <a:endParaRPr lang="fr-FR" dirty="0"/>
                    </a:p>
                  </a:txBody>
                  <a:tcPr>
                    <a:lnT w="76200" cap="flat" cmpd="sng" algn="ctr">
                      <a:solidFill>
                        <a:schemeClr val="bg1"/>
                      </a:solidFill>
                      <a:prstDash val="solid"/>
                      <a:round/>
                      <a:headEnd type="none" w="med" len="med"/>
                      <a:tailEnd type="none" w="med" len="med"/>
                    </a:lnT>
                  </a:tcPr>
                </a:tc>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smtClean="0"/>
                        <a:t>Flaveur</a:t>
                      </a:r>
                    </a:p>
                  </a:txBody>
                  <a:tcPr>
                    <a:lnR w="76200" cap="flat" cmpd="sng" algn="ctr">
                      <a:solidFill>
                        <a:schemeClr val="bg1"/>
                      </a:solidFill>
                      <a:prstDash val="solid"/>
                      <a:round/>
                      <a:headEnd type="none" w="med" len="med"/>
                      <a:tailEnd type="none" w="med" len="med"/>
                    </a:lnR>
                  </a:tcPr>
                </a:tc>
                <a:tc>
                  <a:txBody>
                    <a:bodyPr/>
                    <a:lstStyle/>
                    <a:p>
                      <a:pPr algn="ctr"/>
                      <a:r>
                        <a:rPr lang="fr-FR" dirty="0" smtClean="0"/>
                        <a:t>5,9</a:t>
                      </a:r>
                      <a:endParaRPr lang="fr-FR" dirty="0"/>
                    </a:p>
                  </a:txBody>
                  <a:tcPr>
                    <a:lnL w="76200" cap="flat" cmpd="sng" algn="ctr">
                      <a:solidFill>
                        <a:schemeClr val="bg1"/>
                      </a:solidFill>
                      <a:prstDash val="solid"/>
                      <a:round/>
                      <a:headEnd type="none" w="med" len="med"/>
                      <a:tailEnd type="none" w="med" len="med"/>
                    </a:lnL>
                  </a:tcPr>
                </a:tc>
                <a:tc>
                  <a:txBody>
                    <a:bodyPr/>
                    <a:lstStyle/>
                    <a:p>
                      <a:pPr algn="ctr"/>
                      <a:r>
                        <a:rPr lang="fr-FR" dirty="0" smtClean="0"/>
                        <a:t>5,7</a:t>
                      </a:r>
                      <a:endParaRPr lang="fr-FR" dirty="0"/>
                    </a:p>
                  </a:txBody>
                  <a:tcPr/>
                </a:tc>
              </a:tr>
            </a:tbl>
          </a:graphicData>
        </a:graphic>
      </p:graphicFrame>
      <p:sp>
        <p:nvSpPr>
          <p:cNvPr id="9" name="ZoneTexte 8"/>
          <p:cNvSpPr txBox="1"/>
          <p:nvPr/>
        </p:nvSpPr>
        <p:spPr>
          <a:xfrm rot="16200000">
            <a:off x="8933821" y="4783442"/>
            <a:ext cx="2359941" cy="261610"/>
          </a:xfrm>
          <a:prstGeom prst="rect">
            <a:avLst/>
          </a:prstGeom>
          <a:noFill/>
        </p:spPr>
        <p:txBody>
          <a:bodyPr wrap="none" rtlCol="0">
            <a:spAutoFit/>
          </a:bodyPr>
          <a:lstStyle/>
          <a:p>
            <a:r>
              <a:rPr lang="fr-FR" sz="1100" dirty="0" smtClean="0"/>
              <a:t>Source : Institut de l’Elevage 2017</a:t>
            </a:r>
            <a:endParaRPr lang="fr-FR" sz="1100" dirty="0"/>
          </a:p>
        </p:txBody>
      </p:sp>
      <p:pic>
        <p:nvPicPr>
          <p:cNvPr id="10" name="Imag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970223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7399" y="437861"/>
            <a:ext cx="9261796" cy="1320800"/>
          </a:xfrm>
        </p:spPr>
        <p:txBody>
          <a:bodyPr/>
          <a:lstStyle/>
          <a:p>
            <a:r>
              <a:rPr lang="fr-FR" dirty="0" smtClean="0"/>
              <a:t>Des consommateurs plutôt séduits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075" name="E44AC197-98F4-4441-8291-BEC22B0D4D3B" descr="C629C217-A312-4CC0-89D8-741366E07D62@ho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7334" y="1392499"/>
            <a:ext cx="9010651"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318605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9103" y="371061"/>
            <a:ext cx="8596668" cy="1320800"/>
          </a:xfrm>
        </p:spPr>
        <p:txBody>
          <a:bodyPr/>
          <a:lstStyle/>
          <a:p>
            <a:r>
              <a:rPr lang="fr-FR" dirty="0" smtClean="0"/>
              <a:t>En résumé</a:t>
            </a:r>
            <a:endParaRPr lang="fr-FR" dirty="0"/>
          </a:p>
        </p:txBody>
      </p:sp>
      <p:sp>
        <p:nvSpPr>
          <p:cNvPr id="3" name="Espace réservé du contenu 2"/>
          <p:cNvSpPr>
            <a:spLocks noGrp="1"/>
          </p:cNvSpPr>
          <p:nvPr>
            <p:ph idx="1"/>
          </p:nvPr>
        </p:nvSpPr>
        <p:spPr>
          <a:xfrm>
            <a:off x="569103" y="1519560"/>
            <a:ext cx="9540092" cy="5555974"/>
          </a:xfrm>
        </p:spPr>
        <p:txBody>
          <a:bodyPr>
            <a:normAutofit/>
          </a:bodyPr>
          <a:lstStyle/>
          <a:p>
            <a:pPr marL="0" indent="0">
              <a:buNone/>
            </a:pPr>
            <a:r>
              <a:rPr lang="fr-FR" sz="2800" b="1" dirty="0" smtClean="0">
                <a:solidFill>
                  <a:srgbClr val="008000"/>
                </a:solidFill>
              </a:rPr>
              <a:t>Après </a:t>
            </a:r>
            <a:r>
              <a:rPr lang="fr-FR" sz="2800" b="1" dirty="0">
                <a:solidFill>
                  <a:srgbClr val="008000"/>
                </a:solidFill>
              </a:rPr>
              <a:t>un allaitement à l’herbe</a:t>
            </a:r>
            <a:r>
              <a:rPr lang="fr-FR" sz="2800" dirty="0">
                <a:solidFill>
                  <a:srgbClr val="008000"/>
                </a:solidFill>
              </a:rPr>
              <a:t>, </a:t>
            </a:r>
            <a:r>
              <a:rPr lang="fr-FR" sz="2800" dirty="0"/>
              <a:t>finir les agneaux sur prairies par rapport à une ration en bergerie, </a:t>
            </a:r>
            <a:r>
              <a:rPr lang="fr-FR" sz="2800" dirty="0" smtClean="0"/>
              <a:t>c’est</a:t>
            </a:r>
            <a:r>
              <a:rPr lang="fr-FR" sz="2800" dirty="0"/>
              <a:t> :</a:t>
            </a:r>
          </a:p>
          <a:p>
            <a:pPr lvl="0"/>
            <a:r>
              <a:rPr lang="fr-FR" sz="2800" b="1" dirty="0" smtClean="0">
                <a:solidFill>
                  <a:srgbClr val="008000"/>
                </a:solidFill>
              </a:rPr>
              <a:t>Un intérêt pour l’environnement</a:t>
            </a:r>
            <a:r>
              <a:rPr lang="fr-FR" sz="2800" dirty="0">
                <a:solidFill>
                  <a:srgbClr val="008000"/>
                </a:solidFill>
              </a:rPr>
              <a:t> </a:t>
            </a:r>
            <a:r>
              <a:rPr lang="fr-FR" sz="2800" dirty="0"/>
              <a:t>: </a:t>
            </a:r>
            <a:r>
              <a:rPr lang="fr-FR" sz="2800" dirty="0" smtClean="0"/>
              <a:t/>
            </a:r>
            <a:br>
              <a:rPr lang="fr-FR" sz="2800" dirty="0" smtClean="0"/>
            </a:br>
            <a:r>
              <a:rPr lang="fr-FR" sz="2800" dirty="0" smtClean="0"/>
              <a:t>-</a:t>
            </a:r>
            <a:r>
              <a:rPr lang="fr-FR" sz="2800" dirty="0"/>
              <a:t>1,5 % gaz à effet de serre ; -8 % </a:t>
            </a:r>
            <a:r>
              <a:rPr lang="fr-FR" sz="2800" dirty="0" smtClean="0"/>
              <a:t>d’énergie,</a:t>
            </a:r>
            <a:endParaRPr lang="fr-FR" sz="2800" dirty="0"/>
          </a:p>
          <a:p>
            <a:pPr lvl="0"/>
            <a:r>
              <a:rPr lang="fr-FR" sz="2800" b="1" dirty="0" smtClean="0">
                <a:solidFill>
                  <a:srgbClr val="008000"/>
                </a:solidFill>
              </a:rPr>
              <a:t>Une ration moins chère</a:t>
            </a:r>
            <a:r>
              <a:rPr lang="fr-FR" sz="2800" b="1" dirty="0" smtClean="0"/>
              <a:t>,</a:t>
            </a:r>
            <a:endParaRPr lang="fr-FR" sz="2800" dirty="0"/>
          </a:p>
          <a:p>
            <a:pPr lvl="0"/>
            <a:r>
              <a:rPr lang="fr-FR" sz="2800" dirty="0"/>
              <a:t>Des agneaux abattus </a:t>
            </a:r>
            <a:r>
              <a:rPr lang="fr-FR" sz="2800" b="1" dirty="0">
                <a:solidFill>
                  <a:srgbClr val="008000"/>
                </a:solidFill>
              </a:rPr>
              <a:t>au même </a:t>
            </a:r>
            <a:r>
              <a:rPr lang="fr-FR" sz="2800" b="1" dirty="0" smtClean="0">
                <a:solidFill>
                  <a:srgbClr val="008000"/>
                </a:solidFill>
              </a:rPr>
              <a:t>âge</a:t>
            </a:r>
            <a:r>
              <a:rPr lang="fr-FR" sz="2800" dirty="0" smtClean="0"/>
              <a:t>, </a:t>
            </a:r>
            <a:endParaRPr lang="fr-FR" sz="2800" dirty="0"/>
          </a:p>
          <a:p>
            <a:pPr lvl="0"/>
            <a:r>
              <a:rPr lang="fr-FR" sz="2800" dirty="0"/>
              <a:t>Des agneaux avec le </a:t>
            </a:r>
            <a:r>
              <a:rPr lang="fr-FR" sz="2800" b="1" dirty="0">
                <a:solidFill>
                  <a:srgbClr val="008000"/>
                </a:solidFill>
              </a:rPr>
              <a:t>même état </a:t>
            </a:r>
            <a:r>
              <a:rPr lang="fr-FR" sz="2800" b="1" dirty="0" smtClean="0">
                <a:solidFill>
                  <a:srgbClr val="008000"/>
                </a:solidFill>
              </a:rPr>
              <a:t>d’engraissement</a:t>
            </a:r>
            <a:r>
              <a:rPr lang="fr-FR" sz="2800" dirty="0" smtClean="0"/>
              <a:t>,</a:t>
            </a:r>
            <a:endParaRPr lang="fr-FR" sz="2800" dirty="0"/>
          </a:p>
          <a:p>
            <a:pPr lvl="0"/>
            <a:r>
              <a:rPr lang="fr-FR" sz="2800" dirty="0"/>
              <a:t>Des côtelettes avec la même proportion de </a:t>
            </a:r>
            <a:r>
              <a:rPr lang="fr-FR" sz="2800" dirty="0" smtClean="0"/>
              <a:t>gras,</a:t>
            </a:r>
            <a:endParaRPr lang="fr-FR" sz="2800"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3020848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361635"/>
            <a:ext cx="8596668" cy="1320800"/>
          </a:xfrm>
        </p:spPr>
        <p:txBody>
          <a:bodyPr/>
          <a:lstStyle/>
          <a:p>
            <a:r>
              <a:rPr lang="fr-FR" dirty="0" smtClean="0"/>
              <a:t>En résumé</a:t>
            </a:r>
            <a:endParaRPr lang="fr-FR" dirty="0"/>
          </a:p>
        </p:txBody>
      </p:sp>
      <p:sp>
        <p:nvSpPr>
          <p:cNvPr id="3" name="Espace réservé du contenu 2"/>
          <p:cNvSpPr>
            <a:spLocks noGrp="1"/>
          </p:cNvSpPr>
          <p:nvPr>
            <p:ph idx="1"/>
          </p:nvPr>
        </p:nvSpPr>
        <p:spPr>
          <a:xfrm>
            <a:off x="677334" y="1378054"/>
            <a:ext cx="9090192" cy="5555974"/>
          </a:xfrm>
        </p:spPr>
        <p:txBody>
          <a:bodyPr>
            <a:normAutofit/>
          </a:bodyPr>
          <a:lstStyle/>
          <a:p>
            <a:pPr marL="0" indent="0">
              <a:buNone/>
            </a:pPr>
            <a:r>
              <a:rPr lang="fr-FR" sz="2000" b="1" dirty="0" smtClean="0"/>
              <a:t>Après </a:t>
            </a:r>
            <a:r>
              <a:rPr lang="fr-FR" sz="2000" b="1" dirty="0"/>
              <a:t>un allaitement à l’herbe</a:t>
            </a:r>
            <a:r>
              <a:rPr lang="fr-FR" sz="2000" dirty="0"/>
              <a:t>, finir les agneaux sur prairies par rapport à une ration en bergerie,  c’est :</a:t>
            </a:r>
          </a:p>
          <a:p>
            <a:pPr lvl="0"/>
            <a:r>
              <a:rPr lang="fr-FR" sz="2800" dirty="0" smtClean="0"/>
              <a:t>Des </a:t>
            </a:r>
            <a:r>
              <a:rPr lang="fr-FR" sz="2800" b="1" dirty="0">
                <a:solidFill>
                  <a:srgbClr val="008000"/>
                </a:solidFill>
              </a:rPr>
              <a:t>gras plus blancs et plus </a:t>
            </a:r>
            <a:r>
              <a:rPr lang="fr-FR" sz="2800" b="1" dirty="0" smtClean="0">
                <a:solidFill>
                  <a:srgbClr val="008000"/>
                </a:solidFill>
              </a:rPr>
              <a:t>fermes</a:t>
            </a:r>
            <a:r>
              <a:rPr lang="fr-FR" sz="2800" dirty="0" smtClean="0"/>
              <a:t>,</a:t>
            </a:r>
            <a:endParaRPr lang="fr-FR" sz="2800" dirty="0"/>
          </a:p>
          <a:p>
            <a:pPr lvl="0"/>
            <a:r>
              <a:rPr lang="fr-FR" sz="2800" dirty="0"/>
              <a:t>Une </a:t>
            </a:r>
            <a:r>
              <a:rPr lang="fr-FR" sz="2800" b="1" dirty="0">
                <a:solidFill>
                  <a:srgbClr val="008000"/>
                </a:solidFill>
              </a:rPr>
              <a:t>viande un peu plus </a:t>
            </a:r>
            <a:r>
              <a:rPr lang="fr-FR" sz="2800" b="1" dirty="0" smtClean="0">
                <a:solidFill>
                  <a:srgbClr val="008000"/>
                </a:solidFill>
              </a:rPr>
              <a:t>sombre</a:t>
            </a:r>
            <a:r>
              <a:rPr lang="fr-FR" sz="2800" dirty="0" smtClean="0"/>
              <a:t>,</a:t>
            </a:r>
            <a:endParaRPr lang="fr-FR" sz="2800" dirty="0"/>
          </a:p>
          <a:p>
            <a:pPr lvl="0"/>
            <a:r>
              <a:rPr lang="fr-FR" sz="2800" dirty="0"/>
              <a:t>Un </a:t>
            </a:r>
            <a:r>
              <a:rPr lang="fr-FR" sz="2800" b="1" dirty="0"/>
              <a:t>profil d’acides gras </a:t>
            </a:r>
            <a:r>
              <a:rPr lang="fr-FR" sz="2800" b="1" dirty="0">
                <a:solidFill>
                  <a:srgbClr val="008000"/>
                </a:solidFill>
              </a:rPr>
              <a:t>amélioré </a:t>
            </a:r>
            <a:r>
              <a:rPr lang="fr-FR" sz="2800" dirty="0"/>
              <a:t>avec 2,5 </a:t>
            </a:r>
            <a:r>
              <a:rPr lang="fr-FR" sz="2800" dirty="0" smtClean="0"/>
              <a:t>fois plus </a:t>
            </a:r>
            <a:r>
              <a:rPr lang="fr-FR" sz="2800" dirty="0"/>
              <a:t>d’oméga </a:t>
            </a:r>
            <a:r>
              <a:rPr lang="fr-FR" sz="2800" dirty="0" smtClean="0"/>
              <a:t>3, </a:t>
            </a:r>
            <a:endParaRPr lang="fr-FR" sz="2800" dirty="0"/>
          </a:p>
          <a:p>
            <a:pPr lvl="0"/>
            <a:r>
              <a:rPr lang="fr-FR" sz="2800" dirty="0">
                <a:solidFill>
                  <a:srgbClr val="008000"/>
                </a:solidFill>
              </a:rPr>
              <a:t>Sans </a:t>
            </a:r>
            <a:r>
              <a:rPr lang="fr-FR" sz="2800" b="1" dirty="0">
                <a:solidFill>
                  <a:srgbClr val="008000"/>
                </a:solidFill>
              </a:rPr>
              <a:t>dégradation de l’odeur et de la </a:t>
            </a:r>
            <a:r>
              <a:rPr lang="fr-FR" sz="2800" b="1" dirty="0" smtClean="0">
                <a:solidFill>
                  <a:srgbClr val="008000"/>
                </a:solidFill>
              </a:rPr>
              <a:t>flaveur</a:t>
            </a:r>
            <a:r>
              <a:rPr lang="fr-FR" sz="2800" b="1" dirty="0" smtClean="0"/>
              <a:t>,</a:t>
            </a:r>
            <a:endParaRPr lang="fr-FR" sz="2800" b="1" dirty="0"/>
          </a:p>
          <a:p>
            <a:pPr lvl="0"/>
            <a:r>
              <a:rPr lang="fr-FR" sz="2800" dirty="0"/>
              <a:t>Avec </a:t>
            </a:r>
            <a:r>
              <a:rPr lang="fr-FR" sz="2800" b="1" dirty="0"/>
              <a:t>des viandes aussi </a:t>
            </a:r>
            <a:r>
              <a:rPr lang="fr-FR" sz="2800" b="1" dirty="0">
                <a:solidFill>
                  <a:srgbClr val="008000"/>
                </a:solidFill>
              </a:rPr>
              <a:t>tendres</a:t>
            </a:r>
            <a:r>
              <a:rPr lang="fr-FR" sz="2800" b="1" dirty="0"/>
              <a:t> et aussi </a:t>
            </a:r>
            <a:r>
              <a:rPr lang="fr-FR" sz="2800" b="1" dirty="0" smtClean="0">
                <a:solidFill>
                  <a:srgbClr val="008000"/>
                </a:solidFill>
              </a:rPr>
              <a:t>juteuses</a:t>
            </a:r>
            <a:r>
              <a:rPr lang="fr-FR" sz="2800" b="1" dirty="0" smtClean="0"/>
              <a:t>.</a:t>
            </a:r>
            <a:endParaRPr lang="fr-FR" sz="2800" b="1"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7" name="Imag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4121283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16</a:t>
            </a:fld>
            <a:endParaRPr lang="fr-FR" altLang="fr-FR" smtClean="0">
              <a:solidFill>
                <a:schemeClr val="bg1"/>
              </a:solidFill>
            </a:endParaRPr>
          </a:p>
        </p:txBody>
      </p:sp>
      <p:sp>
        <p:nvSpPr>
          <p:cNvPr id="10" name="Text Box 3"/>
          <p:cNvSpPr txBox="1">
            <a:spLocks noChangeArrowheads="1"/>
          </p:cNvSpPr>
          <p:nvPr/>
        </p:nvSpPr>
        <p:spPr bwMode="auto">
          <a:xfrm>
            <a:off x="6625339" y="3330824"/>
            <a:ext cx="4202838" cy="3631763"/>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a:t>
            </a:r>
            <a:r>
              <a:rPr lang="fr-FR" sz="3200" b="1" dirty="0" smtClean="0">
                <a:solidFill>
                  <a:srgbClr val="008000"/>
                </a:solidFill>
              </a:rPr>
              <a:t>plus :</a:t>
            </a:r>
          </a:p>
          <a:p>
            <a:pPr eaLnBrk="1" hangingPunct="1">
              <a:buFont typeface="Wingdings" pitchFamily="2" charset="2"/>
              <a:buNone/>
              <a:defRPr/>
            </a:pPr>
            <a:r>
              <a:rPr lang="fr-FR" sz="2400" b="1" dirty="0" smtClean="0">
                <a:solidFill>
                  <a:srgbClr val="008000"/>
                </a:solidFill>
              </a:rPr>
              <a:t>Fiche technique, podcast </a:t>
            </a:r>
            <a:br>
              <a:rPr lang="fr-FR" sz="2400" b="1" dirty="0" smtClean="0">
                <a:solidFill>
                  <a:srgbClr val="008000"/>
                </a:solidFill>
              </a:rPr>
            </a:br>
            <a:r>
              <a:rPr lang="fr-FR" sz="2400" b="1" dirty="0" smtClean="0">
                <a:solidFill>
                  <a:srgbClr val="008000"/>
                </a:solidFill>
              </a:rPr>
              <a:t>et vidéo</a:t>
            </a:r>
          </a:p>
          <a:p>
            <a:pPr eaLnBrk="1" hangingPunct="1">
              <a:buFont typeface="Wingdings" pitchFamily="2" charset="2"/>
              <a:buNone/>
              <a:defRPr/>
            </a:pPr>
            <a:r>
              <a:rPr lang="fr-FR" sz="3200" b="1" dirty="0" smtClean="0">
                <a:solidFill>
                  <a:srgbClr val="90C226"/>
                </a:solidFill>
              </a:rPr>
              <a:t>ecolagno.idele.fr</a:t>
            </a:r>
          </a:p>
          <a:p>
            <a:pPr eaLnBrk="1" hangingPunct="1">
              <a:buFont typeface="Wingdings" pitchFamily="2" charset="2"/>
              <a:buNone/>
              <a:defRPr/>
            </a:pPr>
            <a:r>
              <a:rPr lang="fr-FR" sz="3200" b="1" dirty="0" smtClean="0">
                <a:solidFill>
                  <a:srgbClr val="90C226"/>
                </a:solidFill>
              </a:rPr>
              <a:t>Ciirpo.idele.fr</a:t>
            </a:r>
            <a:endParaRPr lang="fr-FR" sz="3200" b="1" dirty="0">
              <a:solidFill>
                <a:srgbClr val="90C226"/>
              </a:solidFill>
            </a:endParaRP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smtClean="0">
                <a:solidFill>
                  <a:schemeClr val="tx2">
                    <a:lumMod val="75000"/>
                  </a:schemeClr>
                </a:solidFill>
                <a:hlinkClick r:id="rId2"/>
              </a:rPr>
              <a:t>www.idele.fr</a:t>
            </a:r>
            <a:r>
              <a:rPr lang="fr-FR" sz="2400" b="1" dirty="0" smtClean="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smtClean="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8017" y="556744"/>
            <a:ext cx="1951647" cy="2774080"/>
          </a:xfrm>
          <a:prstGeom prst="rect">
            <a:avLst/>
          </a:prstGeom>
          <a:effectLst>
            <a:outerShdw blurRad="50800" dist="38100" dir="8100000" algn="tr" rotWithShape="0">
              <a:prstClr val="black">
                <a:alpha val="40000"/>
              </a:prstClr>
            </a:outerShdw>
          </a:effectLst>
        </p:spPr>
      </p:pic>
      <p:pic>
        <p:nvPicPr>
          <p:cNvPr id="14" name="Image 1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pic>
        <p:nvPicPr>
          <p:cNvPr id="15" name="Imag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0877" y="1131924"/>
            <a:ext cx="5872571" cy="4397800"/>
          </a:xfrm>
          <a:prstGeom prst="rect">
            <a:avLst/>
          </a:prstGeom>
        </p:spPr>
      </p:pic>
      <p:sp>
        <p:nvSpPr>
          <p:cNvPr id="16" name="ZoneTexte 15"/>
          <p:cNvSpPr txBox="1"/>
          <p:nvPr/>
        </p:nvSpPr>
        <p:spPr>
          <a:xfrm>
            <a:off x="5071534" y="5275808"/>
            <a:ext cx="665567" cy="253916"/>
          </a:xfrm>
          <a:prstGeom prst="rect">
            <a:avLst/>
          </a:prstGeom>
          <a:noFill/>
        </p:spPr>
        <p:txBody>
          <a:bodyPr wrap="none" rtlCol="0">
            <a:spAutoFit/>
          </a:bodyPr>
          <a:lstStyle/>
          <a:p>
            <a:r>
              <a:rPr lang="fr-FR" sz="1050" dirty="0" smtClean="0"/>
              <a:t>CP : CIV</a:t>
            </a:r>
            <a:endParaRPr lang="fr-FR" sz="1050" dirty="0"/>
          </a:p>
        </p:txBody>
      </p:sp>
      <p:sp>
        <p:nvSpPr>
          <p:cNvPr id="17" name="Isosceles Triangle 28"/>
          <p:cNvSpPr/>
          <p:nvPr/>
        </p:nvSpPr>
        <p:spPr>
          <a:xfrm rot="10800000">
            <a:off x="4737460" y="-4012"/>
            <a:ext cx="1322543" cy="6862012"/>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8" name="Imag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6233" y="5682548"/>
            <a:ext cx="3813220" cy="1049757"/>
          </a:xfrm>
          <a:prstGeom prst="rect">
            <a:avLst/>
          </a:prstGeom>
        </p:spPr>
      </p:pic>
      <p:pic>
        <p:nvPicPr>
          <p:cNvPr id="19" name="Image 1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84099" y="2240977"/>
            <a:ext cx="1464630" cy="1067493"/>
          </a:xfrm>
          <a:prstGeom prst="rect">
            <a:avLst/>
          </a:prstGeom>
        </p:spPr>
      </p:pic>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4084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5851" y="2019427"/>
            <a:ext cx="9609503" cy="1646302"/>
          </a:xfrm>
        </p:spPr>
        <p:txBody>
          <a:bodyPr/>
          <a:lstStyle/>
          <a:p>
            <a:pPr algn="ctr">
              <a:spcBef>
                <a:spcPts val="1200"/>
              </a:spcBef>
            </a:pPr>
            <a:r>
              <a:rPr lang="fr-FR" sz="4800" b="1" dirty="0" smtClean="0">
                <a:solidFill>
                  <a:srgbClr val="008000"/>
                </a:solidFill>
              </a:rPr>
              <a:t>Des agneaux finis sur prairies </a:t>
            </a:r>
            <a:br>
              <a:rPr lang="fr-FR" sz="4800" b="1" dirty="0" smtClean="0">
                <a:solidFill>
                  <a:srgbClr val="008000"/>
                </a:solidFill>
              </a:rPr>
            </a:br>
            <a:r>
              <a:rPr lang="fr-FR" sz="4800" b="1" dirty="0" smtClean="0">
                <a:solidFill>
                  <a:srgbClr val="008000"/>
                </a:solidFill>
              </a:rPr>
              <a:t>en été et début d’automne : </a:t>
            </a:r>
            <a:r>
              <a:rPr lang="fr-FR" sz="4000" b="1" dirty="0" smtClean="0"/>
              <a:t/>
            </a:r>
            <a:br>
              <a:rPr lang="fr-FR" sz="4000" b="1" dirty="0" smtClean="0"/>
            </a:br>
            <a:r>
              <a:rPr lang="fr-FR" sz="4000" b="1" dirty="0" smtClean="0"/>
              <a:t>une pratique agroécologique</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794168" y="4344043"/>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2677951" y="4036224"/>
            <a:ext cx="7766936" cy="1556922"/>
          </a:xfrm>
        </p:spPr>
        <p:txBody>
          <a:bodyPr>
            <a:noAutofit/>
          </a:bodyPr>
          <a:lstStyle/>
          <a:p>
            <a:pPr algn="l"/>
            <a:r>
              <a:rPr lang="fr-FR" sz="1600" dirty="0"/>
              <a:t>Laurence Sagot – Institut de </a:t>
            </a:r>
            <a:r>
              <a:rPr lang="fr-FR" sz="1600" dirty="0" smtClean="0"/>
              <a:t>l’Elevage/CIIRPO – laurence.sagot@idele.fr</a:t>
            </a:r>
            <a:endParaRPr lang="fr-FR" sz="1600" dirty="0"/>
          </a:p>
          <a:p>
            <a:pPr algn="l"/>
            <a:r>
              <a:rPr lang="fr-FR" sz="1600" dirty="0" smtClean="0"/>
              <a:t>Jérôme Normand – Institut de l’Elevage – jerome.normand@idele.fr</a:t>
            </a:r>
          </a:p>
          <a:p>
            <a:pPr algn="l"/>
            <a:r>
              <a:rPr lang="fr-FR" sz="1600" dirty="0" smtClean="0"/>
              <a:t>Isabelle Legrand – Institut de l’Elevage – isabelle.legrand@idele.fr</a:t>
            </a:r>
          </a:p>
          <a:p>
            <a:pPr algn="l"/>
            <a:r>
              <a:rPr lang="fr-FR" sz="1600" dirty="0" smtClean="0"/>
              <a:t>Denis Gautier – Institut de l’Elevage/CIIRPO – denis.gautier@idele.fr</a:t>
            </a:r>
          </a:p>
          <a:p>
            <a:pPr algn="l"/>
            <a:endParaRPr lang="fr-FR" sz="1600" dirty="0"/>
          </a:p>
        </p:txBody>
      </p:sp>
      <p:sp>
        <p:nvSpPr>
          <p:cNvPr id="11" name="Rectangle 10"/>
          <p:cNvSpPr/>
          <p:nvPr/>
        </p:nvSpPr>
        <p:spPr>
          <a:xfrm>
            <a:off x="0" y="5778631"/>
            <a:ext cx="12192000" cy="966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a:stretch>
            <a:fillRect/>
          </a:stretch>
        </p:blipFill>
        <p:spPr>
          <a:xfrm>
            <a:off x="139313" y="5845517"/>
            <a:ext cx="8938700" cy="798392"/>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1826" y="6027334"/>
            <a:ext cx="822059" cy="532059"/>
          </a:xfrm>
          <a:prstGeom prst="rect">
            <a:avLst/>
          </a:prstGeom>
        </p:spPr>
      </p:pic>
      <p:pic>
        <p:nvPicPr>
          <p:cNvPr id="15" name="Imag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15204" y="6027334"/>
            <a:ext cx="659366" cy="484085"/>
          </a:xfrm>
          <a:prstGeom prst="rect">
            <a:avLst/>
          </a:prstGeom>
        </p:spPr>
      </p:pic>
      <p:pic>
        <p:nvPicPr>
          <p:cNvPr id="16" name="Imag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788616" y="6120702"/>
            <a:ext cx="718737" cy="334732"/>
          </a:xfrm>
          <a:prstGeom prst="rect">
            <a:avLst/>
          </a:prstGeom>
        </p:spPr>
      </p:pic>
      <p:pic>
        <p:nvPicPr>
          <p:cNvPr id="17" name="Imag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556518" y="6086005"/>
            <a:ext cx="556089" cy="369430"/>
          </a:xfrm>
          <a:prstGeom prst="rect">
            <a:avLst/>
          </a:prstGeom>
        </p:spPr>
      </p:pic>
      <p:pic>
        <p:nvPicPr>
          <p:cNvPr id="18" name="Imag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348476" y="146640"/>
            <a:ext cx="1321904" cy="1278548"/>
          </a:xfrm>
          <a:prstGeom prst="ellipse">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3639" y="473048"/>
            <a:ext cx="9261796" cy="1320800"/>
          </a:xfrm>
        </p:spPr>
        <p:txBody>
          <a:bodyPr>
            <a:normAutofit fontScale="90000"/>
          </a:bodyPr>
          <a:lstStyle/>
          <a:p>
            <a:r>
              <a:rPr lang="fr-FR" dirty="0" smtClean="0"/>
              <a:t>Une pratique</a:t>
            </a:r>
            <a:r>
              <a:rPr lang="fr-FR" b="1" dirty="0" smtClean="0">
                <a:solidFill>
                  <a:srgbClr val="008000"/>
                </a:solidFill>
              </a:rPr>
              <a:t> </a:t>
            </a:r>
            <a:r>
              <a:rPr lang="fr-FR" sz="4000" b="1" dirty="0" smtClean="0">
                <a:solidFill>
                  <a:srgbClr val="008000"/>
                </a:solidFill>
              </a:rPr>
              <a:t>adaptée</a:t>
            </a:r>
            <a:r>
              <a:rPr lang="fr-FR" b="1" dirty="0" smtClean="0">
                <a:solidFill>
                  <a:srgbClr val="008000"/>
                </a:solidFill>
              </a:rPr>
              <a:t> </a:t>
            </a:r>
            <a:r>
              <a:rPr lang="fr-FR" dirty="0" smtClean="0"/>
              <a:t>aux exploitations </a:t>
            </a:r>
            <a:br>
              <a:rPr lang="fr-FR" dirty="0" smtClean="0"/>
            </a:br>
            <a:r>
              <a:rPr lang="fr-FR" dirty="0" smtClean="0"/>
              <a:t>en </a:t>
            </a:r>
            <a:r>
              <a:rPr lang="fr-FR" sz="4000" dirty="0" smtClean="0"/>
              <a:t>zones herbagères </a:t>
            </a:r>
            <a:r>
              <a:rPr lang="fr-FR" dirty="0" smtClean="0"/>
              <a:t>avec </a:t>
            </a:r>
            <a:br>
              <a:rPr lang="fr-FR" dirty="0" smtClean="0"/>
            </a:br>
            <a:r>
              <a:rPr lang="fr-FR" dirty="0" smtClean="0"/>
              <a:t>un </a:t>
            </a:r>
            <a:r>
              <a:rPr lang="fr-FR" b="1" dirty="0" smtClean="0"/>
              <a:t>niveau de chargement faible ou modéré</a:t>
            </a:r>
            <a:endParaRPr lang="fr-FR" b="1"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Espace réservé du contenu 7"/>
          <p:cNvSpPr>
            <a:spLocks noGrp="1"/>
          </p:cNvSpPr>
          <p:nvPr>
            <p:ph idx="1"/>
          </p:nvPr>
        </p:nvSpPr>
        <p:spPr>
          <a:xfrm>
            <a:off x="1196880" y="2851332"/>
            <a:ext cx="2793230" cy="2790387"/>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anchor="ctr" anchorCtr="0">
            <a:normAutofit/>
          </a:bodyPr>
          <a:lstStyle/>
          <a:p>
            <a:pPr marL="0" indent="0" algn="ctr">
              <a:buNone/>
            </a:pPr>
            <a:r>
              <a:rPr lang="fr-FR" sz="2400" dirty="0" smtClean="0"/>
              <a:t>Compter </a:t>
            </a:r>
            <a:br>
              <a:rPr lang="fr-FR" sz="2400" dirty="0" smtClean="0"/>
            </a:br>
            <a:r>
              <a:rPr lang="fr-FR" sz="2400" dirty="0" smtClean="0"/>
              <a:t>de </a:t>
            </a:r>
            <a:r>
              <a:rPr lang="fr-FR" sz="2400" b="1" dirty="0" smtClean="0"/>
              <a:t>20 à 30 agneaux finis </a:t>
            </a:r>
            <a:br>
              <a:rPr lang="fr-FR" sz="2400" b="1" dirty="0" smtClean="0"/>
            </a:br>
            <a:r>
              <a:rPr lang="fr-FR" sz="2400" b="1" dirty="0" smtClean="0"/>
              <a:t>par ha </a:t>
            </a:r>
            <a:r>
              <a:rPr lang="fr-FR" sz="2400" dirty="0" smtClean="0"/>
              <a:t>d’herbe</a:t>
            </a:r>
            <a:endParaRPr lang="fr-FR" sz="2400" b="1" dirty="0"/>
          </a:p>
        </p:txBody>
      </p:sp>
      <p:sp>
        <p:nvSpPr>
          <p:cNvPr id="10" name="ZoneTexte 9"/>
          <p:cNvSpPr txBox="1"/>
          <p:nvPr/>
        </p:nvSpPr>
        <p:spPr>
          <a:xfrm rot="16200000">
            <a:off x="8331123" y="5353673"/>
            <a:ext cx="967381" cy="276999"/>
          </a:xfrm>
          <a:prstGeom prst="rect">
            <a:avLst/>
          </a:prstGeom>
          <a:noFill/>
        </p:spPr>
        <p:txBody>
          <a:bodyPr wrap="none" rtlCol="0">
            <a:spAutoFit/>
          </a:bodyPr>
          <a:lstStyle/>
          <a:p>
            <a:r>
              <a:rPr lang="fr-FR" sz="1200" dirty="0" smtClean="0"/>
              <a:t>CP : CIIRPO</a:t>
            </a:r>
            <a:endParaRPr lang="fr-FR" sz="1200" dirty="0"/>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0272" y="2851332"/>
            <a:ext cx="4166042" cy="3124531"/>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416068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0919" y="406624"/>
            <a:ext cx="9261796" cy="1320800"/>
          </a:xfrm>
        </p:spPr>
        <p:txBody>
          <a:bodyPr>
            <a:normAutofit/>
          </a:bodyPr>
          <a:lstStyle/>
          <a:p>
            <a:r>
              <a:rPr lang="fr-FR" dirty="0" smtClean="0"/>
              <a:t>Les points clés pour une finition rapide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Espace réservé du contenu 7"/>
          <p:cNvSpPr>
            <a:spLocks noGrp="1"/>
          </p:cNvSpPr>
          <p:nvPr>
            <p:ph idx="1"/>
          </p:nvPr>
        </p:nvSpPr>
        <p:spPr>
          <a:xfrm>
            <a:off x="1021248" y="1930400"/>
            <a:ext cx="5617897" cy="3880773"/>
          </a:xfrm>
        </p:spPr>
        <p:txBody>
          <a:bodyPr>
            <a:normAutofit/>
          </a:bodyPr>
          <a:lstStyle/>
          <a:p>
            <a:r>
              <a:rPr lang="fr-FR" sz="2000" dirty="0" smtClean="0"/>
              <a:t>Des agneaux de plus de </a:t>
            </a:r>
            <a:r>
              <a:rPr lang="fr-FR" sz="2000" b="1" dirty="0" smtClean="0"/>
              <a:t>28 kg au sevrage</a:t>
            </a:r>
            <a:r>
              <a:rPr lang="fr-FR" sz="2000" dirty="0" smtClean="0"/>
              <a:t>,</a:t>
            </a:r>
          </a:p>
          <a:p>
            <a:r>
              <a:rPr lang="fr-FR" sz="2000" dirty="0" smtClean="0"/>
              <a:t>De l’herbe en quantité, </a:t>
            </a:r>
            <a:r>
              <a:rPr lang="fr-FR" sz="2000" b="1" dirty="0" smtClean="0"/>
              <a:t>courte et feuillue</a:t>
            </a:r>
            <a:r>
              <a:rPr lang="fr-FR" sz="2000" dirty="0" smtClean="0"/>
              <a:t>,</a:t>
            </a:r>
          </a:p>
          <a:p>
            <a:r>
              <a:rPr lang="fr-FR" sz="2000" dirty="0" smtClean="0"/>
              <a:t>Une parfaite maitrise du </a:t>
            </a:r>
            <a:r>
              <a:rPr lang="fr-FR" sz="2000" b="1" dirty="0" smtClean="0"/>
              <a:t>parasitisme</a:t>
            </a:r>
            <a:r>
              <a:rPr lang="fr-FR" sz="2000" dirty="0" smtClean="0"/>
              <a:t>. </a:t>
            </a:r>
            <a:endParaRPr lang="fr-FR" sz="2000" b="1" dirty="0"/>
          </a:p>
        </p:txBody>
      </p:sp>
      <p:pic>
        <p:nvPicPr>
          <p:cNvPr id="9" name="Image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pic>
        <p:nvPicPr>
          <p:cNvPr id="3" name="Image 2"/>
          <p:cNvPicPr>
            <a:picLocks noChangeAspect="1"/>
          </p:cNvPicPr>
          <p:nvPr/>
        </p:nvPicPr>
        <p:blipFill>
          <a:blip r:embed="rId3"/>
          <a:stretch>
            <a:fillRect/>
          </a:stretch>
        </p:blipFill>
        <p:spPr>
          <a:xfrm>
            <a:off x="6983058" y="1465722"/>
            <a:ext cx="2387185" cy="5298010"/>
          </a:xfrm>
          <a:prstGeom prst="rect">
            <a:avLst/>
          </a:prstGeom>
        </p:spPr>
      </p:pic>
      <p:pic>
        <p:nvPicPr>
          <p:cNvPr id="10" name="Image 9"/>
          <p:cNvPicPr>
            <a:picLocks noChangeAspect="1"/>
          </p:cNvPicPr>
          <p:nvPr/>
        </p:nvPicPr>
        <p:blipFill>
          <a:blip r:embed="rId4"/>
          <a:stretch>
            <a:fillRect/>
          </a:stretch>
        </p:blipFill>
        <p:spPr>
          <a:xfrm>
            <a:off x="910919" y="3657153"/>
            <a:ext cx="5915851" cy="3200847"/>
          </a:xfrm>
          <a:prstGeom prst="rect">
            <a:avLst/>
          </a:prstGeom>
        </p:spPr>
      </p:pic>
    </p:spTree>
    <p:extLst>
      <p:ext uri="{BB962C8B-B14F-4D97-AF65-F5344CB8AC3E}">
        <p14:creationId xmlns:p14="http://schemas.microsoft.com/office/powerpoint/2010/main" val="311457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938" y="458771"/>
            <a:ext cx="9261796" cy="1320800"/>
          </a:xfrm>
        </p:spPr>
        <p:txBody>
          <a:bodyPr/>
          <a:lstStyle/>
          <a:p>
            <a:r>
              <a:rPr lang="fr-FR" dirty="0" smtClean="0"/>
              <a:t>La pluviométrie : un des facteurs clés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026" name="F1DD3B25-FC31-4413-B27E-F0CF592C24C4" descr="B20767F4-752F-4A38-8608-45023DDDC425@home"/>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99214" y="2615086"/>
            <a:ext cx="8025779" cy="37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329938" y="1663083"/>
            <a:ext cx="10492033" cy="769441"/>
          </a:xfrm>
          <a:prstGeom prst="rect">
            <a:avLst/>
          </a:prstGeom>
          <a:noFill/>
        </p:spPr>
        <p:txBody>
          <a:bodyPr wrap="square" rtlCol="0">
            <a:spAutoFit/>
          </a:bodyPr>
          <a:lstStyle/>
          <a:p>
            <a:r>
              <a:rPr lang="fr-FR" sz="2400" dirty="0" smtClean="0"/>
              <a:t>Une disponibilité en herbe pas toujours suffisante pour finir des agneaux </a:t>
            </a:r>
            <a:r>
              <a:rPr lang="fr-FR" sz="2000" dirty="0" smtClean="0"/>
              <a:t>: une année sur 2 ces 6 dernières années en territoire Limousin, par exemple</a:t>
            </a:r>
            <a:endParaRPr lang="fr-FR" sz="2000" dirty="0"/>
          </a:p>
        </p:txBody>
      </p:sp>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274178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smtClean="0"/>
              <a:t>Une pratique vertueuse </a:t>
            </a:r>
            <a:br>
              <a:rPr lang="fr-FR" dirty="0" smtClean="0"/>
            </a:br>
            <a:r>
              <a:rPr lang="fr-FR" dirty="0" smtClean="0"/>
              <a:t>pour l’environnement</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3" name="ZoneTexte 2"/>
          <p:cNvSpPr txBox="1"/>
          <p:nvPr/>
        </p:nvSpPr>
        <p:spPr>
          <a:xfrm rot="16200000">
            <a:off x="6773112" y="5118211"/>
            <a:ext cx="1609736" cy="261610"/>
          </a:xfrm>
          <a:prstGeom prst="rect">
            <a:avLst/>
          </a:prstGeom>
          <a:noFill/>
        </p:spPr>
        <p:txBody>
          <a:bodyPr wrap="none" rtlCol="0">
            <a:spAutoFit/>
          </a:bodyPr>
          <a:lstStyle/>
          <a:p>
            <a:r>
              <a:rPr lang="fr-FR" sz="1100" dirty="0" smtClean="0"/>
              <a:t>Source : Interbev 2018</a:t>
            </a:r>
            <a:endParaRPr lang="fr-FR" sz="1100" dirty="0"/>
          </a:p>
        </p:txBody>
      </p:sp>
      <p:pic>
        <p:nvPicPr>
          <p:cNvPr id="2051" name="87FAA764-A9B2-433E-A947-BB38DB43005B" descr="435C6A93-BC7A-4DDB-B072-1068771813AD@hom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89811" y="2080549"/>
            <a:ext cx="2857364" cy="4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
        <p:nvSpPr>
          <p:cNvPr id="9" name="Espace réservé du contenu 7"/>
          <p:cNvSpPr txBox="1">
            <a:spLocks/>
          </p:cNvSpPr>
          <p:nvPr/>
        </p:nvSpPr>
        <p:spPr>
          <a:xfrm>
            <a:off x="1196880" y="2851332"/>
            <a:ext cx="2793230" cy="2790387"/>
          </a:xfrm>
          <a:prstGeom prst="ellipse">
            <a:avLst/>
          </a:prstGeom>
        </p:spPr>
        <p:style>
          <a:lnRef idx="3">
            <a:schemeClr val="lt1"/>
          </a:lnRef>
          <a:fillRef idx="1">
            <a:schemeClr val="accent5"/>
          </a:fillRef>
          <a:effectRef idx="1">
            <a:schemeClr val="accent5"/>
          </a:effectRef>
          <a:fontRef idx="minor">
            <a:schemeClr val="lt1"/>
          </a:fontRef>
        </p:style>
        <p:txBody>
          <a:bodyPr vert="horz" lIns="0" tIns="0" rIns="0" bIns="0" rtlCol="0" anchor="ctr" anchorCtr="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lt1"/>
                </a:solidFill>
                <a:latin typeface="+mn-lt"/>
                <a:ea typeface="+mn-ea"/>
                <a:cs typeface="+mn-cs"/>
              </a:defRPr>
            </a:lvl9pPr>
          </a:lstStyle>
          <a:p>
            <a:pPr marL="0" indent="0" algn="ctr">
              <a:buNone/>
            </a:pPr>
            <a:r>
              <a:rPr lang="fr-FR" sz="2400" dirty="0"/>
              <a:t>De notables diminutions d’émissions </a:t>
            </a:r>
            <a:r>
              <a:rPr lang="fr-FR" sz="2400" dirty="0" smtClean="0"/>
              <a:t/>
            </a:r>
            <a:br>
              <a:rPr lang="fr-FR" sz="2400" dirty="0" smtClean="0"/>
            </a:br>
            <a:r>
              <a:rPr lang="fr-FR" sz="2400" dirty="0" smtClean="0"/>
              <a:t>de </a:t>
            </a:r>
            <a:r>
              <a:rPr lang="fr-FR" sz="2400" dirty="0"/>
              <a:t>gaz à effet de serre et des consommations d’énergie</a:t>
            </a:r>
          </a:p>
        </p:txBody>
      </p:sp>
    </p:spTree>
    <p:extLst>
      <p:ext uri="{BB962C8B-B14F-4D97-AF65-F5344CB8AC3E}">
        <p14:creationId xmlns:p14="http://schemas.microsoft.com/office/powerpoint/2010/main" val="7605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730" y="458848"/>
            <a:ext cx="9261796" cy="1320800"/>
          </a:xfrm>
        </p:spPr>
        <p:txBody>
          <a:bodyPr/>
          <a:lstStyle/>
          <a:p>
            <a:r>
              <a:rPr lang="fr-FR" dirty="0" smtClean="0"/>
              <a:t>Coût alimentaire </a:t>
            </a:r>
            <a:r>
              <a:rPr lang="fr-FR" b="1" dirty="0" smtClean="0"/>
              <a:t>après une lactation </a:t>
            </a:r>
            <a:br>
              <a:rPr lang="fr-FR" b="1" dirty="0" smtClean="0"/>
            </a:br>
            <a:r>
              <a:rPr lang="fr-FR" b="1" dirty="0" smtClean="0"/>
              <a:t>à l’herbe</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3" name="Image 2"/>
          <p:cNvPicPr>
            <a:picLocks noChangeAspect="1"/>
          </p:cNvPicPr>
          <p:nvPr/>
        </p:nvPicPr>
        <p:blipFill rotWithShape="1">
          <a:blip r:embed="rId2" cstate="screen">
            <a:extLst>
              <a:ext uri="{28A0092B-C50C-407E-A947-70E740481C1C}">
                <a14:useLocalDpi xmlns:a14="http://schemas.microsoft.com/office/drawing/2010/main"/>
              </a:ext>
            </a:extLst>
          </a:blip>
          <a:srcRect r="19551"/>
          <a:stretch/>
        </p:blipFill>
        <p:spPr>
          <a:xfrm>
            <a:off x="5136628" y="2117347"/>
            <a:ext cx="5119157" cy="266216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
        <p:nvSpPr>
          <p:cNvPr id="8" name="ZoneTexte 7"/>
          <p:cNvSpPr txBox="1"/>
          <p:nvPr/>
        </p:nvSpPr>
        <p:spPr>
          <a:xfrm rot="16200000">
            <a:off x="9829112" y="3621136"/>
            <a:ext cx="1455848" cy="261610"/>
          </a:xfrm>
          <a:prstGeom prst="rect">
            <a:avLst/>
          </a:prstGeom>
          <a:noFill/>
        </p:spPr>
        <p:txBody>
          <a:bodyPr wrap="none" rtlCol="0">
            <a:spAutoFit/>
          </a:bodyPr>
          <a:lstStyle/>
          <a:p>
            <a:r>
              <a:rPr lang="fr-FR" sz="1100" dirty="0" smtClean="0"/>
              <a:t>Source : </a:t>
            </a:r>
            <a:r>
              <a:rPr lang="fr-FR" sz="1100" dirty="0" err="1" smtClean="0"/>
              <a:t>Ciirpo</a:t>
            </a:r>
            <a:r>
              <a:rPr lang="fr-FR" sz="1100" dirty="0" smtClean="0"/>
              <a:t> 2017</a:t>
            </a:r>
            <a:endParaRPr lang="fr-FR" sz="1100" dirty="0"/>
          </a:p>
        </p:txBody>
      </p:sp>
      <p:sp>
        <p:nvSpPr>
          <p:cNvPr id="6" name="Espace réservé du contenu 5"/>
          <p:cNvSpPr>
            <a:spLocks noGrp="1"/>
          </p:cNvSpPr>
          <p:nvPr>
            <p:ph idx="1"/>
          </p:nvPr>
        </p:nvSpPr>
        <p:spPr>
          <a:xfrm>
            <a:off x="426664" y="2205703"/>
            <a:ext cx="4991615" cy="4548324"/>
          </a:xfrm>
        </p:spPr>
        <p:txBody>
          <a:bodyPr>
            <a:normAutofit/>
          </a:bodyPr>
          <a:lstStyle/>
          <a:p>
            <a:r>
              <a:rPr lang="fr-FR" dirty="0" smtClean="0"/>
              <a:t>Par rapport à une finition en bergerie :</a:t>
            </a:r>
          </a:p>
          <a:p>
            <a:endParaRPr lang="fr-FR" dirty="0"/>
          </a:p>
          <a:p>
            <a:pPr>
              <a:buFontTx/>
              <a:buChar char="-"/>
            </a:pPr>
            <a:r>
              <a:rPr lang="fr-FR" b="1" dirty="0" smtClean="0">
                <a:solidFill>
                  <a:srgbClr val="008000"/>
                </a:solidFill>
              </a:rPr>
              <a:t>Une économie des charges d’alimentation </a:t>
            </a:r>
            <a:r>
              <a:rPr lang="fr-FR" dirty="0" smtClean="0"/>
              <a:t>si la part des aliments concentrés est faible,</a:t>
            </a:r>
          </a:p>
          <a:p>
            <a:pPr>
              <a:buFontTx/>
              <a:buChar char="-"/>
            </a:pPr>
            <a:r>
              <a:rPr lang="fr-FR" dirty="0" smtClean="0">
                <a:solidFill>
                  <a:srgbClr val="008000"/>
                </a:solidFill>
              </a:rPr>
              <a:t>Un </a:t>
            </a:r>
            <a:r>
              <a:rPr lang="fr-FR" b="1" dirty="0" smtClean="0">
                <a:solidFill>
                  <a:srgbClr val="008000"/>
                </a:solidFill>
              </a:rPr>
              <a:t>intérêt économique réduit </a:t>
            </a:r>
            <a:r>
              <a:rPr lang="fr-FR" dirty="0" smtClean="0"/>
              <a:t>si une part importante des agneaux est rentrée en bergerie en automne. </a:t>
            </a:r>
          </a:p>
          <a:p>
            <a:pPr>
              <a:buFontTx/>
              <a:buChar char="-"/>
            </a:pPr>
            <a:endParaRPr lang="fr-FR" dirty="0" smtClean="0"/>
          </a:p>
          <a:p>
            <a:endParaRPr lang="fr-FR" dirty="0" smtClean="0"/>
          </a:p>
          <a:p>
            <a:endParaRPr lang="fr-FR" dirty="0" smtClean="0"/>
          </a:p>
          <a:p>
            <a:endParaRPr lang="fr-FR" dirty="0"/>
          </a:p>
          <a:p>
            <a:endParaRPr lang="fr-FR" dirty="0"/>
          </a:p>
          <a:p>
            <a:endParaRPr lang="fr-FR" dirty="0" smtClean="0"/>
          </a:p>
          <a:p>
            <a:endParaRPr lang="fr-FR" dirty="0"/>
          </a:p>
        </p:txBody>
      </p:sp>
    </p:spTree>
    <p:extLst>
      <p:ext uri="{BB962C8B-B14F-4D97-AF65-F5344CB8AC3E}">
        <p14:creationId xmlns:p14="http://schemas.microsoft.com/office/powerpoint/2010/main" val="3633427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629544" cy="1320800"/>
          </a:xfrm>
        </p:spPr>
        <p:txBody>
          <a:bodyPr/>
          <a:lstStyle/>
          <a:p>
            <a:r>
              <a:rPr lang="fr-FR" dirty="0" smtClean="0"/>
              <a:t>Temps de travail : en lien avec l’alimentation</a:t>
            </a: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Espace réservé du contenu 5"/>
          <p:cNvSpPr>
            <a:spLocks noGrp="1"/>
          </p:cNvSpPr>
          <p:nvPr>
            <p:ph idx="1"/>
          </p:nvPr>
        </p:nvSpPr>
        <p:spPr>
          <a:xfrm>
            <a:off x="677333" y="2160590"/>
            <a:ext cx="4769309" cy="1646434"/>
          </a:xfrm>
        </p:spPr>
        <p:txBody>
          <a:bodyPr>
            <a:noAutofit/>
          </a:bodyPr>
          <a:lstStyle/>
          <a:p>
            <a:r>
              <a:rPr lang="fr-FR" sz="2400" b="1" dirty="0" smtClean="0"/>
              <a:t>Réduit de 50 % </a:t>
            </a:r>
            <a:r>
              <a:rPr lang="fr-FR" sz="2400" dirty="0" smtClean="0"/>
              <a:t>si les agneaux sont finis sans concentré,</a:t>
            </a:r>
          </a:p>
          <a:p>
            <a:endParaRPr lang="fr-FR" sz="2400" dirty="0" smtClean="0"/>
          </a:p>
          <a:p>
            <a:r>
              <a:rPr lang="fr-FR" sz="2400" b="1" dirty="0" smtClean="0"/>
              <a:t>Équivalent</a:t>
            </a:r>
            <a:r>
              <a:rPr lang="fr-FR" sz="2400" dirty="0" smtClean="0"/>
              <a:t> à une alimentation en bergerie dans le cas contraire.</a:t>
            </a:r>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2419" y="1806787"/>
            <a:ext cx="4668446" cy="3125158"/>
          </a:xfrm>
          <a:prstGeom prst="rect">
            <a:avLst/>
          </a:prstGeom>
        </p:spPr>
      </p:pic>
      <p:sp>
        <p:nvSpPr>
          <p:cNvPr id="9" name="ZoneTexte 8"/>
          <p:cNvSpPr txBox="1"/>
          <p:nvPr/>
        </p:nvSpPr>
        <p:spPr>
          <a:xfrm rot="16200000">
            <a:off x="10130265" y="4349734"/>
            <a:ext cx="902811" cy="261610"/>
          </a:xfrm>
          <a:prstGeom prst="rect">
            <a:avLst/>
          </a:prstGeom>
          <a:noFill/>
        </p:spPr>
        <p:txBody>
          <a:bodyPr wrap="none" rtlCol="0">
            <a:spAutoFit/>
          </a:bodyPr>
          <a:lstStyle/>
          <a:p>
            <a:r>
              <a:rPr lang="fr-FR" sz="1100" dirty="0" smtClean="0"/>
              <a:t>CP : CIIRPO</a:t>
            </a:r>
            <a:endParaRPr lang="fr-FR" sz="1100" dirty="0"/>
          </a:p>
        </p:txBody>
      </p:sp>
      <p:pic>
        <p:nvPicPr>
          <p:cNvPr id="8" name="Imag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2819838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395" y="511128"/>
            <a:ext cx="9261796" cy="1320800"/>
          </a:xfrm>
        </p:spPr>
        <p:txBody>
          <a:bodyPr/>
          <a:lstStyle/>
          <a:p>
            <a:r>
              <a:rPr lang="fr-FR" dirty="0" smtClean="0"/>
              <a:t>Des agneaux vendus entre 5 et 10 mois</a:t>
            </a:r>
            <a:endParaRPr lang="fr-FR"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sp>
        <p:nvSpPr>
          <p:cNvPr id="6" name="Espace réservé du contenu 5"/>
          <p:cNvSpPr>
            <a:spLocks noGrp="1"/>
          </p:cNvSpPr>
          <p:nvPr>
            <p:ph idx="1"/>
          </p:nvPr>
        </p:nvSpPr>
        <p:spPr>
          <a:xfrm>
            <a:off x="498429" y="2267876"/>
            <a:ext cx="5733405" cy="3880773"/>
          </a:xfrm>
        </p:spPr>
        <p:txBody>
          <a:bodyPr>
            <a:normAutofit/>
          </a:bodyPr>
          <a:lstStyle/>
          <a:p>
            <a:r>
              <a:rPr lang="fr-FR" sz="2400" dirty="0" smtClean="0"/>
              <a:t>Des niveaux de croissance de l’ordre de 150 à 200 g par jour,</a:t>
            </a:r>
          </a:p>
          <a:p>
            <a:r>
              <a:rPr lang="fr-FR" sz="2400" dirty="0" smtClean="0"/>
              <a:t>Equivalents à ceux d’agneaux finis en bergerie après une lactation à l’herbe et une transition alimentaire.</a:t>
            </a:r>
            <a:endParaRPr lang="fr-FR" sz="2400" dirty="0"/>
          </a:p>
        </p:txBody>
      </p:sp>
      <p:pic>
        <p:nvPicPr>
          <p:cNvPr id="3" name="Imag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0984" y="2046346"/>
            <a:ext cx="3927794" cy="2629350"/>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87841" y="99506"/>
            <a:ext cx="1321904" cy="1278548"/>
          </a:xfrm>
          <a:prstGeom prst="ellipse">
            <a:avLst/>
          </a:prstGeom>
        </p:spPr>
      </p:pic>
    </p:spTree>
    <p:extLst>
      <p:ext uri="{BB962C8B-B14F-4D97-AF65-F5344CB8AC3E}">
        <p14:creationId xmlns:p14="http://schemas.microsoft.com/office/powerpoint/2010/main" val="629299733"/>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2438</TotalTime>
  <Words>553</Words>
  <Application>Microsoft Office PowerPoint</Application>
  <PresentationFormat>Grand écran</PresentationFormat>
  <Paragraphs>173</Paragraphs>
  <Slides>16</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Comic Sans MS</vt:lpstr>
      <vt:lpstr>Times New Roman</vt:lpstr>
      <vt:lpstr>Trebuchet MS</vt:lpstr>
      <vt:lpstr>Wingdings</vt:lpstr>
      <vt:lpstr>Wingdings 3</vt:lpstr>
      <vt:lpstr>Facette</vt:lpstr>
      <vt:lpstr>Diaporamas à la carte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Pour en savoir plus, vous pouvez contacter les rédacteurs des diaporamas indiqués sur la diapo suivante.  </vt:lpstr>
      <vt:lpstr>Des agneaux finis sur prairies  en été et début d’automne :  une pratique agroécologique</vt:lpstr>
      <vt:lpstr>Une pratique adaptée aux exploitations  en zones herbagères avec  un niveau de chargement faible ou modéré</vt:lpstr>
      <vt:lpstr>Les points clés pour une finition rapide</vt:lpstr>
      <vt:lpstr>La pluviométrie : un des facteurs clés</vt:lpstr>
      <vt:lpstr>Une pratique vertueuse  pour l’environnement</vt:lpstr>
      <vt:lpstr>Coût alimentaire après une lactation  à l’herbe</vt:lpstr>
      <vt:lpstr>Temps de travail : en lien avec l’alimentation</vt:lpstr>
      <vt:lpstr>Des agneaux vendus entre 5 et 10 mois</vt:lpstr>
      <vt:lpstr>Le même état d’engraissement,  des gras plus blancs</vt:lpstr>
      <vt:lpstr>Deux à trois fois plus d’oméga 3</vt:lpstr>
      <vt:lpstr>Le même bon « goût » d’agneau</vt:lpstr>
      <vt:lpstr>Des consommateurs plutôt séduits</vt:lpstr>
      <vt:lpstr>En résumé</vt:lpstr>
      <vt:lpstr>En résumé</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Brulat Katia</cp:lastModifiedBy>
  <cp:revision>440</cp:revision>
  <dcterms:created xsi:type="dcterms:W3CDTF">2017-09-15T13:26:55Z</dcterms:created>
  <dcterms:modified xsi:type="dcterms:W3CDTF">2020-06-17T14:10:12Z</dcterms:modified>
</cp:coreProperties>
</file>