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3" r:id="rId2"/>
    <p:sldId id="257" r:id="rId3"/>
    <p:sldId id="291" r:id="rId4"/>
    <p:sldId id="311" r:id="rId5"/>
    <p:sldId id="313" r:id="rId6"/>
    <p:sldId id="314" r:id="rId7"/>
    <p:sldId id="315" r:id="rId8"/>
    <p:sldId id="316" r:id="rId9"/>
    <p:sldId id="317" r:id="rId10"/>
    <p:sldId id="321" r:id="rId11"/>
    <p:sldId id="319" r:id="rId12"/>
    <p:sldId id="320" r:id="rId13"/>
    <p:sldId id="318" r:id="rId14"/>
    <p:sldId id="322" r:id="rId15"/>
    <p:sldId id="312" r:id="rId16"/>
    <p:sldId id="2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0C226"/>
    <a:srgbClr val="40404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24" autoAdjust="0"/>
  </p:normalViewPr>
  <p:slideViewPr>
    <p:cSldViewPr snapToGrid="0">
      <p:cViewPr varScale="1">
        <p:scale>
          <a:sx n="102" d="100"/>
          <a:sy n="102" d="100"/>
        </p:scale>
        <p:origin x="816" y="78"/>
      </p:cViewPr>
      <p:guideLst>
        <p:guide orient="horz" pos="2160"/>
        <p:guide pos="3840"/>
      </p:guideLst>
    </p:cSldViewPr>
  </p:slideViewPr>
  <p:notesTextViewPr>
    <p:cViewPr>
      <p:scale>
        <a:sx n="1" d="1"/>
        <a:sy n="1" d="1"/>
      </p:scale>
      <p:origin x="0" y="0"/>
    </p:cViewPr>
  </p:notesTextViewPr>
  <p:sorterViewPr>
    <p:cViewPr>
      <p:scale>
        <a:sx n="100" d="100"/>
        <a:sy n="100" d="100"/>
      </p:scale>
      <p:origin x="0" y="-28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6039966181871"/>
          <c:y val="8.5396571300582216E-2"/>
          <c:w val="0.85706784372264"/>
          <c:h val="0.57970599182468863"/>
        </c:manualLayout>
      </c:layout>
      <c:barChart>
        <c:barDir val="col"/>
        <c:grouping val="clustered"/>
        <c:varyColors val="0"/>
        <c:ser>
          <c:idx val="0"/>
          <c:order val="0"/>
          <c:tx>
            <c:strRef>
              <c:f>Feuil1!$F$6</c:f>
              <c:strCache>
                <c:ptCount val="1"/>
                <c:pt idx="0">
                  <c:v>bergerie</c:v>
                </c:pt>
              </c:strCache>
            </c:strRef>
          </c:tx>
          <c:spPr>
            <a:solidFill>
              <a:schemeClr val="accent1"/>
            </a:solidFill>
            <a:ln>
              <a:noFill/>
            </a:ln>
            <a:effectLst/>
          </c:spPr>
          <c:invertIfNegative val="0"/>
          <c:cat>
            <c:strRef>
              <c:f>Feuil1!$E$7:$E$8</c:f>
              <c:strCache>
                <c:ptCount val="2"/>
                <c:pt idx="0">
                  <c:v>Magnac Laval</c:v>
                </c:pt>
                <c:pt idx="1">
                  <c:v>Montmorillon</c:v>
                </c:pt>
              </c:strCache>
            </c:strRef>
          </c:cat>
          <c:val>
            <c:numRef>
              <c:f>Feuil1!$F$7:$F$8</c:f>
              <c:numCache>
                <c:formatCode>General</c:formatCode>
                <c:ptCount val="2"/>
                <c:pt idx="0">
                  <c:v>2.9</c:v>
                </c:pt>
                <c:pt idx="1">
                  <c:v>2.6</c:v>
                </c:pt>
              </c:numCache>
            </c:numRef>
          </c:val>
        </c:ser>
        <c:ser>
          <c:idx val="1"/>
          <c:order val="1"/>
          <c:tx>
            <c:strRef>
              <c:f>Feuil1!$G$6</c:f>
              <c:strCache>
                <c:ptCount val="1"/>
                <c:pt idx="0">
                  <c:v>dérobées</c:v>
                </c:pt>
              </c:strCache>
            </c:strRef>
          </c:tx>
          <c:spPr>
            <a:solidFill>
              <a:schemeClr val="accent3"/>
            </a:solidFill>
            <a:ln>
              <a:noFill/>
            </a:ln>
            <a:effectLst/>
          </c:spPr>
          <c:invertIfNegative val="0"/>
          <c:cat>
            <c:strRef>
              <c:f>Feuil1!$E$7:$E$8</c:f>
              <c:strCache>
                <c:ptCount val="2"/>
                <c:pt idx="0">
                  <c:v>Magnac Laval</c:v>
                </c:pt>
                <c:pt idx="1">
                  <c:v>Montmorillon</c:v>
                </c:pt>
              </c:strCache>
            </c:strRef>
          </c:cat>
          <c:val>
            <c:numRef>
              <c:f>Feuil1!$G$7:$G$8</c:f>
              <c:numCache>
                <c:formatCode>General</c:formatCode>
                <c:ptCount val="2"/>
                <c:pt idx="0">
                  <c:v>1.6</c:v>
                </c:pt>
                <c:pt idx="1">
                  <c:v>1.3</c:v>
                </c:pt>
              </c:numCache>
            </c:numRef>
          </c:val>
        </c:ser>
        <c:dLbls>
          <c:showLegendKey val="0"/>
          <c:showVal val="0"/>
          <c:showCatName val="0"/>
          <c:showSerName val="0"/>
          <c:showPercent val="0"/>
          <c:showBubbleSize val="0"/>
        </c:dLbls>
        <c:gapWidth val="219"/>
        <c:overlap val="-27"/>
        <c:axId val="2064064432"/>
        <c:axId val="2064064976"/>
      </c:barChart>
      <c:catAx>
        <c:axId val="206406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2064064976"/>
        <c:crosses val="autoZero"/>
        <c:auto val="1"/>
        <c:lblAlgn val="ctr"/>
        <c:lblOffset val="100"/>
        <c:noMultiLvlLbl val="0"/>
      </c:catAx>
      <c:valAx>
        <c:axId val="2064064976"/>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crossAx val="2064064432"/>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17/06/2020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14</a:t>
            </a:fld>
            <a:endParaRPr lang="fr-FR"/>
          </a:p>
        </p:txBody>
      </p:sp>
    </p:spTree>
    <p:extLst>
      <p:ext uri="{BB962C8B-B14F-4D97-AF65-F5344CB8AC3E}">
        <p14:creationId xmlns:p14="http://schemas.microsoft.com/office/powerpoint/2010/main" val="9791797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6/17/2020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inn-ovin.fr/" TargetMode="External"/><Relationship Id="rId7" Type="http://schemas.openxmlformats.org/officeDocument/2006/relationships/image" Target="../media/image28.png"/><Relationship Id="rId2" Type="http://schemas.openxmlformats.org/officeDocument/2006/relationships/hyperlink" Target="http://www.idele.fr/" TargetMode="Externa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16.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673" y="534186"/>
            <a:ext cx="9261796" cy="1320800"/>
          </a:xfrm>
        </p:spPr>
        <p:txBody>
          <a:bodyPr/>
          <a:lstStyle/>
          <a:p>
            <a:r>
              <a:rPr lang="fr-FR" dirty="0"/>
              <a:t>U</a:t>
            </a:r>
            <a:r>
              <a:rPr lang="fr-FR" dirty="0" smtClean="0"/>
              <a:t>ne viande plus maigre et plus sombre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85257" y="4487011"/>
            <a:ext cx="1987698" cy="2014712"/>
          </a:xfrm>
          <a:prstGeom prst="ellipse">
            <a:avLst/>
          </a:prstGeom>
        </p:spPr>
      </p:pic>
      <p:sp>
        <p:nvSpPr>
          <p:cNvPr id="9" name="Espace réservé du contenu 5"/>
          <p:cNvSpPr txBox="1">
            <a:spLocks/>
          </p:cNvSpPr>
          <p:nvPr/>
        </p:nvSpPr>
        <p:spPr>
          <a:xfrm>
            <a:off x="530673" y="1442808"/>
            <a:ext cx="10677797" cy="30442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fr-FR" sz="2400" dirty="0" smtClean="0"/>
          </a:p>
          <a:p>
            <a:r>
              <a:rPr lang="fr-FR" sz="2400" b="1" dirty="0" smtClean="0">
                <a:solidFill>
                  <a:schemeClr val="accent5"/>
                </a:solidFill>
              </a:rPr>
              <a:t>Une viande plus maigre </a:t>
            </a:r>
            <a:r>
              <a:rPr lang="fr-FR" sz="2400" dirty="0" smtClean="0"/>
              <a:t>avec une teneur en gras dans la côtelette de :</a:t>
            </a:r>
          </a:p>
          <a:p>
            <a:pPr>
              <a:buFontTx/>
              <a:buChar char="-"/>
            </a:pPr>
            <a:r>
              <a:rPr lang="fr-FR" sz="2400" dirty="0" smtClean="0"/>
              <a:t>23 % pour les agneaux finis sur dérobées,</a:t>
            </a:r>
          </a:p>
          <a:p>
            <a:pPr>
              <a:buFontTx/>
              <a:buChar char="-"/>
            </a:pPr>
            <a:r>
              <a:rPr lang="fr-FR" sz="2400" dirty="0" smtClean="0"/>
              <a:t>26 % pour les agneaux finis en bergerie.</a:t>
            </a:r>
          </a:p>
          <a:p>
            <a:pPr marL="0" indent="0">
              <a:buFont typeface="Wingdings 3" charset="2"/>
              <a:buNone/>
            </a:pPr>
            <a:endParaRPr lang="fr-FR" sz="1100" dirty="0" smtClean="0"/>
          </a:p>
          <a:p>
            <a:r>
              <a:rPr lang="fr-FR" sz="2400" b="1" dirty="0" smtClean="0">
                <a:solidFill>
                  <a:schemeClr val="accent5"/>
                </a:solidFill>
              </a:rPr>
              <a:t>Une viande légèrement plus sombre</a:t>
            </a:r>
            <a:endParaRPr lang="fr-FR" sz="2400" b="1" dirty="0">
              <a:solidFill>
                <a:schemeClr val="accent5"/>
              </a:solidFill>
            </a:endParaRPr>
          </a:p>
        </p:txBody>
      </p:sp>
      <p:sp>
        <p:nvSpPr>
          <p:cNvPr id="10" name="ZoneTexte 9"/>
          <p:cNvSpPr txBox="1"/>
          <p:nvPr/>
        </p:nvSpPr>
        <p:spPr>
          <a:xfrm rot="16200000">
            <a:off x="4951877" y="5467802"/>
            <a:ext cx="1943161" cy="253916"/>
          </a:xfrm>
          <a:prstGeom prst="rect">
            <a:avLst/>
          </a:prstGeom>
          <a:noFill/>
        </p:spPr>
        <p:txBody>
          <a:bodyPr wrap="none" rtlCol="0">
            <a:spAutoFit/>
          </a:bodyPr>
          <a:lstStyle/>
          <a:p>
            <a:r>
              <a:rPr lang="fr-FR" sz="1050" dirty="0" smtClean="0"/>
              <a:t>CP : Jérôme Normand (</a:t>
            </a:r>
            <a:r>
              <a:rPr lang="fr-FR" sz="1050" dirty="0" err="1" smtClean="0"/>
              <a:t>idele</a:t>
            </a:r>
            <a:r>
              <a:rPr lang="fr-FR" sz="1050" dirty="0" smtClean="0"/>
              <a:t>)</a:t>
            </a:r>
            <a:endParaRPr lang="fr-FR" sz="1050" dirty="0"/>
          </a:p>
        </p:txBody>
      </p:sp>
      <p:pic>
        <p:nvPicPr>
          <p:cNvPr id="8" name="Imag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1031" y="4499062"/>
            <a:ext cx="2011242" cy="2014712"/>
          </a:xfrm>
          <a:prstGeom prst="ellipse">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426741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Trois fois plus d’oméga 3</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Espace réservé du contenu 5"/>
          <p:cNvSpPr>
            <a:spLocks noGrp="1"/>
          </p:cNvSpPr>
          <p:nvPr>
            <p:ph idx="1"/>
          </p:nvPr>
        </p:nvSpPr>
        <p:spPr>
          <a:xfrm>
            <a:off x="677334" y="1930400"/>
            <a:ext cx="5516989" cy="3880773"/>
          </a:xfrm>
        </p:spPr>
        <p:txBody>
          <a:bodyPr>
            <a:normAutofit/>
          </a:bodyPr>
          <a:lstStyle/>
          <a:p>
            <a:r>
              <a:rPr lang="fr-FR" sz="2000" dirty="0" smtClean="0"/>
              <a:t>Une teneur en oméga 3 équivalente à celle d’agneaux finis à l’herbe en été,</a:t>
            </a:r>
          </a:p>
          <a:p>
            <a:r>
              <a:rPr lang="fr-FR" sz="2000" dirty="0" smtClean="0"/>
              <a:t>Un rapport des précurseurs des acides gras </a:t>
            </a:r>
            <a:r>
              <a:rPr lang="fr-FR" sz="2000" b="1" dirty="0" smtClean="0"/>
              <a:t>oméga 6/oméga 3 inférieur à 5</a:t>
            </a:r>
            <a:r>
              <a:rPr lang="fr-FR" sz="2000" dirty="0" smtClean="0"/>
              <a:t>, seuil recommandé par les nutritionnistes.</a:t>
            </a:r>
            <a:endParaRPr lang="fr-FR" sz="2000" dirty="0"/>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4533" y="2747583"/>
            <a:ext cx="3622752" cy="2425148"/>
          </a:xfrm>
          <a:prstGeom prst="rect">
            <a:avLst/>
          </a:prstGeom>
        </p:spPr>
      </p:pic>
      <p:sp>
        <p:nvSpPr>
          <p:cNvPr id="7" name="ZoneTexte 6"/>
          <p:cNvSpPr txBox="1"/>
          <p:nvPr/>
        </p:nvSpPr>
        <p:spPr>
          <a:xfrm rot="16200000">
            <a:off x="9786031" y="4627074"/>
            <a:ext cx="902811" cy="261610"/>
          </a:xfrm>
          <a:prstGeom prst="rect">
            <a:avLst/>
          </a:prstGeom>
          <a:noFill/>
        </p:spPr>
        <p:txBody>
          <a:bodyPr wrap="none" rtlCol="0">
            <a:spAutoFit/>
          </a:bodyPr>
          <a:lstStyle/>
          <a:p>
            <a:r>
              <a:rPr lang="fr-FR" sz="1100" dirty="0" smtClean="0"/>
              <a:t>CP : CIIRPO</a:t>
            </a:r>
            <a:endParaRPr lang="fr-FR" sz="1100" dirty="0"/>
          </a:p>
        </p:txBody>
      </p:sp>
      <p:graphicFrame>
        <p:nvGraphicFramePr>
          <p:cNvPr id="8" name="Tableau 7"/>
          <p:cNvGraphicFramePr>
            <a:graphicFrameLocks noGrp="1"/>
          </p:cNvGraphicFramePr>
          <p:nvPr>
            <p:extLst>
              <p:ext uri="{D42A27DB-BD31-4B8C-83A1-F6EECF244321}">
                <p14:modId xmlns:p14="http://schemas.microsoft.com/office/powerpoint/2010/main" val="1164083984"/>
              </p:ext>
            </p:extLst>
          </p:nvPr>
        </p:nvGraphicFramePr>
        <p:xfrm>
          <a:off x="492374" y="3998743"/>
          <a:ext cx="5754369" cy="1173988"/>
        </p:xfrm>
        <a:graphic>
          <a:graphicData uri="http://schemas.openxmlformats.org/drawingml/2006/table">
            <a:tbl>
              <a:tblPr firstRow="1" firstCol="1" bandRow="1">
                <a:tableStyleId>{5C22544A-7EE6-4342-B048-85BDC9FD1C3A}</a:tableStyleId>
              </a:tblPr>
              <a:tblGrid>
                <a:gridCol w="2880875"/>
                <a:gridCol w="1321905"/>
                <a:gridCol w="1551589"/>
              </a:tblGrid>
              <a:tr h="0">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800" dirty="0" smtClean="0">
                          <a:effectLst/>
                        </a:rPr>
                        <a:t>Mode de finition après allaitement</a:t>
                      </a:r>
                      <a:r>
                        <a:rPr lang="fr-FR" sz="1800" baseline="0" dirty="0" smtClean="0">
                          <a:effectLst/>
                        </a:rPr>
                        <a:t> à l’herbe</a:t>
                      </a:r>
                      <a:endParaRPr lang="fr-FR"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000"/>
                    </a:solidFill>
                  </a:tcPr>
                </a:tc>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En bergerie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000"/>
                    </a:solidFill>
                  </a:tcPr>
                </a:tc>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Sur dérobées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8000"/>
                    </a:solidFill>
                  </a:tcPr>
                </a:tc>
              </a:tr>
              <a:tr h="0">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Nombre d’agneaux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Oméga</a:t>
                      </a:r>
                      <a:r>
                        <a:rPr lang="fr-FR" sz="1800" baseline="0" dirty="0" smtClean="0">
                          <a:effectLst/>
                          <a:latin typeface="Calibri" panose="020F0502020204030204" pitchFamily="34" charset="0"/>
                          <a:ea typeface="Calibri" panose="020F0502020204030204" pitchFamily="34" charset="0"/>
                          <a:cs typeface="Times New Roman" panose="02020603050405020304" pitchFamily="18" charset="0"/>
                        </a:rPr>
                        <a:t> 6/oméga 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10,1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1,8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Légende encadrée 1 8"/>
          <p:cNvSpPr/>
          <p:nvPr/>
        </p:nvSpPr>
        <p:spPr>
          <a:xfrm>
            <a:off x="4919087" y="5812654"/>
            <a:ext cx="1421296" cy="701120"/>
          </a:xfrm>
          <a:prstGeom prst="borderCallout1">
            <a:avLst>
              <a:gd name="adj1" fmla="val 18750"/>
              <a:gd name="adj2" fmla="val -8333"/>
              <a:gd name="adj3" fmla="val -99678"/>
              <a:gd name="adj4" fmla="val 23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Objectif : moins de 5</a:t>
            </a:r>
            <a:endParaRPr lang="fr-FR" dirty="0"/>
          </a:p>
        </p:txBody>
      </p:sp>
      <p:sp>
        <p:nvSpPr>
          <p:cNvPr id="10" name="ZoneTexte 9"/>
          <p:cNvSpPr txBox="1"/>
          <p:nvPr/>
        </p:nvSpPr>
        <p:spPr>
          <a:xfrm rot="16200000">
            <a:off x="-350473" y="4458778"/>
            <a:ext cx="1342034" cy="253916"/>
          </a:xfrm>
          <a:prstGeom prst="rect">
            <a:avLst/>
          </a:prstGeom>
          <a:noFill/>
        </p:spPr>
        <p:txBody>
          <a:bodyPr wrap="none" rtlCol="0">
            <a:spAutoFit/>
          </a:bodyPr>
          <a:lstStyle/>
          <a:p>
            <a:r>
              <a:rPr lang="fr-FR" sz="1050" dirty="0" smtClean="0"/>
              <a:t>Source : </a:t>
            </a:r>
            <a:r>
              <a:rPr lang="fr-FR" sz="1050" dirty="0" err="1" smtClean="0"/>
              <a:t>idele</a:t>
            </a:r>
            <a:r>
              <a:rPr lang="fr-FR" sz="1050" dirty="0" smtClean="0"/>
              <a:t> 2020</a:t>
            </a:r>
            <a:endParaRPr lang="fr-FR" sz="1050" dirty="0"/>
          </a:p>
        </p:txBody>
      </p:sp>
      <p:pic>
        <p:nvPicPr>
          <p:cNvPr id="11" name="Imag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281498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284" y="520157"/>
            <a:ext cx="9261796" cy="1320800"/>
          </a:xfrm>
        </p:spPr>
        <p:txBody>
          <a:bodyPr/>
          <a:lstStyle/>
          <a:p>
            <a:r>
              <a:rPr lang="fr-FR" dirty="0" smtClean="0"/>
              <a:t>Le même bon « goût » d’agneau</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Espace réservé du contenu 5"/>
          <p:cNvSpPr>
            <a:spLocks noGrp="1"/>
          </p:cNvSpPr>
          <p:nvPr>
            <p:ph idx="1"/>
          </p:nvPr>
        </p:nvSpPr>
        <p:spPr>
          <a:xfrm>
            <a:off x="1035142" y="1717193"/>
            <a:ext cx="9238293" cy="990115"/>
          </a:xfrm>
        </p:spPr>
        <p:txBody>
          <a:bodyPr>
            <a:noAutofit/>
          </a:bodyPr>
          <a:lstStyle/>
          <a:p>
            <a:r>
              <a:rPr lang="fr-FR" sz="2400" dirty="0" smtClean="0"/>
              <a:t>Le même profil sensoriel déterminé par le jury de 12 experts</a:t>
            </a:r>
          </a:p>
          <a:p>
            <a:pPr marL="0" indent="0">
              <a:buNone/>
            </a:pPr>
            <a:r>
              <a:rPr lang="fr-FR" sz="1600" dirty="0" smtClean="0"/>
              <a:t>Une note d’intensité est donnée pour chaque critère : de 0 pour faible à 10 pour fort</a:t>
            </a:r>
            <a:endParaRPr lang="fr-FR" sz="1600" dirty="0"/>
          </a:p>
        </p:txBody>
      </p:sp>
      <p:graphicFrame>
        <p:nvGraphicFramePr>
          <p:cNvPr id="8" name="Tableau 7"/>
          <p:cNvGraphicFramePr>
            <a:graphicFrameLocks noGrp="1"/>
          </p:cNvGraphicFramePr>
          <p:nvPr>
            <p:extLst>
              <p:ext uri="{D42A27DB-BD31-4B8C-83A1-F6EECF244321}">
                <p14:modId xmlns:p14="http://schemas.microsoft.com/office/powerpoint/2010/main" val="4182655111"/>
              </p:ext>
            </p:extLst>
          </p:nvPr>
        </p:nvGraphicFramePr>
        <p:xfrm>
          <a:off x="1055802" y="2707308"/>
          <a:ext cx="9217633" cy="3332480"/>
        </p:xfrm>
        <a:graphic>
          <a:graphicData uri="http://schemas.openxmlformats.org/drawingml/2006/table">
            <a:tbl>
              <a:tblPr firstRow="1" bandRow="1">
                <a:tableStyleId>{5C22544A-7EE6-4342-B048-85BDC9FD1C3A}</a:tableStyleId>
              </a:tblPr>
              <a:tblGrid>
                <a:gridCol w="1975831"/>
                <a:gridCol w="3688692"/>
                <a:gridCol w="1739347"/>
                <a:gridCol w="1813763"/>
              </a:tblGrid>
              <a:tr h="0">
                <a:tc rowSpan="2">
                  <a:txBody>
                    <a:bodyPr/>
                    <a:lstStyle/>
                    <a:p>
                      <a:r>
                        <a:rPr lang="fr-FR" dirty="0" smtClean="0"/>
                        <a:t>Dégustation</a:t>
                      </a:r>
                      <a:endParaRPr lang="fr-FR" dirty="0"/>
                    </a:p>
                  </a:txBody>
                  <a:tcPr anchor="ctr">
                    <a:solidFill>
                      <a:srgbClr val="008000"/>
                    </a:solidFill>
                  </a:tcPr>
                </a:tc>
                <a:tc rowSpan="2">
                  <a:txBody>
                    <a:bodyPr/>
                    <a:lstStyle/>
                    <a:p>
                      <a:pPr algn="ctr"/>
                      <a:r>
                        <a:rPr lang="fr-FR" dirty="0" smtClean="0"/>
                        <a:t>Critères</a:t>
                      </a:r>
                      <a:endParaRPr lang="fr-FR" dirty="0"/>
                    </a:p>
                  </a:txBody>
                  <a:tcPr anchor="ctr">
                    <a:lnR w="76200" cap="flat" cmpd="sng" algn="ctr">
                      <a:solidFill>
                        <a:schemeClr val="bg1"/>
                      </a:solidFill>
                      <a:prstDash val="solid"/>
                      <a:round/>
                      <a:headEnd type="none" w="med" len="med"/>
                      <a:tailEnd type="none" w="med" len="med"/>
                    </a:lnR>
                    <a:solidFill>
                      <a:srgbClr val="008000"/>
                    </a:solidFill>
                  </a:tcPr>
                </a:tc>
                <a:tc gridSpan="2">
                  <a:txBody>
                    <a:bodyPr/>
                    <a:lstStyle/>
                    <a:p>
                      <a:pPr algn="ctr"/>
                      <a:r>
                        <a:rPr lang="fr-FR" dirty="0" smtClean="0"/>
                        <a:t>Mode d’alimentation</a:t>
                      </a:r>
                      <a:endParaRPr lang="fr-FR" dirty="0"/>
                    </a:p>
                  </a:txBody>
                  <a:tcPr>
                    <a:lnL w="76200" cap="flat" cmpd="sng" algn="ctr">
                      <a:solidFill>
                        <a:schemeClr val="bg1"/>
                      </a:solidFill>
                      <a:prstDash val="solid"/>
                      <a:round/>
                      <a:headEnd type="none" w="med" len="med"/>
                      <a:tailEnd type="none" w="med" len="med"/>
                    </a:lnL>
                    <a:solidFill>
                      <a:srgbClr val="008000"/>
                    </a:solidFill>
                  </a:tcPr>
                </a:tc>
                <a:tc hMerge="1">
                  <a:txBody>
                    <a:bodyPr/>
                    <a:lstStyle/>
                    <a:p>
                      <a:endParaRPr lang="fr-FR" dirty="0"/>
                    </a:p>
                  </a:txBody>
                  <a:tcPr/>
                </a:tc>
              </a:tr>
              <a:tr h="370840">
                <a:tc vMerge="1">
                  <a:txBody>
                    <a:bodyPr/>
                    <a:lstStyle/>
                    <a:p>
                      <a:endParaRPr lang="fr-FR" dirty="0"/>
                    </a:p>
                  </a:txBody>
                  <a:tcPr/>
                </a:tc>
                <a:tc vMerge="1">
                  <a:txBody>
                    <a:bodyPr/>
                    <a:lstStyle/>
                    <a:p>
                      <a:pPr algn="ctr"/>
                      <a:endParaRPr lang="fr-FR" dirty="0"/>
                    </a:p>
                  </a:txBody>
                  <a:tcPr/>
                </a:tc>
                <a:tc>
                  <a:txBody>
                    <a:bodyPr/>
                    <a:lstStyle/>
                    <a:p>
                      <a:pPr algn="ctr"/>
                      <a:r>
                        <a:rPr lang="fr-FR" dirty="0" smtClean="0">
                          <a:solidFill>
                            <a:schemeClr val="bg1"/>
                          </a:solidFill>
                        </a:rPr>
                        <a:t>En bergerie</a:t>
                      </a:r>
                      <a:endParaRPr lang="fr-FR" dirty="0">
                        <a:solidFill>
                          <a:schemeClr val="bg1"/>
                        </a:solidFill>
                      </a:endParaRPr>
                    </a:p>
                  </a:txBody>
                  <a:tcPr>
                    <a:lnL w="76200" cap="flat" cmpd="sng" algn="ctr">
                      <a:solidFill>
                        <a:schemeClr val="bg1"/>
                      </a:solidFill>
                      <a:prstDash val="solid"/>
                      <a:round/>
                      <a:headEnd type="none" w="med" len="med"/>
                      <a:tailEnd type="none" w="med" len="med"/>
                    </a:lnL>
                    <a:solidFill>
                      <a:schemeClr val="accent2"/>
                    </a:solidFill>
                  </a:tcPr>
                </a:tc>
                <a:tc>
                  <a:txBody>
                    <a:bodyPr/>
                    <a:lstStyle/>
                    <a:p>
                      <a:pPr algn="ctr"/>
                      <a:r>
                        <a:rPr lang="fr-FR" dirty="0" smtClean="0">
                          <a:solidFill>
                            <a:schemeClr val="bg1"/>
                          </a:solidFill>
                        </a:rPr>
                        <a:t>Sur dérobées</a:t>
                      </a:r>
                      <a:endParaRPr lang="fr-FR" dirty="0">
                        <a:solidFill>
                          <a:schemeClr val="bg1"/>
                        </a:solidFill>
                      </a:endParaRPr>
                    </a:p>
                  </a:txBody>
                  <a:tcPr>
                    <a:solidFill>
                      <a:schemeClr val="accent2"/>
                    </a:solidFill>
                  </a:tcPr>
                </a:tc>
              </a:tr>
              <a:tr h="370840">
                <a:tc rowSpan="5">
                  <a:txBody>
                    <a:bodyPr/>
                    <a:lstStyle/>
                    <a:p>
                      <a:endParaRPr lang="fr-FR" dirty="0" smtClean="0"/>
                    </a:p>
                    <a:p>
                      <a:endParaRPr lang="fr-FR" dirty="0" smtClean="0"/>
                    </a:p>
                    <a:p>
                      <a:endParaRPr lang="fr-FR" dirty="0" smtClean="0"/>
                    </a:p>
                    <a:p>
                      <a:r>
                        <a:rPr lang="fr-FR" dirty="0" smtClean="0"/>
                        <a:t>Partie maigre</a:t>
                      </a:r>
                      <a:endParaRPr lang="fr-FR" dirty="0"/>
                    </a:p>
                  </a:txBody>
                  <a:tcPr>
                    <a:lnB w="76200" cap="flat" cmpd="sng" algn="ctr">
                      <a:solidFill>
                        <a:schemeClr val="bg1"/>
                      </a:solidFill>
                      <a:prstDash val="solid"/>
                      <a:round/>
                      <a:headEnd type="none" w="med" len="med"/>
                      <a:tailEnd type="none" w="med" len="med"/>
                    </a:lnB>
                  </a:tcPr>
                </a:tc>
                <a:tc>
                  <a:txBody>
                    <a:bodyPr/>
                    <a:lstStyle/>
                    <a:p>
                      <a:pPr algn="ctr"/>
                      <a:r>
                        <a:rPr lang="fr-FR" dirty="0" smtClean="0"/>
                        <a:t>Nombre d’agneaux dégustés</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24</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22</a:t>
                      </a:r>
                      <a:endParaRPr lang="fr-FR" dirty="0"/>
                    </a:p>
                  </a:txBody>
                  <a:tcPr/>
                </a:tc>
              </a:tr>
              <a:tr h="370840">
                <a:tc vMerge="1">
                  <a:txBody>
                    <a:bodyPr/>
                    <a:lstStyle/>
                    <a:p>
                      <a:endParaRPr lang="fr-FR" dirty="0"/>
                    </a:p>
                  </a:txBody>
                  <a:tcPr/>
                </a:tc>
                <a:tc>
                  <a:txBody>
                    <a:bodyPr/>
                    <a:lstStyle/>
                    <a:p>
                      <a:pPr algn="ctr"/>
                      <a:r>
                        <a:rPr lang="fr-FR" dirty="0" smtClean="0"/>
                        <a:t>Odeur globale</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6,0</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6,0</a:t>
                      </a:r>
                      <a:endParaRPr lang="fr-FR" dirty="0"/>
                    </a:p>
                  </a:txBody>
                  <a:tcPr/>
                </a:tc>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t>Flaveur</a:t>
                      </a:r>
                    </a:p>
                  </a:txBody>
                  <a:tcPr>
                    <a:lnR w="76200" cap="flat" cmpd="sng" algn="ctr">
                      <a:solidFill>
                        <a:schemeClr val="bg1"/>
                      </a:solidFill>
                      <a:prstDash val="solid"/>
                      <a:round/>
                      <a:headEnd type="none" w="med" len="med"/>
                      <a:tailEnd type="none" w="med" len="med"/>
                    </a:lnR>
                  </a:tcPr>
                </a:tc>
                <a:tc>
                  <a:txBody>
                    <a:bodyPr/>
                    <a:lstStyle/>
                    <a:p>
                      <a:pPr algn="ctr"/>
                      <a:r>
                        <a:rPr lang="fr-FR" dirty="0" smtClean="0"/>
                        <a:t>6,0</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6,0</a:t>
                      </a:r>
                      <a:endParaRPr lang="fr-FR" dirty="0"/>
                    </a:p>
                  </a:txBody>
                  <a:tcPr/>
                </a:tc>
              </a:tr>
              <a:tr h="370840">
                <a:tc vMerge="1">
                  <a:txBody>
                    <a:bodyPr/>
                    <a:lstStyle/>
                    <a:p>
                      <a:endParaRPr lang="fr-FR" dirty="0"/>
                    </a:p>
                  </a:txBody>
                  <a:tcPr/>
                </a:tc>
                <a:tc>
                  <a:txBody>
                    <a:bodyPr/>
                    <a:lstStyle/>
                    <a:p>
                      <a:pPr algn="ctr"/>
                      <a:r>
                        <a:rPr lang="fr-FR" dirty="0" smtClean="0"/>
                        <a:t>Tendreté</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5,8</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6,2</a:t>
                      </a:r>
                      <a:endParaRPr lang="fr-FR" dirty="0"/>
                    </a:p>
                  </a:txBody>
                  <a:tcPr/>
                </a:tc>
              </a:tr>
              <a:tr h="370840">
                <a:tc vMerge="1">
                  <a:txBody>
                    <a:bodyPr/>
                    <a:lstStyle/>
                    <a:p>
                      <a:endParaRPr lang="fr-FR" dirty="0"/>
                    </a:p>
                  </a:txBody>
                  <a:tcPr/>
                </a:tc>
                <a:tc>
                  <a:txBody>
                    <a:bodyPr/>
                    <a:lstStyle/>
                    <a:p>
                      <a:pPr algn="ctr"/>
                      <a:r>
                        <a:rPr lang="fr-FR" dirty="0" err="1" smtClean="0"/>
                        <a:t>Jutosité</a:t>
                      </a:r>
                      <a:endParaRPr lang="fr-FR" dirty="0"/>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pPr algn="ctr"/>
                      <a:r>
                        <a:rPr lang="fr-FR" dirty="0" smtClean="0"/>
                        <a:t>6,1</a:t>
                      </a:r>
                      <a:endParaRPr lang="fr-FR" dirty="0"/>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tc>
                  <a:txBody>
                    <a:bodyPr/>
                    <a:lstStyle/>
                    <a:p>
                      <a:pPr algn="ctr"/>
                      <a:r>
                        <a:rPr lang="fr-FR" dirty="0" smtClean="0"/>
                        <a:t>5,7</a:t>
                      </a:r>
                      <a:endParaRPr lang="fr-FR" dirty="0"/>
                    </a:p>
                  </a:txBody>
                  <a:tcPr>
                    <a:lnB w="76200" cap="flat" cmpd="sng" algn="ctr">
                      <a:solidFill>
                        <a:schemeClr val="bg1"/>
                      </a:solidFill>
                      <a:prstDash val="solid"/>
                      <a:round/>
                      <a:headEnd type="none" w="med" len="med"/>
                      <a:tailEnd type="none" w="med" len="med"/>
                    </a:lnB>
                  </a:tcPr>
                </a:tc>
              </a:tr>
              <a:tr h="370840">
                <a:tc rowSpan="2">
                  <a:txBody>
                    <a:bodyPr/>
                    <a:lstStyle/>
                    <a:p>
                      <a:endParaRPr lang="fr-FR" dirty="0" smtClean="0"/>
                    </a:p>
                    <a:p>
                      <a:r>
                        <a:rPr lang="fr-FR" dirty="0" smtClean="0"/>
                        <a:t>Partie grasse</a:t>
                      </a:r>
                      <a:endParaRPr lang="fr-FR" dirty="0"/>
                    </a:p>
                  </a:txBody>
                  <a:tcPr>
                    <a:lnT w="76200" cap="flat" cmpd="sng" algn="ctr">
                      <a:solidFill>
                        <a:schemeClr val="bg1"/>
                      </a:solidFill>
                      <a:prstDash val="solid"/>
                      <a:round/>
                      <a:headEnd type="none" w="med" len="med"/>
                      <a:tailEnd type="none" w="med" len="med"/>
                    </a:lnT>
                  </a:tcPr>
                </a:tc>
                <a:tc>
                  <a:txBody>
                    <a:bodyPr/>
                    <a:lstStyle/>
                    <a:p>
                      <a:pPr algn="ctr"/>
                      <a:r>
                        <a:rPr lang="fr-FR" dirty="0" smtClean="0"/>
                        <a:t>Odeur globale</a:t>
                      </a:r>
                      <a:endParaRPr lang="fr-FR" dirty="0"/>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tcPr>
                </a:tc>
                <a:tc>
                  <a:txBody>
                    <a:bodyPr/>
                    <a:lstStyle/>
                    <a:p>
                      <a:pPr algn="ctr"/>
                      <a:r>
                        <a:rPr lang="fr-FR" dirty="0" smtClean="0"/>
                        <a:t>5,8</a:t>
                      </a:r>
                      <a:endParaRPr lang="fr-FR" dirty="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tcPr>
                </a:tc>
                <a:tc>
                  <a:txBody>
                    <a:bodyPr/>
                    <a:lstStyle/>
                    <a:p>
                      <a:pPr algn="ctr"/>
                      <a:r>
                        <a:rPr lang="fr-FR" dirty="0" smtClean="0"/>
                        <a:t>5,7</a:t>
                      </a:r>
                      <a:endParaRPr lang="fr-FR" dirty="0"/>
                    </a:p>
                  </a:txBody>
                  <a:tcPr>
                    <a:lnT w="76200" cap="flat" cmpd="sng" algn="ctr">
                      <a:solidFill>
                        <a:schemeClr val="bg1"/>
                      </a:solidFill>
                      <a:prstDash val="solid"/>
                      <a:round/>
                      <a:headEnd type="none" w="med" len="med"/>
                      <a:tailEnd type="none" w="med" len="med"/>
                    </a:lnT>
                  </a:tcPr>
                </a:tc>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t>Flaveur</a:t>
                      </a:r>
                    </a:p>
                  </a:txBody>
                  <a:tcPr>
                    <a:lnR w="76200" cap="flat" cmpd="sng" algn="ctr">
                      <a:solidFill>
                        <a:schemeClr val="bg1"/>
                      </a:solidFill>
                      <a:prstDash val="solid"/>
                      <a:round/>
                      <a:headEnd type="none" w="med" len="med"/>
                      <a:tailEnd type="none" w="med" len="med"/>
                    </a:lnR>
                  </a:tcPr>
                </a:tc>
                <a:tc>
                  <a:txBody>
                    <a:bodyPr/>
                    <a:lstStyle/>
                    <a:p>
                      <a:pPr algn="ctr"/>
                      <a:r>
                        <a:rPr lang="fr-FR" dirty="0" smtClean="0"/>
                        <a:t>5,9</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5,9</a:t>
                      </a:r>
                      <a:endParaRPr lang="fr-FR" dirty="0"/>
                    </a:p>
                  </a:txBody>
                  <a:tcPr/>
                </a:tc>
              </a:tr>
            </a:tbl>
          </a:graphicData>
        </a:graphic>
      </p:graphicFrame>
      <p:sp>
        <p:nvSpPr>
          <p:cNvPr id="9" name="ZoneTexte 8"/>
          <p:cNvSpPr txBox="1"/>
          <p:nvPr/>
        </p:nvSpPr>
        <p:spPr>
          <a:xfrm rot="16200000">
            <a:off x="9244930" y="4729013"/>
            <a:ext cx="2359941" cy="261610"/>
          </a:xfrm>
          <a:prstGeom prst="rect">
            <a:avLst/>
          </a:prstGeom>
          <a:noFill/>
        </p:spPr>
        <p:txBody>
          <a:bodyPr wrap="none" rtlCol="0">
            <a:spAutoFit/>
          </a:bodyPr>
          <a:lstStyle/>
          <a:p>
            <a:r>
              <a:rPr lang="fr-FR" sz="1100" dirty="0" smtClean="0"/>
              <a:t>Source : Institut de l’Elevage 2017</a:t>
            </a:r>
            <a:endParaRPr lang="fr-FR" sz="1100" dirty="0"/>
          </a:p>
        </p:txBody>
      </p:sp>
      <p:pic>
        <p:nvPicPr>
          <p:cNvPr id="10"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97022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810" y="459093"/>
            <a:ext cx="9261796" cy="1320800"/>
          </a:xfrm>
        </p:spPr>
        <p:txBody>
          <a:bodyPr/>
          <a:lstStyle/>
          <a:p>
            <a:r>
              <a:rPr lang="fr-FR" dirty="0" smtClean="0"/>
              <a:t>Des consommateurs plutôt séduits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074" name="4E99E8E9-964B-4394-92E0-92D0312BFCA5" descr="24B633CB-93D9-41A8-B969-70BE8D367DC3@hom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9481" y="1779893"/>
            <a:ext cx="10525539" cy="390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rot="16200000">
            <a:off x="9714914" y="4520877"/>
            <a:ext cx="2359941" cy="261610"/>
          </a:xfrm>
          <a:prstGeom prst="rect">
            <a:avLst/>
          </a:prstGeom>
          <a:noFill/>
        </p:spPr>
        <p:txBody>
          <a:bodyPr wrap="none" rtlCol="0">
            <a:spAutoFit/>
          </a:bodyPr>
          <a:lstStyle/>
          <a:p>
            <a:r>
              <a:rPr lang="fr-FR" sz="1100" dirty="0" smtClean="0"/>
              <a:t>Source : Institut de l’Elevage 2018</a:t>
            </a:r>
            <a:endParaRPr lang="fr-FR" sz="1100" dirty="0"/>
          </a:p>
        </p:txBody>
      </p:sp>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318605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76793"/>
            <a:ext cx="8596668" cy="1320800"/>
          </a:xfrm>
        </p:spPr>
        <p:txBody>
          <a:bodyPr/>
          <a:lstStyle/>
          <a:p>
            <a:r>
              <a:rPr lang="fr-FR" dirty="0" smtClean="0"/>
              <a:t>En résumé</a:t>
            </a:r>
            <a:endParaRPr lang="fr-FR" dirty="0"/>
          </a:p>
        </p:txBody>
      </p:sp>
      <p:sp>
        <p:nvSpPr>
          <p:cNvPr id="3" name="Espace réservé du contenu 2"/>
          <p:cNvSpPr>
            <a:spLocks noGrp="1"/>
          </p:cNvSpPr>
          <p:nvPr>
            <p:ph idx="1"/>
          </p:nvPr>
        </p:nvSpPr>
        <p:spPr>
          <a:xfrm>
            <a:off x="677334" y="1133061"/>
            <a:ext cx="9261796" cy="5555974"/>
          </a:xfrm>
        </p:spPr>
        <p:txBody>
          <a:bodyPr>
            <a:normAutofit/>
          </a:bodyPr>
          <a:lstStyle/>
          <a:p>
            <a:pPr marL="0" indent="0">
              <a:buNone/>
            </a:pPr>
            <a:r>
              <a:rPr lang="fr-FR" sz="2800" dirty="0" smtClean="0"/>
              <a:t>Par rapport </a:t>
            </a:r>
            <a:r>
              <a:rPr lang="fr-FR" sz="2800" dirty="0"/>
              <a:t>aux agneaux élevés et finis en bergerie, </a:t>
            </a:r>
            <a:r>
              <a:rPr lang="fr-FR" sz="2800" dirty="0" smtClean="0"/>
              <a:t/>
            </a:r>
            <a:br>
              <a:rPr lang="fr-FR" sz="2800" dirty="0" smtClean="0"/>
            </a:br>
            <a:r>
              <a:rPr lang="fr-FR" sz="2800" dirty="0" smtClean="0"/>
              <a:t>la </a:t>
            </a:r>
            <a:r>
              <a:rPr lang="fr-FR" sz="2800" dirty="0"/>
              <a:t>finition des agneaux sur </a:t>
            </a:r>
            <a:r>
              <a:rPr lang="fr-FR" sz="2800" dirty="0" smtClean="0"/>
              <a:t>dérobées, </a:t>
            </a:r>
            <a:r>
              <a:rPr lang="fr-FR" sz="2800" dirty="0"/>
              <a:t>c’est</a:t>
            </a:r>
            <a:r>
              <a:rPr lang="fr-FR" sz="2800" b="1" dirty="0"/>
              <a:t> :</a:t>
            </a:r>
            <a:endParaRPr lang="fr-FR" sz="2800" dirty="0"/>
          </a:p>
          <a:p>
            <a:pPr lvl="0"/>
            <a:r>
              <a:rPr lang="fr-FR" sz="2800" b="1" dirty="0" smtClean="0">
                <a:solidFill>
                  <a:srgbClr val="008000"/>
                </a:solidFill>
              </a:rPr>
              <a:t>Un intérêt pour l’environnement</a:t>
            </a:r>
            <a:r>
              <a:rPr lang="fr-FR" sz="2800" dirty="0"/>
              <a:t> : </a:t>
            </a:r>
            <a:r>
              <a:rPr lang="fr-FR" sz="2800" dirty="0" smtClean="0"/>
              <a:t/>
            </a:r>
            <a:br>
              <a:rPr lang="fr-FR" sz="2800" dirty="0" smtClean="0"/>
            </a:br>
            <a:r>
              <a:rPr lang="fr-FR" sz="2800" dirty="0" smtClean="0"/>
              <a:t>-</a:t>
            </a:r>
            <a:r>
              <a:rPr lang="fr-FR" sz="2800" dirty="0"/>
              <a:t>1,4 % gaz à effet de serre ; -8,9 % </a:t>
            </a:r>
            <a:r>
              <a:rPr lang="fr-FR" sz="2800" dirty="0" smtClean="0"/>
              <a:t>d’énergie,</a:t>
            </a:r>
            <a:endParaRPr lang="fr-FR" sz="2800" dirty="0"/>
          </a:p>
          <a:p>
            <a:pPr lvl="0"/>
            <a:r>
              <a:rPr lang="fr-FR" sz="2800" b="1" dirty="0" smtClean="0">
                <a:solidFill>
                  <a:srgbClr val="008000"/>
                </a:solidFill>
              </a:rPr>
              <a:t>Une ration moins chère</a:t>
            </a:r>
            <a:r>
              <a:rPr lang="fr-FR" sz="2800" dirty="0"/>
              <a:t> : - 17 € par couple mère/agneaux à plusieurs </a:t>
            </a:r>
            <a:r>
              <a:rPr lang="fr-FR" sz="2800" dirty="0" smtClean="0"/>
              <a:t>conditions,</a:t>
            </a:r>
            <a:endParaRPr lang="fr-FR" sz="2800" dirty="0"/>
          </a:p>
          <a:p>
            <a:pPr lvl="0"/>
            <a:r>
              <a:rPr lang="fr-FR" sz="2800" dirty="0"/>
              <a:t>Des agneaux </a:t>
            </a:r>
            <a:r>
              <a:rPr lang="fr-FR" sz="2800" b="1" dirty="0">
                <a:solidFill>
                  <a:srgbClr val="008000"/>
                </a:solidFill>
              </a:rPr>
              <a:t>plus légers </a:t>
            </a:r>
            <a:r>
              <a:rPr lang="fr-FR" sz="2800" dirty="0"/>
              <a:t>: -1,5 </a:t>
            </a:r>
            <a:r>
              <a:rPr lang="fr-FR" sz="2800" dirty="0" smtClean="0"/>
              <a:t>kg,</a:t>
            </a:r>
            <a:endParaRPr lang="fr-FR" sz="2800" dirty="0"/>
          </a:p>
          <a:p>
            <a:pPr lvl="0"/>
            <a:r>
              <a:rPr lang="fr-FR" sz="2800" dirty="0"/>
              <a:t>Des agneaux </a:t>
            </a:r>
            <a:r>
              <a:rPr lang="fr-FR" sz="2800" b="1" dirty="0">
                <a:solidFill>
                  <a:srgbClr val="008000"/>
                </a:solidFill>
              </a:rPr>
              <a:t>moins couverts </a:t>
            </a:r>
            <a:r>
              <a:rPr lang="fr-FR" sz="2800" dirty="0"/>
              <a:t>: -⅓ de </a:t>
            </a:r>
            <a:r>
              <a:rPr lang="fr-FR" sz="2800" dirty="0" smtClean="0"/>
              <a:t>classe,</a:t>
            </a:r>
            <a:endParaRPr lang="fr-FR" sz="2800" dirty="0"/>
          </a:p>
          <a:p>
            <a:pPr lvl="0"/>
            <a:r>
              <a:rPr lang="fr-FR" sz="2800" dirty="0"/>
              <a:t>Des agneaux </a:t>
            </a:r>
            <a:r>
              <a:rPr lang="fr-FR" sz="2800" b="1" dirty="0">
                <a:solidFill>
                  <a:srgbClr val="008000"/>
                </a:solidFill>
              </a:rPr>
              <a:t>plus âgés </a:t>
            </a:r>
            <a:r>
              <a:rPr lang="fr-FR" sz="2800" dirty="0"/>
              <a:t>: + 29 </a:t>
            </a:r>
            <a:r>
              <a:rPr lang="fr-FR" sz="2800" dirty="0" smtClean="0"/>
              <a:t>jours,</a:t>
            </a:r>
            <a:endParaRPr lang="fr-FR" sz="2800" dirty="0"/>
          </a:p>
          <a:p>
            <a:pPr lvl="0"/>
            <a:endParaRPr lang="fr-FR" sz="2800" b="1" dirty="0" smtClean="0"/>
          </a:p>
          <a:p>
            <a:pPr marL="0" indent="0">
              <a:buNone/>
            </a:pPr>
            <a:endParaRPr lang="fr-FR" sz="28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93205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305073"/>
            <a:ext cx="8596668" cy="1320800"/>
          </a:xfrm>
        </p:spPr>
        <p:txBody>
          <a:bodyPr/>
          <a:lstStyle/>
          <a:p>
            <a:r>
              <a:rPr lang="fr-FR" dirty="0" smtClean="0"/>
              <a:t>En résumé</a:t>
            </a:r>
            <a:endParaRPr lang="fr-FR" dirty="0"/>
          </a:p>
        </p:txBody>
      </p:sp>
      <p:sp>
        <p:nvSpPr>
          <p:cNvPr id="3" name="Espace réservé du contenu 2"/>
          <p:cNvSpPr>
            <a:spLocks noGrp="1"/>
          </p:cNvSpPr>
          <p:nvPr>
            <p:ph idx="1"/>
          </p:nvPr>
        </p:nvSpPr>
        <p:spPr>
          <a:xfrm>
            <a:off x="677333" y="1133061"/>
            <a:ext cx="9301553" cy="5555974"/>
          </a:xfrm>
        </p:spPr>
        <p:txBody>
          <a:bodyPr>
            <a:normAutofit/>
          </a:bodyPr>
          <a:lstStyle/>
          <a:p>
            <a:pPr marL="0" indent="0">
              <a:buNone/>
            </a:pPr>
            <a:r>
              <a:rPr lang="fr-FR" sz="2400" dirty="0" smtClean="0"/>
              <a:t>Par rapport </a:t>
            </a:r>
            <a:r>
              <a:rPr lang="fr-FR" sz="2400" dirty="0"/>
              <a:t>aux agneaux élevés et finis en bergerie, la finition des agneaux sur </a:t>
            </a:r>
            <a:r>
              <a:rPr lang="fr-FR" sz="2400" dirty="0" smtClean="0"/>
              <a:t>dérobées, </a:t>
            </a:r>
            <a:r>
              <a:rPr lang="fr-FR" sz="2400" dirty="0"/>
              <a:t>c’est</a:t>
            </a:r>
            <a:r>
              <a:rPr lang="fr-FR" sz="2400" b="1" dirty="0"/>
              <a:t> :</a:t>
            </a:r>
            <a:endParaRPr lang="fr-FR" sz="2400" dirty="0"/>
          </a:p>
          <a:p>
            <a:pPr lvl="0"/>
            <a:endParaRPr lang="fr-FR" sz="2400" b="1" dirty="0" smtClean="0"/>
          </a:p>
          <a:p>
            <a:pPr lvl="0"/>
            <a:r>
              <a:rPr lang="fr-FR" sz="2800" b="1" dirty="0" smtClean="0">
                <a:solidFill>
                  <a:srgbClr val="008000"/>
                </a:solidFill>
              </a:rPr>
              <a:t>Des </a:t>
            </a:r>
            <a:r>
              <a:rPr lang="fr-FR" sz="2800" b="1" dirty="0">
                <a:solidFill>
                  <a:srgbClr val="008000"/>
                </a:solidFill>
              </a:rPr>
              <a:t>gras plus </a:t>
            </a:r>
            <a:r>
              <a:rPr lang="fr-FR" sz="2800" b="1" dirty="0" smtClean="0">
                <a:solidFill>
                  <a:srgbClr val="008000"/>
                </a:solidFill>
              </a:rPr>
              <a:t>blancs</a:t>
            </a:r>
            <a:r>
              <a:rPr lang="fr-FR" sz="2800" dirty="0" smtClean="0"/>
              <a:t>,</a:t>
            </a:r>
            <a:endParaRPr lang="fr-FR" sz="2800" dirty="0"/>
          </a:p>
          <a:p>
            <a:pPr lvl="0"/>
            <a:r>
              <a:rPr lang="fr-FR" sz="2800" dirty="0"/>
              <a:t>Une viande un peu plus </a:t>
            </a:r>
            <a:r>
              <a:rPr lang="fr-FR" sz="2800" dirty="0" smtClean="0"/>
              <a:t>sombre,</a:t>
            </a:r>
            <a:endParaRPr lang="fr-FR" sz="2800" dirty="0"/>
          </a:p>
          <a:p>
            <a:pPr lvl="0"/>
            <a:r>
              <a:rPr lang="fr-FR" sz="2800" dirty="0"/>
              <a:t>Des côtelettes un peu moins </a:t>
            </a:r>
            <a:r>
              <a:rPr lang="fr-FR" sz="2800" dirty="0" smtClean="0"/>
              <a:t>grasses,</a:t>
            </a:r>
            <a:endParaRPr lang="fr-FR" sz="2800" dirty="0"/>
          </a:p>
          <a:p>
            <a:pPr lvl="0"/>
            <a:r>
              <a:rPr lang="fr-FR" sz="2800" dirty="0"/>
              <a:t>Un profil d’acides gras amélioré avec </a:t>
            </a:r>
            <a:r>
              <a:rPr lang="fr-FR" sz="2800" b="1" dirty="0">
                <a:solidFill>
                  <a:srgbClr val="008000"/>
                </a:solidFill>
              </a:rPr>
              <a:t>plus d’oméga </a:t>
            </a:r>
            <a:r>
              <a:rPr lang="fr-FR" sz="2800" b="1" dirty="0" smtClean="0">
                <a:solidFill>
                  <a:srgbClr val="008000"/>
                </a:solidFill>
              </a:rPr>
              <a:t>3</a:t>
            </a:r>
            <a:r>
              <a:rPr lang="fr-FR" sz="2800" dirty="0" smtClean="0"/>
              <a:t>,</a:t>
            </a:r>
            <a:endParaRPr lang="fr-FR" sz="2800" dirty="0"/>
          </a:p>
          <a:p>
            <a:pPr lvl="0"/>
            <a:r>
              <a:rPr lang="fr-FR" sz="2800" b="1" dirty="0">
                <a:solidFill>
                  <a:srgbClr val="008000"/>
                </a:solidFill>
              </a:rPr>
              <a:t>Sans dégradation de l’odeur et de la </a:t>
            </a:r>
            <a:r>
              <a:rPr lang="fr-FR" sz="2800" b="1" dirty="0" smtClean="0">
                <a:solidFill>
                  <a:srgbClr val="008000"/>
                </a:solidFill>
              </a:rPr>
              <a:t>flaveur</a:t>
            </a:r>
            <a:r>
              <a:rPr lang="fr-FR" sz="2800" dirty="0" smtClean="0"/>
              <a:t>,</a:t>
            </a:r>
            <a:endParaRPr lang="fr-FR" sz="2800" dirty="0"/>
          </a:p>
          <a:p>
            <a:pPr lvl="0"/>
            <a:r>
              <a:rPr lang="fr-FR" sz="2800" dirty="0"/>
              <a:t>Avec </a:t>
            </a:r>
            <a:r>
              <a:rPr lang="fr-FR" sz="2800" b="1" dirty="0"/>
              <a:t>des viandes aussi </a:t>
            </a:r>
            <a:r>
              <a:rPr lang="fr-FR" sz="2800" b="1" dirty="0">
                <a:solidFill>
                  <a:srgbClr val="008000"/>
                </a:solidFill>
              </a:rPr>
              <a:t>tendres</a:t>
            </a:r>
            <a:r>
              <a:rPr lang="fr-FR" sz="2800" b="1" dirty="0"/>
              <a:t> et aussi </a:t>
            </a:r>
            <a:r>
              <a:rPr lang="fr-FR" sz="2800" b="1" dirty="0" smtClean="0">
                <a:solidFill>
                  <a:srgbClr val="008000"/>
                </a:solidFill>
              </a:rPr>
              <a:t>juteuses</a:t>
            </a:r>
            <a:r>
              <a:rPr lang="fr-FR" sz="2800" dirty="0" smtClean="0"/>
              <a:t>.</a:t>
            </a:r>
            <a:endParaRPr lang="fr-FR" sz="2800" dirty="0"/>
          </a:p>
          <a:p>
            <a:pPr marL="0" indent="0">
              <a:buNone/>
            </a:pPr>
            <a:endParaRPr lang="fr-FR" sz="24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412128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16</a:t>
            </a:fld>
            <a:endParaRPr lang="fr-FR" altLang="fr-FR" smtClean="0">
              <a:solidFill>
                <a:schemeClr val="bg1"/>
              </a:solidFill>
            </a:endParaRPr>
          </a:p>
        </p:txBody>
      </p:sp>
      <p:sp>
        <p:nvSpPr>
          <p:cNvPr id="10" name="Text Box 3"/>
          <p:cNvSpPr txBox="1">
            <a:spLocks noChangeArrowheads="1"/>
          </p:cNvSpPr>
          <p:nvPr/>
        </p:nvSpPr>
        <p:spPr bwMode="auto">
          <a:xfrm>
            <a:off x="6625339" y="3330824"/>
            <a:ext cx="4202838" cy="3631763"/>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a:t>
            </a:r>
            <a:r>
              <a:rPr lang="fr-FR" sz="3200" b="1" dirty="0" smtClean="0">
                <a:solidFill>
                  <a:srgbClr val="008000"/>
                </a:solidFill>
              </a:rPr>
              <a:t>plus :</a:t>
            </a:r>
          </a:p>
          <a:p>
            <a:pPr eaLnBrk="1" hangingPunct="1">
              <a:buFont typeface="Wingdings" pitchFamily="2" charset="2"/>
              <a:buNone/>
              <a:defRPr/>
            </a:pPr>
            <a:r>
              <a:rPr lang="fr-FR" sz="2400" b="1" dirty="0" smtClean="0">
                <a:solidFill>
                  <a:srgbClr val="008000"/>
                </a:solidFill>
              </a:rPr>
              <a:t>Fiche technique, vidéo, podcast </a:t>
            </a:r>
          </a:p>
          <a:p>
            <a:pPr eaLnBrk="1" hangingPunct="1">
              <a:buFont typeface="Wingdings" pitchFamily="2" charset="2"/>
              <a:buNone/>
              <a:defRPr/>
            </a:pPr>
            <a:r>
              <a:rPr lang="fr-FR" sz="3200" b="1" dirty="0" smtClean="0">
                <a:solidFill>
                  <a:srgbClr val="90C226"/>
                </a:solidFill>
              </a:rPr>
              <a:t>ecolagno.idele.fr</a:t>
            </a:r>
          </a:p>
          <a:p>
            <a:pPr eaLnBrk="1" hangingPunct="1">
              <a:buFont typeface="Wingdings" pitchFamily="2" charset="2"/>
              <a:buNone/>
              <a:defRPr/>
            </a:pPr>
            <a:r>
              <a:rPr lang="fr-FR" sz="3200" b="1" dirty="0" smtClean="0">
                <a:solidFill>
                  <a:srgbClr val="90C226"/>
                </a:solidFill>
              </a:rPr>
              <a:t>Ciirpo.idele.fr</a:t>
            </a:r>
            <a:endParaRPr lang="fr-FR" sz="3200" b="1" dirty="0">
              <a:solidFill>
                <a:srgbClr val="90C226"/>
              </a:solidFill>
            </a:endParaRP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smtClean="0">
                <a:solidFill>
                  <a:schemeClr val="tx2">
                    <a:lumMod val="75000"/>
                  </a:schemeClr>
                </a:solidFill>
                <a:hlinkClick r:id="rId2"/>
              </a:rPr>
              <a:t>www.idele.fr</a:t>
            </a:r>
            <a:r>
              <a:rPr lang="fr-FR" sz="2400" b="1" dirty="0" smtClean="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smtClean="0">
                <a:solidFill>
                  <a:schemeClr val="tx2">
                    <a:lumMod val="75000"/>
                  </a:schemeClr>
                </a:solidFill>
                <a:hlinkClick r:id="rId3"/>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8132" y="503999"/>
            <a:ext cx="1978626" cy="2788063"/>
          </a:xfrm>
          <a:prstGeom prst="rect">
            <a:avLst/>
          </a:prstGeom>
          <a:effectLst>
            <a:outerShdw blurRad="50800" dist="38100" dir="8100000" algn="tr" rotWithShape="0">
              <a:prstClr val="black">
                <a:alpha val="40000"/>
              </a:prstClr>
            </a:outerShdw>
          </a:effectLst>
        </p:spPr>
      </p:pic>
      <p:pic>
        <p:nvPicPr>
          <p:cNvPr id="14" name="Imag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pic>
        <p:nvPicPr>
          <p:cNvPr id="15" name="Imag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877" y="1131924"/>
            <a:ext cx="5872571" cy="4397800"/>
          </a:xfrm>
          <a:prstGeom prst="rect">
            <a:avLst/>
          </a:prstGeom>
        </p:spPr>
      </p:pic>
      <p:sp>
        <p:nvSpPr>
          <p:cNvPr id="16" name="ZoneTexte 15"/>
          <p:cNvSpPr txBox="1"/>
          <p:nvPr/>
        </p:nvSpPr>
        <p:spPr>
          <a:xfrm>
            <a:off x="5071534" y="5275808"/>
            <a:ext cx="665567" cy="253916"/>
          </a:xfrm>
          <a:prstGeom prst="rect">
            <a:avLst/>
          </a:prstGeom>
          <a:noFill/>
        </p:spPr>
        <p:txBody>
          <a:bodyPr wrap="none" rtlCol="0">
            <a:spAutoFit/>
          </a:bodyPr>
          <a:lstStyle/>
          <a:p>
            <a:r>
              <a:rPr lang="fr-FR" sz="1050" dirty="0" smtClean="0"/>
              <a:t>CP : CIV</a:t>
            </a:r>
            <a:endParaRPr lang="fr-FR" sz="1050" dirty="0"/>
          </a:p>
        </p:txBody>
      </p:sp>
      <p:sp>
        <p:nvSpPr>
          <p:cNvPr id="17" name="Isosceles Triangle 28"/>
          <p:cNvSpPr/>
          <p:nvPr/>
        </p:nvSpPr>
        <p:spPr>
          <a:xfrm rot="10800000">
            <a:off x="4737460" y="-4012"/>
            <a:ext cx="1322543" cy="6862012"/>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8" name="Imag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233" y="5682548"/>
            <a:ext cx="3813220" cy="1049757"/>
          </a:xfrm>
          <a:prstGeom prst="rect">
            <a:avLst/>
          </a:prstGeom>
        </p:spPr>
      </p:pic>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9" name="Imag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2332" y="2240977"/>
            <a:ext cx="1464630" cy="1067493"/>
          </a:xfrm>
          <a:prstGeom prst="rect">
            <a:avLst/>
          </a:prstGeom>
        </p:spPr>
      </p:pic>
    </p:spTree>
    <p:extLst>
      <p:ext uri="{BB962C8B-B14F-4D97-AF65-F5344CB8AC3E}">
        <p14:creationId xmlns:p14="http://schemas.microsoft.com/office/powerpoint/2010/main" val="239408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8973" y="1941056"/>
            <a:ext cx="9609503" cy="1646302"/>
          </a:xfrm>
        </p:spPr>
        <p:txBody>
          <a:bodyPr/>
          <a:lstStyle/>
          <a:p>
            <a:pPr algn="ctr">
              <a:spcBef>
                <a:spcPts val="1200"/>
              </a:spcBef>
            </a:pPr>
            <a:r>
              <a:rPr lang="fr-FR" sz="4800" b="1" dirty="0" smtClean="0">
                <a:solidFill>
                  <a:srgbClr val="008000"/>
                </a:solidFill>
              </a:rPr>
              <a:t>Des agneaux finis sur dérobées en automne et fin d’hiver : </a:t>
            </a:r>
            <a:r>
              <a:rPr lang="fr-FR" sz="4000" b="1" dirty="0" smtClean="0"/>
              <a:t/>
            </a:r>
            <a:br>
              <a:rPr lang="fr-FR" sz="4000" b="1" dirty="0" smtClean="0"/>
            </a:br>
            <a:r>
              <a:rPr lang="fr-FR" sz="4000" b="1" dirty="0" smtClean="0"/>
              <a:t>une pratique agroécologique</a:t>
            </a:r>
            <a:endParaRPr lang="fr-FR" sz="24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432500" y="4119226"/>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246949" y="3859515"/>
            <a:ext cx="7766936" cy="1096899"/>
          </a:xfrm>
        </p:spPr>
        <p:txBody>
          <a:bodyPr>
            <a:noAutofit/>
          </a:bodyPr>
          <a:lstStyle/>
          <a:p>
            <a:pPr algn="l"/>
            <a:r>
              <a:rPr lang="fr-FR" sz="1600" dirty="0"/>
              <a:t>Laurence Sagot – Institut de </a:t>
            </a:r>
            <a:r>
              <a:rPr lang="fr-FR" sz="1600" dirty="0" smtClean="0"/>
              <a:t>l’Elevage/CIIRPO – laurence.sagot@idele.fr</a:t>
            </a:r>
            <a:endParaRPr lang="fr-FR" sz="1600" dirty="0"/>
          </a:p>
          <a:p>
            <a:pPr algn="l"/>
            <a:r>
              <a:rPr lang="fr-FR" sz="1600" dirty="0" smtClean="0"/>
              <a:t>Jérôme Normand – Institut de l’Elevage – jerome.normand@idele.fr</a:t>
            </a:r>
          </a:p>
          <a:p>
            <a:pPr algn="l"/>
            <a:r>
              <a:rPr lang="fr-FR" sz="1600" dirty="0" smtClean="0"/>
              <a:t>Isabelle Legrand – Institut de l’Elevage – isabelle.legrand@idele.fr</a:t>
            </a:r>
          </a:p>
          <a:p>
            <a:pPr algn="l"/>
            <a:r>
              <a:rPr lang="fr-FR" sz="1600" dirty="0" smtClean="0"/>
              <a:t>Denis Gautier – Institut de l’Elevage/CIIRPO – denis.gautier@idele.fr</a:t>
            </a:r>
          </a:p>
          <a:p>
            <a:pPr algn="l"/>
            <a:endParaRPr lang="fr-FR" sz="1600" dirty="0"/>
          </a:p>
        </p:txBody>
      </p:sp>
      <p:sp>
        <p:nvSpPr>
          <p:cNvPr id="12" name="Rectangle 11"/>
          <p:cNvSpPr/>
          <p:nvPr/>
        </p:nvSpPr>
        <p:spPr>
          <a:xfrm>
            <a:off x="0" y="5769205"/>
            <a:ext cx="12192000" cy="96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4"/>
          <a:stretch>
            <a:fillRect/>
          </a:stretch>
        </p:blipFill>
        <p:spPr>
          <a:xfrm>
            <a:off x="139313" y="5836091"/>
            <a:ext cx="8938700" cy="798392"/>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1826" y="6017908"/>
            <a:ext cx="822059" cy="532059"/>
          </a:xfrm>
          <a:prstGeom prst="rect">
            <a:avLst/>
          </a:prstGeom>
        </p:spPr>
      </p:pic>
      <p:pic>
        <p:nvPicPr>
          <p:cNvPr id="16" name="Imag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15204" y="6017908"/>
            <a:ext cx="659366" cy="484085"/>
          </a:xfrm>
          <a:prstGeom prst="rect">
            <a:avLst/>
          </a:prstGeom>
        </p:spPr>
      </p:pic>
      <p:pic>
        <p:nvPicPr>
          <p:cNvPr id="17" name="Imag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88616" y="6111276"/>
            <a:ext cx="718737" cy="334732"/>
          </a:xfrm>
          <a:prstGeom prst="rect">
            <a:avLst/>
          </a:prstGeom>
        </p:spPr>
      </p:pic>
      <p:pic>
        <p:nvPicPr>
          <p:cNvPr id="18" name="Imag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6518" y="6076579"/>
            <a:ext cx="556089" cy="369430"/>
          </a:xfrm>
          <a:prstGeom prst="rect">
            <a:avLst/>
          </a:prstGeom>
        </p:spPr>
      </p:pic>
      <p:pic>
        <p:nvPicPr>
          <p:cNvPr id="19" name="Image 1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512658" y="203201"/>
            <a:ext cx="1321904" cy="1278548"/>
          </a:xfrm>
          <a:prstGeom prst="ellipse">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Une pratique adaptée aux exploitations </a:t>
            </a:r>
            <a:br>
              <a:rPr lang="fr-FR" dirty="0" smtClean="0"/>
            </a:br>
            <a:r>
              <a:rPr lang="fr-FR" dirty="0" smtClean="0"/>
              <a:t>en zones céréalières et intermédiaires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Espace réservé du contenu 7"/>
          <p:cNvSpPr>
            <a:spLocks noGrp="1"/>
          </p:cNvSpPr>
          <p:nvPr>
            <p:ph idx="1"/>
          </p:nvPr>
        </p:nvSpPr>
        <p:spPr>
          <a:xfrm>
            <a:off x="677334" y="2160589"/>
            <a:ext cx="8675388" cy="3880773"/>
          </a:xfrm>
        </p:spPr>
        <p:txBody>
          <a:bodyPr>
            <a:normAutofit/>
          </a:bodyPr>
          <a:lstStyle/>
          <a:p>
            <a:r>
              <a:rPr lang="fr-FR" sz="2400" dirty="0" smtClean="0"/>
              <a:t>Compter </a:t>
            </a:r>
            <a:r>
              <a:rPr lang="fr-FR" sz="2400" b="1" dirty="0" smtClean="0"/>
              <a:t>20 agneaux finis par ha </a:t>
            </a:r>
            <a:r>
              <a:rPr lang="fr-FR" sz="2400" dirty="0" smtClean="0"/>
              <a:t>de couverts végétaux pour un rendement de </a:t>
            </a:r>
            <a:r>
              <a:rPr lang="fr-FR" sz="2400" b="1" dirty="0" smtClean="0"/>
              <a:t>3 tonnes de matière sèche par ha</a:t>
            </a:r>
            <a:endParaRPr lang="fr-FR" sz="2400" b="1" dirty="0"/>
          </a:p>
        </p:txBody>
      </p:sp>
      <p:pic>
        <p:nvPicPr>
          <p:cNvPr id="9" name="Imag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8511" y="3448855"/>
            <a:ext cx="3479721" cy="2329400"/>
          </a:xfrm>
          <a:prstGeom prst="rect">
            <a:avLst/>
          </a:prstGeom>
        </p:spPr>
      </p:pic>
      <p:sp>
        <p:nvSpPr>
          <p:cNvPr id="10" name="ZoneTexte 9"/>
          <p:cNvSpPr txBox="1"/>
          <p:nvPr/>
        </p:nvSpPr>
        <p:spPr>
          <a:xfrm rot="16200000">
            <a:off x="8884812" y="5244928"/>
            <a:ext cx="902811" cy="261610"/>
          </a:xfrm>
          <a:prstGeom prst="rect">
            <a:avLst/>
          </a:prstGeom>
          <a:noFill/>
        </p:spPr>
        <p:txBody>
          <a:bodyPr wrap="none" rtlCol="0">
            <a:spAutoFit/>
          </a:bodyPr>
          <a:lstStyle/>
          <a:p>
            <a:r>
              <a:rPr lang="fr-FR" sz="1100" dirty="0" smtClean="0"/>
              <a:t>CP : CIIRPO</a:t>
            </a:r>
            <a:endParaRPr lang="fr-FR" sz="1100" dirty="0"/>
          </a:p>
        </p:txBody>
      </p:sp>
      <p:pic>
        <p:nvPicPr>
          <p:cNvPr id="11" name="Imag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6548" y="3448877"/>
            <a:ext cx="3117574" cy="2338181"/>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416068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664" y="510208"/>
            <a:ext cx="9773531" cy="1320800"/>
          </a:xfrm>
        </p:spPr>
        <p:txBody>
          <a:bodyPr/>
          <a:lstStyle/>
          <a:p>
            <a:r>
              <a:rPr lang="fr-FR" dirty="0" smtClean="0"/>
              <a:t>Des conditions climatiques estivales décisives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026" name="F1DD3B25-FC31-4413-B27E-F0CF592C24C4" descr="B20767F4-752F-4A38-8608-45023DDDC425@ho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3447" y="1462895"/>
            <a:ext cx="8173512" cy="468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274178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Une pratique vertueuse pour l’environnement</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Espace réservé du contenu 5"/>
          <p:cNvSpPr>
            <a:spLocks noGrp="1"/>
          </p:cNvSpPr>
          <p:nvPr>
            <p:ph idx="1"/>
          </p:nvPr>
        </p:nvSpPr>
        <p:spPr>
          <a:xfrm>
            <a:off x="677334" y="2183980"/>
            <a:ext cx="8836668" cy="3880773"/>
          </a:xfrm>
        </p:spPr>
        <p:txBody>
          <a:bodyPr>
            <a:normAutofit/>
          </a:bodyPr>
          <a:lstStyle/>
          <a:p>
            <a:r>
              <a:rPr lang="fr-FR" sz="2400" dirty="0" smtClean="0"/>
              <a:t>De notables diminutions </a:t>
            </a:r>
            <a:r>
              <a:rPr lang="fr-FR" sz="2400" dirty="0"/>
              <a:t>d’émissions </a:t>
            </a:r>
            <a:r>
              <a:rPr lang="fr-FR" sz="2400" dirty="0" smtClean="0"/>
              <a:t>de gaz à effet de serre et des consommations d’énergie</a:t>
            </a:r>
            <a:endParaRPr lang="fr-FR" sz="2400" dirty="0"/>
          </a:p>
        </p:txBody>
      </p:sp>
      <p:pic>
        <p:nvPicPr>
          <p:cNvPr id="2050" name="E3BB7149-CF2D-49AA-910F-6C33541EDCE8" descr="B3860D53-3C55-4F24-B0D0-1C0898676BC5@ho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4166" y="3175558"/>
            <a:ext cx="7385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rot="16200000">
            <a:off x="8086408" y="4115400"/>
            <a:ext cx="1545616" cy="253916"/>
          </a:xfrm>
          <a:prstGeom prst="rect">
            <a:avLst/>
          </a:prstGeom>
          <a:noFill/>
        </p:spPr>
        <p:txBody>
          <a:bodyPr wrap="none" rtlCol="0">
            <a:spAutoFit/>
          </a:bodyPr>
          <a:lstStyle/>
          <a:p>
            <a:r>
              <a:rPr lang="fr-FR" sz="1050" dirty="0" smtClean="0"/>
              <a:t>Source : Interbev 2018</a:t>
            </a:r>
            <a:endParaRPr lang="fr-FR" sz="1050" dirty="0"/>
          </a:p>
        </p:txBody>
      </p:sp>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76057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78622"/>
            <a:ext cx="9261796" cy="1320800"/>
          </a:xfrm>
        </p:spPr>
        <p:txBody>
          <a:bodyPr/>
          <a:lstStyle/>
          <a:p>
            <a:r>
              <a:rPr lang="fr-FR" dirty="0" smtClean="0"/>
              <a:t>Une économie de concentré à certaines conditions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Espace réservé du contenu 5"/>
          <p:cNvSpPr>
            <a:spLocks noGrp="1"/>
          </p:cNvSpPr>
          <p:nvPr>
            <p:ph idx="1"/>
          </p:nvPr>
        </p:nvSpPr>
        <p:spPr>
          <a:xfrm>
            <a:off x="541649" y="1694425"/>
            <a:ext cx="8596668" cy="5024940"/>
          </a:xfrm>
        </p:spPr>
        <p:txBody>
          <a:bodyPr>
            <a:normAutofit fontScale="92500" lnSpcReduction="20000"/>
          </a:bodyPr>
          <a:lstStyle/>
          <a:p>
            <a:r>
              <a:rPr lang="fr-FR" sz="2200" dirty="0" smtClean="0"/>
              <a:t>Une économie de 100 kg de concentré par couple mère/agneau(x) par rapport à une conduite en bergerie : </a:t>
            </a:r>
          </a:p>
          <a:p>
            <a:endParaRPr lang="fr-FR" dirty="0" smtClean="0"/>
          </a:p>
          <a:p>
            <a:endParaRPr lang="fr-FR" dirty="0" smtClean="0"/>
          </a:p>
          <a:p>
            <a:endParaRPr lang="fr-FR" dirty="0" smtClean="0"/>
          </a:p>
          <a:p>
            <a:endParaRPr lang="fr-FR" dirty="0"/>
          </a:p>
          <a:p>
            <a:endParaRPr lang="fr-FR" dirty="0"/>
          </a:p>
          <a:p>
            <a:endParaRPr lang="fr-FR" dirty="0" smtClean="0"/>
          </a:p>
          <a:p>
            <a:endParaRPr lang="fr-FR" dirty="0"/>
          </a:p>
          <a:p>
            <a:pPr marL="0" indent="0">
              <a:buNone/>
            </a:pPr>
            <a:endParaRPr lang="fr-FR" sz="1900" b="1" dirty="0" smtClean="0"/>
          </a:p>
          <a:p>
            <a:pPr marL="0" indent="0">
              <a:buNone/>
            </a:pPr>
            <a:endParaRPr lang="fr-FR" sz="1900" b="1" dirty="0"/>
          </a:p>
          <a:p>
            <a:pPr marL="0" indent="0">
              <a:buNone/>
            </a:pPr>
            <a:r>
              <a:rPr lang="fr-FR" sz="1900" b="1" dirty="0" smtClean="0">
                <a:solidFill>
                  <a:schemeClr val="accent5"/>
                </a:solidFill>
              </a:rPr>
              <a:t>MAIS SOUMIS À :</a:t>
            </a:r>
          </a:p>
          <a:p>
            <a:pPr>
              <a:buFontTx/>
              <a:buChar char="-"/>
            </a:pPr>
            <a:r>
              <a:rPr lang="fr-FR" dirty="0" smtClean="0"/>
              <a:t>Un itinéraire simplifié au semis,</a:t>
            </a:r>
          </a:p>
          <a:p>
            <a:pPr>
              <a:buFontTx/>
              <a:buChar char="-"/>
            </a:pPr>
            <a:r>
              <a:rPr lang="fr-FR" dirty="0" smtClean="0"/>
              <a:t>Un coût de semence peu élevé,</a:t>
            </a:r>
          </a:p>
          <a:p>
            <a:pPr>
              <a:buFontTx/>
              <a:buChar char="-"/>
            </a:pPr>
            <a:r>
              <a:rPr lang="fr-FR" dirty="0" smtClean="0"/>
              <a:t>Un rendement de 3 tonnes de matière sèche pour finir 20 agneaux/ha.</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744858456"/>
              </p:ext>
            </p:extLst>
          </p:nvPr>
        </p:nvGraphicFramePr>
        <p:xfrm>
          <a:off x="1016980" y="2474843"/>
          <a:ext cx="7917375" cy="2413990"/>
        </p:xfrm>
        <a:graphic>
          <a:graphicData uri="http://schemas.openxmlformats.org/drawingml/2006/table">
            <a:tbl>
              <a:tblPr firstRow="1" bandRow="1">
                <a:tableStyleId>{5C22544A-7EE6-4342-B048-85BDC9FD1C3A}</a:tableStyleId>
              </a:tblPr>
              <a:tblGrid>
                <a:gridCol w="3366484"/>
                <a:gridCol w="1197204"/>
                <a:gridCol w="1819373"/>
                <a:gridCol w="1534314"/>
              </a:tblGrid>
              <a:tr h="463506">
                <a:tc>
                  <a:txBody>
                    <a:bodyPr/>
                    <a:lstStyle/>
                    <a:p>
                      <a:pPr algn="l"/>
                      <a:r>
                        <a:rPr lang="fr-FR" sz="1800" dirty="0" smtClean="0"/>
                        <a:t>Site</a:t>
                      </a:r>
                      <a:endParaRPr lang="fr-FR" sz="1800" dirty="0"/>
                    </a:p>
                  </a:txBody>
                  <a:tcPr marL="118118" marR="118118" marT="59059" marB="59059" anchor="b"/>
                </a:tc>
                <a:tc>
                  <a:txBody>
                    <a:bodyPr/>
                    <a:lstStyle/>
                    <a:p>
                      <a:pPr algn="l"/>
                      <a:r>
                        <a:rPr lang="fr-FR" sz="1800" dirty="0" smtClean="0"/>
                        <a:t>Lot</a:t>
                      </a:r>
                      <a:endParaRPr lang="fr-FR" sz="1800" dirty="0"/>
                    </a:p>
                  </a:txBody>
                  <a:tcPr marL="118118" marR="118118" marT="59059" marB="59059" anchor="ctr"/>
                </a:tc>
                <a:tc>
                  <a:txBody>
                    <a:bodyPr/>
                    <a:lstStyle/>
                    <a:p>
                      <a:pPr algn="ctr"/>
                      <a:r>
                        <a:rPr lang="fr-FR" sz="1800" dirty="0" smtClean="0"/>
                        <a:t>Bergerie </a:t>
                      </a:r>
                      <a:r>
                        <a:rPr lang="fr-FR" sz="1200" dirty="0" smtClean="0"/>
                        <a:t>(concentré/animal)</a:t>
                      </a:r>
                      <a:endParaRPr lang="fr-FR" sz="1200" dirty="0"/>
                    </a:p>
                  </a:txBody>
                  <a:tcPr marL="118118" marR="118118" marT="59059" marB="59059" anchor="ctr"/>
                </a:tc>
                <a:tc>
                  <a:txBody>
                    <a:bodyPr/>
                    <a:lstStyle/>
                    <a:p>
                      <a:pPr algn="ctr"/>
                      <a:r>
                        <a:rPr lang="fr-FR" sz="1800" dirty="0" smtClean="0"/>
                        <a:t>Dérobées</a:t>
                      </a:r>
                      <a:endParaRPr lang="fr-FR" sz="1800" dirty="0"/>
                    </a:p>
                  </a:txBody>
                  <a:tcPr marL="118118" marR="118118" marT="59059" marB="59059" anchor="ctr"/>
                </a:tc>
              </a:tr>
              <a:tr h="448797">
                <a:tc rowSpan="2">
                  <a:txBody>
                    <a:bodyPr/>
                    <a:lstStyle/>
                    <a:p>
                      <a:r>
                        <a:rPr lang="fr-FR" sz="1800" dirty="0" smtClean="0"/>
                        <a:t>EPL de Limoges et Nord Haute-Vienne, site de </a:t>
                      </a:r>
                      <a:r>
                        <a:rPr lang="fr-FR" sz="1800" dirty="0" err="1" smtClean="0"/>
                        <a:t>Magnac</a:t>
                      </a:r>
                      <a:r>
                        <a:rPr lang="fr-FR" sz="1800" baseline="0" dirty="0" smtClean="0"/>
                        <a:t>-Laval (87)</a:t>
                      </a:r>
                      <a:endParaRPr lang="fr-FR" sz="1800" dirty="0" smtClean="0"/>
                    </a:p>
                  </a:txBody>
                  <a:tcPr marL="118118" marR="118118" marT="59059" marB="59059" anchor="ctr"/>
                </a:tc>
                <a:tc>
                  <a:txBody>
                    <a:bodyPr/>
                    <a:lstStyle/>
                    <a:p>
                      <a:r>
                        <a:rPr lang="fr-FR" sz="1800" dirty="0" smtClean="0"/>
                        <a:t>Brebis</a:t>
                      </a:r>
                    </a:p>
                  </a:txBody>
                  <a:tcPr marL="118118" marR="118118" marT="59059" marB="59059" anchor="ctr"/>
                </a:tc>
                <a:tc>
                  <a:txBody>
                    <a:bodyPr/>
                    <a:lstStyle/>
                    <a:p>
                      <a:pPr algn="ctr"/>
                      <a:r>
                        <a:rPr lang="fr-FR" sz="1800" dirty="0" smtClean="0"/>
                        <a:t>38 kg</a:t>
                      </a:r>
                      <a:endParaRPr lang="fr-FR" sz="1800" dirty="0"/>
                    </a:p>
                  </a:txBody>
                  <a:tcPr marL="118118" marR="118118" marT="59059" marB="59059" anchor="ctr"/>
                </a:tc>
                <a:tc>
                  <a:txBody>
                    <a:bodyPr/>
                    <a:lstStyle/>
                    <a:p>
                      <a:pPr algn="ctr"/>
                      <a:r>
                        <a:rPr lang="fr-FR" sz="1800" dirty="0" smtClean="0"/>
                        <a:t>0</a:t>
                      </a:r>
                      <a:endParaRPr lang="fr-FR" sz="1800" dirty="0"/>
                    </a:p>
                  </a:txBody>
                  <a:tcPr marL="118118" marR="118118" marT="59059" marB="59059" anchor="ctr"/>
                </a:tc>
              </a:tr>
              <a:tr h="4487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Agneau</a:t>
                      </a:r>
                    </a:p>
                  </a:txBody>
                  <a:tcPr marL="118118" marR="118118" marT="59059" marB="59059" anchor="ctr"/>
                </a:tc>
                <a:tc>
                  <a:txBody>
                    <a:bodyPr/>
                    <a:lstStyle/>
                    <a:p>
                      <a:pPr algn="ctr"/>
                      <a:r>
                        <a:rPr lang="fr-FR" sz="1800" dirty="0" smtClean="0"/>
                        <a:t>76,3 kg</a:t>
                      </a:r>
                      <a:endParaRPr lang="fr-FR" sz="1800" dirty="0"/>
                    </a:p>
                  </a:txBody>
                  <a:tcPr marL="118118" marR="118118" marT="59059" marB="59059" anchor="ctr"/>
                </a:tc>
                <a:tc>
                  <a:txBody>
                    <a:bodyPr/>
                    <a:lstStyle/>
                    <a:p>
                      <a:pPr algn="ctr"/>
                      <a:r>
                        <a:rPr lang="fr-FR" sz="1800" dirty="0" smtClean="0"/>
                        <a:t>0</a:t>
                      </a:r>
                      <a:endParaRPr lang="fr-FR" sz="1800" dirty="0"/>
                    </a:p>
                  </a:txBody>
                  <a:tcPr marL="118118" marR="118118" marT="59059" marB="59059" anchor="ctr"/>
                </a:tc>
              </a:tr>
              <a:tr h="448797">
                <a:tc rowSpan="2">
                  <a:txBody>
                    <a:bodyPr/>
                    <a:lstStyle/>
                    <a:p>
                      <a:r>
                        <a:rPr lang="fr-FR" sz="1800" dirty="0" smtClean="0"/>
                        <a:t>EPLEFPA de Montmorillon</a:t>
                      </a:r>
                      <a:r>
                        <a:rPr lang="fr-FR" sz="1800" baseline="0" dirty="0" smtClean="0"/>
                        <a:t> (86)</a:t>
                      </a:r>
                      <a:endParaRPr lang="fr-FR" sz="1800" dirty="0" smtClean="0"/>
                    </a:p>
                  </a:txBody>
                  <a:tcPr marL="118118" marR="118118" marT="59059" marB="59059" anchor="ctr"/>
                </a:tc>
                <a:tc>
                  <a:txBody>
                    <a:bodyPr/>
                    <a:lstStyle/>
                    <a:p>
                      <a:r>
                        <a:rPr lang="fr-FR" sz="1800" dirty="0" smtClean="0"/>
                        <a:t>Brebis </a:t>
                      </a:r>
                    </a:p>
                  </a:txBody>
                  <a:tcPr marL="118118" marR="118118" marT="59059" marB="59059" anchor="ctr"/>
                </a:tc>
                <a:tc>
                  <a:txBody>
                    <a:bodyPr/>
                    <a:lstStyle/>
                    <a:p>
                      <a:pPr algn="ctr"/>
                      <a:r>
                        <a:rPr lang="fr-FR" sz="1800" dirty="0" smtClean="0"/>
                        <a:t>51 kg</a:t>
                      </a:r>
                      <a:endParaRPr lang="fr-FR" sz="1800" dirty="0"/>
                    </a:p>
                  </a:txBody>
                  <a:tcPr marL="118118" marR="118118" marT="59059" marB="59059" anchor="ctr"/>
                </a:tc>
                <a:tc>
                  <a:txBody>
                    <a:bodyPr/>
                    <a:lstStyle/>
                    <a:p>
                      <a:pPr algn="ctr"/>
                      <a:r>
                        <a:rPr lang="fr-FR" sz="1800" dirty="0" smtClean="0"/>
                        <a:t>0</a:t>
                      </a:r>
                      <a:endParaRPr lang="fr-FR" sz="1800" dirty="0"/>
                    </a:p>
                  </a:txBody>
                  <a:tcPr marL="118118" marR="118118" marT="59059" marB="59059" anchor="ctr"/>
                </a:tc>
              </a:tr>
              <a:tr h="4487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Agneau</a:t>
                      </a:r>
                    </a:p>
                  </a:txBody>
                  <a:tcPr marL="118118" marR="118118" marT="59059" marB="59059" anchor="ctr"/>
                </a:tc>
                <a:tc>
                  <a:txBody>
                    <a:bodyPr/>
                    <a:lstStyle/>
                    <a:p>
                      <a:pPr algn="ctr"/>
                      <a:r>
                        <a:rPr lang="fr-FR" sz="1800" dirty="0" smtClean="0"/>
                        <a:t>67,9 kg</a:t>
                      </a:r>
                      <a:endParaRPr lang="fr-FR" sz="1800" dirty="0"/>
                    </a:p>
                  </a:txBody>
                  <a:tcPr marL="118118" marR="118118" marT="59059" marB="59059" anchor="ctr"/>
                </a:tc>
                <a:tc>
                  <a:txBody>
                    <a:bodyPr/>
                    <a:lstStyle/>
                    <a:p>
                      <a:pPr algn="ctr"/>
                      <a:r>
                        <a:rPr lang="fr-FR" sz="1800" dirty="0" smtClean="0"/>
                        <a:t>0</a:t>
                      </a:r>
                      <a:endParaRPr lang="fr-FR" sz="1800" dirty="0"/>
                    </a:p>
                  </a:txBody>
                  <a:tcPr marL="118118" marR="118118" marT="59059" marB="59059" anchor="ctr"/>
                </a:tc>
              </a:tr>
            </a:tbl>
          </a:graphicData>
        </a:graphic>
      </p:graphicFrame>
      <p:sp>
        <p:nvSpPr>
          <p:cNvPr id="8" name="ZoneTexte 7"/>
          <p:cNvSpPr txBox="1"/>
          <p:nvPr/>
        </p:nvSpPr>
        <p:spPr>
          <a:xfrm rot="16200000">
            <a:off x="8292122" y="3940656"/>
            <a:ext cx="1619354" cy="276999"/>
          </a:xfrm>
          <a:prstGeom prst="rect">
            <a:avLst/>
          </a:prstGeom>
          <a:noFill/>
        </p:spPr>
        <p:txBody>
          <a:bodyPr wrap="none" rtlCol="0">
            <a:spAutoFit/>
          </a:bodyPr>
          <a:lstStyle/>
          <a:p>
            <a:r>
              <a:rPr lang="fr-FR" sz="1200" dirty="0" smtClean="0"/>
              <a:t>Source : CIIRPO 2017</a:t>
            </a:r>
            <a:endParaRPr lang="fr-FR" sz="1200" dirty="0"/>
          </a:p>
        </p:txBody>
      </p:sp>
      <p:pic>
        <p:nvPicPr>
          <p:cNvPr id="9" name="Imag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363342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Temps de travail : variable selon les équipements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Espace réservé du contenu 5"/>
          <p:cNvSpPr>
            <a:spLocks noGrp="1"/>
          </p:cNvSpPr>
          <p:nvPr>
            <p:ph idx="1"/>
          </p:nvPr>
        </p:nvSpPr>
        <p:spPr>
          <a:xfrm>
            <a:off x="677334" y="2160589"/>
            <a:ext cx="9090192" cy="3880773"/>
          </a:xfrm>
        </p:spPr>
        <p:txBody>
          <a:bodyPr/>
          <a:lstStyle/>
          <a:p>
            <a:r>
              <a:rPr lang="fr-FR" sz="2400" dirty="0" smtClean="0"/>
              <a:t>Des résultats </a:t>
            </a:r>
            <a:r>
              <a:rPr lang="fr-FR" sz="2400" b="1" dirty="0" smtClean="0"/>
              <a:t>contrastés selon les équipements</a:t>
            </a:r>
            <a:r>
              <a:rPr lang="fr-FR" sz="2400" dirty="0" smtClean="0"/>
              <a:t> disponibles en élevages, à la fois en bergerie et au pâturage</a:t>
            </a:r>
          </a:p>
          <a:p>
            <a:pPr marL="0" indent="0">
              <a:buNone/>
            </a:pPr>
            <a:endParaRPr lang="fr-FR" sz="2400" dirty="0"/>
          </a:p>
          <a:p>
            <a:pPr marL="0" indent="0">
              <a:buNone/>
            </a:pPr>
            <a:r>
              <a:rPr lang="fr-FR" dirty="0" smtClean="0"/>
              <a:t>Temps de travail par agneau du sevrage à l’abattage (alimentation, tri….)</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485482221"/>
              </p:ext>
            </p:extLst>
          </p:nvPr>
        </p:nvGraphicFramePr>
        <p:xfrm>
          <a:off x="764680" y="3922161"/>
          <a:ext cx="8696265" cy="1787928"/>
        </p:xfrm>
        <a:graphic>
          <a:graphicData uri="http://schemas.openxmlformats.org/drawingml/2006/table">
            <a:tbl>
              <a:tblPr firstRow="1" bandRow="1">
                <a:tableStyleId>{5C22544A-7EE6-4342-B048-85BDC9FD1C3A}</a:tableStyleId>
              </a:tblPr>
              <a:tblGrid>
                <a:gridCol w="4325687"/>
                <a:gridCol w="2186609"/>
                <a:gridCol w="2183969"/>
              </a:tblGrid>
              <a:tr h="446145">
                <a:tc>
                  <a:txBody>
                    <a:bodyPr/>
                    <a:lstStyle/>
                    <a:p>
                      <a:pPr algn="l"/>
                      <a:r>
                        <a:rPr lang="fr-FR" sz="1600" dirty="0" smtClean="0"/>
                        <a:t>Lot</a:t>
                      </a:r>
                      <a:endParaRPr lang="fr-FR" sz="1600" dirty="0"/>
                    </a:p>
                  </a:txBody>
                  <a:tcPr anchor="ctr"/>
                </a:tc>
                <a:tc>
                  <a:txBody>
                    <a:bodyPr/>
                    <a:lstStyle/>
                    <a:p>
                      <a:pPr algn="ctr"/>
                      <a:r>
                        <a:rPr lang="fr-FR" sz="1600" dirty="0" smtClean="0"/>
                        <a:t>Bergerie</a:t>
                      </a:r>
                      <a:endParaRPr lang="fr-FR" sz="1600" dirty="0"/>
                    </a:p>
                  </a:txBody>
                  <a:tcPr anchor="ctr"/>
                </a:tc>
                <a:tc>
                  <a:txBody>
                    <a:bodyPr/>
                    <a:lstStyle/>
                    <a:p>
                      <a:pPr algn="ctr"/>
                      <a:r>
                        <a:rPr lang="fr-FR" sz="1600" dirty="0" smtClean="0"/>
                        <a:t>Dérobées</a:t>
                      </a:r>
                      <a:endParaRPr lang="fr-FR" sz="1600" dirty="0"/>
                    </a:p>
                  </a:txBody>
                  <a:tcPr anchor="ctr"/>
                </a:tc>
              </a:tr>
              <a:tr h="646044">
                <a:tc>
                  <a:txBody>
                    <a:bodyPr/>
                    <a:lstStyle/>
                    <a:p>
                      <a:r>
                        <a:rPr lang="fr-FR" sz="1600" dirty="0" smtClean="0"/>
                        <a:t>EPL de Limoges</a:t>
                      </a:r>
                      <a:r>
                        <a:rPr lang="fr-FR" sz="1600" baseline="0" dirty="0" smtClean="0"/>
                        <a:t> et du Nord Haute-Vienne, site de </a:t>
                      </a:r>
                      <a:r>
                        <a:rPr lang="fr-FR" sz="1600" dirty="0" err="1" smtClean="0"/>
                        <a:t>Magnac</a:t>
                      </a:r>
                      <a:r>
                        <a:rPr lang="fr-FR" sz="1600" dirty="0" smtClean="0"/>
                        <a:t>-Laval (87)</a:t>
                      </a:r>
                      <a:endParaRPr lang="fr-FR" sz="1600" dirty="0"/>
                    </a:p>
                  </a:txBody>
                  <a:tcPr anchor="ctr"/>
                </a:tc>
                <a:tc>
                  <a:txBody>
                    <a:bodyPr/>
                    <a:lstStyle/>
                    <a:p>
                      <a:pPr algn="ctr"/>
                      <a:r>
                        <a:rPr lang="fr-FR" sz="1600" dirty="0" smtClean="0"/>
                        <a:t>30 min</a:t>
                      </a:r>
                      <a:endParaRPr lang="fr-FR" sz="1600" dirty="0"/>
                    </a:p>
                  </a:txBody>
                  <a:tcPr anchor="ctr"/>
                </a:tc>
                <a:tc>
                  <a:txBody>
                    <a:bodyPr/>
                    <a:lstStyle/>
                    <a:p>
                      <a:pPr algn="ctr"/>
                      <a:r>
                        <a:rPr lang="fr-FR" sz="1600" dirty="0" smtClean="0"/>
                        <a:t>71 min</a:t>
                      </a:r>
                      <a:endParaRPr lang="fr-FR" sz="1600" dirty="0"/>
                    </a:p>
                  </a:txBody>
                  <a:tcPr anchor="ctr"/>
                </a:tc>
              </a:tr>
              <a:tr h="695739">
                <a:tc>
                  <a:txBody>
                    <a:bodyPr/>
                    <a:lstStyle/>
                    <a:p>
                      <a:r>
                        <a:rPr lang="fr-FR" sz="1600" dirty="0" smtClean="0"/>
                        <a:t>EPLEFPA de Montmorillon (86)</a:t>
                      </a:r>
                    </a:p>
                  </a:txBody>
                  <a:tcPr anchor="ctr"/>
                </a:tc>
                <a:tc>
                  <a:txBody>
                    <a:bodyPr/>
                    <a:lstStyle/>
                    <a:p>
                      <a:pPr algn="ctr"/>
                      <a:r>
                        <a:rPr lang="fr-FR" sz="1600" dirty="0" smtClean="0"/>
                        <a:t>52 min</a:t>
                      </a:r>
                      <a:endParaRPr lang="fr-FR" sz="1600" dirty="0"/>
                    </a:p>
                  </a:txBody>
                  <a:tcPr anchor="ctr"/>
                </a:tc>
                <a:tc>
                  <a:txBody>
                    <a:bodyPr/>
                    <a:lstStyle/>
                    <a:p>
                      <a:pPr algn="ctr"/>
                      <a:r>
                        <a:rPr lang="fr-FR" sz="1600" dirty="0" smtClean="0"/>
                        <a:t>45 min</a:t>
                      </a:r>
                      <a:endParaRPr lang="fr-FR" sz="1600" dirty="0"/>
                    </a:p>
                  </a:txBody>
                  <a:tcPr anchor="ctr"/>
                </a:tc>
              </a:tr>
            </a:tbl>
          </a:graphicData>
        </a:graphic>
      </p:graphicFrame>
      <p:sp>
        <p:nvSpPr>
          <p:cNvPr id="8" name="ZoneTexte 7"/>
          <p:cNvSpPr txBox="1"/>
          <p:nvPr/>
        </p:nvSpPr>
        <p:spPr>
          <a:xfrm rot="16200000">
            <a:off x="8864901" y="4937499"/>
            <a:ext cx="1499128" cy="261610"/>
          </a:xfrm>
          <a:prstGeom prst="rect">
            <a:avLst/>
          </a:prstGeom>
          <a:noFill/>
        </p:spPr>
        <p:txBody>
          <a:bodyPr wrap="none" rtlCol="0">
            <a:spAutoFit/>
          </a:bodyPr>
          <a:lstStyle/>
          <a:p>
            <a:r>
              <a:rPr lang="fr-FR" sz="1100" dirty="0" smtClean="0"/>
              <a:t>Source : CIIRPO 2017</a:t>
            </a:r>
            <a:endParaRPr lang="fr-FR" sz="1100" dirty="0"/>
          </a:p>
        </p:txBody>
      </p:sp>
      <p:pic>
        <p:nvPicPr>
          <p:cNvPr id="9" name="Imag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281983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943" y="272589"/>
            <a:ext cx="9261796" cy="1320800"/>
          </a:xfrm>
        </p:spPr>
        <p:txBody>
          <a:bodyPr/>
          <a:lstStyle/>
          <a:p>
            <a:r>
              <a:rPr lang="fr-FR" dirty="0" smtClean="0"/>
              <a:t>Des carcasses moins lourdes, des agneaux commercialisés un mois plus tard</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Espace réservé du contenu 5"/>
          <p:cNvSpPr>
            <a:spLocks noGrp="1"/>
          </p:cNvSpPr>
          <p:nvPr>
            <p:ph idx="1"/>
          </p:nvPr>
        </p:nvSpPr>
        <p:spPr>
          <a:xfrm>
            <a:off x="667395" y="1753084"/>
            <a:ext cx="8596668" cy="3880773"/>
          </a:xfrm>
        </p:spPr>
        <p:txBody>
          <a:bodyPr/>
          <a:lstStyle/>
          <a:p>
            <a:r>
              <a:rPr lang="fr-FR" dirty="0" smtClean="0"/>
              <a:t>Des croissances inférieures de 16 % à celles d’agneaux alimentés en bergerie</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350276271"/>
              </p:ext>
            </p:extLst>
          </p:nvPr>
        </p:nvGraphicFramePr>
        <p:xfrm>
          <a:off x="308113" y="2266894"/>
          <a:ext cx="9825702" cy="4246880"/>
        </p:xfrm>
        <a:graphic>
          <a:graphicData uri="http://schemas.openxmlformats.org/drawingml/2006/table">
            <a:tbl>
              <a:tblPr firstRow="1" bandRow="1">
                <a:tableStyleId>{5C22544A-7EE6-4342-B048-85BDC9FD1C3A}</a:tableStyleId>
              </a:tblPr>
              <a:tblGrid>
                <a:gridCol w="2623931"/>
                <a:gridCol w="2623931"/>
                <a:gridCol w="2288920"/>
                <a:gridCol w="2288920"/>
              </a:tblGrid>
              <a:tr h="370840">
                <a:tc rowSpan="2">
                  <a:txBody>
                    <a:bodyPr/>
                    <a:lstStyle/>
                    <a:p>
                      <a:r>
                        <a:rPr lang="fr-FR" dirty="0" smtClean="0"/>
                        <a:t>Elevage</a:t>
                      </a:r>
                      <a:endParaRPr lang="fr-FR" dirty="0"/>
                    </a:p>
                  </a:txBody>
                  <a:tcPr anchor="ctr"/>
                </a:tc>
                <a:tc rowSpan="2">
                  <a:txBody>
                    <a:bodyPr/>
                    <a:lstStyle/>
                    <a:p>
                      <a:r>
                        <a:rPr lang="fr-FR" dirty="0" smtClean="0"/>
                        <a:t>Critères</a:t>
                      </a:r>
                      <a:endParaRPr lang="fr-FR" dirty="0"/>
                    </a:p>
                  </a:txBody>
                  <a:tcPr anchor="ctr">
                    <a:lnR w="76200" cap="flat" cmpd="sng" algn="ctr">
                      <a:solidFill>
                        <a:schemeClr val="bg1"/>
                      </a:solidFill>
                      <a:prstDash val="solid"/>
                      <a:round/>
                      <a:headEnd type="none" w="med" len="med"/>
                      <a:tailEnd type="none" w="med" len="med"/>
                    </a:lnR>
                  </a:tcPr>
                </a:tc>
                <a:tc gridSpan="2">
                  <a:txBody>
                    <a:bodyPr/>
                    <a:lstStyle/>
                    <a:p>
                      <a:pPr algn="ctr"/>
                      <a:r>
                        <a:rPr lang="fr-FR" dirty="0" smtClean="0"/>
                        <a:t>Mode</a:t>
                      </a:r>
                      <a:r>
                        <a:rPr lang="fr-FR" baseline="0" dirty="0" smtClean="0"/>
                        <a:t> </a:t>
                      </a:r>
                      <a:r>
                        <a:rPr lang="fr-FR" dirty="0" smtClean="0"/>
                        <a:t>de finition</a:t>
                      </a:r>
                      <a:endParaRPr lang="fr-FR" dirty="0"/>
                    </a:p>
                  </a:txBody>
                  <a:tcPr>
                    <a:lnL w="76200" cap="flat" cmpd="sng" algn="ctr">
                      <a:solidFill>
                        <a:schemeClr val="bg1"/>
                      </a:solidFill>
                      <a:prstDash val="solid"/>
                      <a:round/>
                      <a:headEnd type="none" w="med" len="med"/>
                      <a:tailEnd type="none" w="med" len="med"/>
                    </a:lnL>
                  </a:tcPr>
                </a:tc>
                <a:tc hMerge="1">
                  <a:txBody>
                    <a:bodyPr/>
                    <a:lstStyle/>
                    <a:p>
                      <a:endParaRPr lang="fr-FR" dirty="0"/>
                    </a:p>
                  </a:txBody>
                  <a:tcPr/>
                </a:tc>
              </a:tr>
              <a:tr h="370840">
                <a:tc vMerge="1">
                  <a:txBody>
                    <a:bodyPr/>
                    <a:lstStyle/>
                    <a:p>
                      <a:endParaRPr lang="fr-FR" dirty="0"/>
                    </a:p>
                  </a:txBody>
                  <a:tcPr/>
                </a:tc>
                <a:tc vMerge="1">
                  <a:txBody>
                    <a:bodyPr/>
                    <a:lstStyle/>
                    <a:p>
                      <a:endParaRPr lang="fr-FR" dirty="0"/>
                    </a:p>
                  </a:txBody>
                  <a:tcPr/>
                </a:tc>
                <a:tc>
                  <a:txBody>
                    <a:bodyPr/>
                    <a:lstStyle/>
                    <a:p>
                      <a:pPr algn="ctr"/>
                      <a:r>
                        <a:rPr lang="fr-FR" dirty="0" smtClean="0"/>
                        <a:t>En bergerie</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Sur dérobées</a:t>
                      </a:r>
                      <a:endParaRPr lang="fr-FR" dirty="0"/>
                    </a:p>
                  </a:txBody>
                  <a:tcPr/>
                </a:tc>
              </a:tr>
              <a:tr h="370840">
                <a:tc rowSpan="4">
                  <a:txBody>
                    <a:bodyPr/>
                    <a:lstStyle/>
                    <a:p>
                      <a:r>
                        <a:rPr lang="fr-FR" dirty="0" smtClean="0"/>
                        <a:t>EPL de Limoges et du Nord Haute-Vienne, site</a:t>
                      </a:r>
                      <a:r>
                        <a:rPr lang="fr-FR" baseline="0" dirty="0" smtClean="0"/>
                        <a:t> de </a:t>
                      </a:r>
                      <a:r>
                        <a:rPr lang="fr-FR" baseline="0" dirty="0" err="1" smtClean="0"/>
                        <a:t>Magnac</a:t>
                      </a:r>
                      <a:r>
                        <a:rPr lang="fr-FR" baseline="0" dirty="0" smtClean="0"/>
                        <a:t>-Laval (87)</a:t>
                      </a:r>
                      <a:endParaRPr lang="fr-FR" dirty="0"/>
                    </a:p>
                  </a:txBody>
                  <a:tcPr>
                    <a:lnB w="76200" cap="flat" cmpd="sng" algn="ctr">
                      <a:solidFill>
                        <a:schemeClr val="bg1"/>
                      </a:solidFill>
                      <a:prstDash val="solid"/>
                      <a:round/>
                      <a:headEnd type="none" w="med" len="med"/>
                      <a:tailEnd type="none" w="med" len="med"/>
                    </a:lnB>
                  </a:tcPr>
                </a:tc>
                <a:tc>
                  <a:txBody>
                    <a:bodyPr/>
                    <a:lstStyle/>
                    <a:p>
                      <a:r>
                        <a:rPr lang="fr-FR" dirty="0" smtClean="0"/>
                        <a:t>Nombre de mâles</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22</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20</a:t>
                      </a:r>
                      <a:endParaRPr lang="fr-FR" dirty="0"/>
                    </a:p>
                  </a:txBody>
                  <a:tcPr/>
                </a:tc>
              </a:tr>
              <a:tr h="370840">
                <a:tc vMerge="1">
                  <a:txBody>
                    <a:bodyPr/>
                    <a:lstStyle/>
                    <a:p>
                      <a:endParaRPr lang="fr-FR" dirty="0"/>
                    </a:p>
                  </a:txBody>
                  <a:tcPr/>
                </a:tc>
                <a:tc>
                  <a:txBody>
                    <a:bodyPr/>
                    <a:lstStyle/>
                    <a:p>
                      <a:r>
                        <a:rPr lang="fr-FR" dirty="0" smtClean="0"/>
                        <a:t>Âge à la commercialisation</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118 j</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133 j</a:t>
                      </a:r>
                      <a:endParaRPr lang="fr-FR" dirty="0"/>
                    </a:p>
                  </a:txBody>
                  <a:tcPr/>
                </a:tc>
              </a:tr>
              <a:tr h="370840">
                <a:tc vMerge="1">
                  <a:txBody>
                    <a:bodyPr/>
                    <a:lstStyle/>
                    <a:p>
                      <a:endParaRPr lang="fr-FR" dirty="0"/>
                    </a:p>
                  </a:txBody>
                  <a:tcPr/>
                </a:tc>
                <a:tc>
                  <a:txBody>
                    <a:bodyPr/>
                    <a:lstStyle/>
                    <a:p>
                      <a:r>
                        <a:rPr lang="fr-FR" dirty="0" smtClean="0"/>
                        <a:t>Poids de carcasse</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20,4 kg</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19,3 kg</a:t>
                      </a:r>
                      <a:endParaRPr lang="fr-FR" dirty="0"/>
                    </a:p>
                  </a:txBody>
                  <a:tcPr/>
                </a:tc>
              </a:tr>
              <a:tr h="370840">
                <a:tc vMerge="1">
                  <a:txBody>
                    <a:bodyPr/>
                    <a:lstStyle/>
                    <a:p>
                      <a:endParaRPr lang="fr-FR" dirty="0"/>
                    </a:p>
                  </a:txBody>
                  <a:tcPr/>
                </a:tc>
                <a:tc>
                  <a:txBody>
                    <a:bodyPr/>
                    <a:lstStyle/>
                    <a:p>
                      <a:r>
                        <a:rPr lang="fr-FR" dirty="0" smtClean="0"/>
                        <a:t>Etat d’engraissement</a:t>
                      </a:r>
                      <a:endParaRPr lang="fr-FR" dirty="0"/>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pPr algn="ctr"/>
                      <a:r>
                        <a:rPr lang="fr-FR" dirty="0" smtClean="0"/>
                        <a:t>3-</a:t>
                      </a:r>
                      <a:endParaRPr lang="fr-FR" dirty="0"/>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tc>
                  <a:txBody>
                    <a:bodyPr/>
                    <a:lstStyle/>
                    <a:p>
                      <a:pPr algn="ctr"/>
                      <a:r>
                        <a:rPr lang="fr-FR" dirty="0" smtClean="0"/>
                        <a:t>2+</a:t>
                      </a:r>
                      <a:endParaRPr lang="fr-FR" dirty="0"/>
                    </a:p>
                  </a:txBody>
                  <a:tcPr>
                    <a:lnB w="76200" cap="flat" cmpd="sng" algn="ctr">
                      <a:solidFill>
                        <a:schemeClr val="bg1"/>
                      </a:solidFill>
                      <a:prstDash val="solid"/>
                      <a:round/>
                      <a:headEnd type="none" w="med" len="med"/>
                      <a:tailEnd type="none" w="med" len="med"/>
                    </a:lnB>
                  </a:tcPr>
                </a:tc>
              </a:tr>
              <a:tr h="370840">
                <a:tc rowSpan="4">
                  <a:txBody>
                    <a:bodyPr/>
                    <a:lstStyle/>
                    <a:p>
                      <a:endParaRPr lang="fr-FR" dirty="0" smtClean="0"/>
                    </a:p>
                    <a:p>
                      <a:r>
                        <a:rPr lang="fr-FR" dirty="0" smtClean="0"/>
                        <a:t>EPLEFPA de Montmorillon (86)</a:t>
                      </a:r>
                      <a:endParaRPr lang="fr-FR" dirty="0"/>
                    </a:p>
                  </a:txBody>
                  <a:tcPr>
                    <a:lnT w="76200" cap="flat" cmpd="sng" algn="ctr">
                      <a:solidFill>
                        <a:schemeClr val="bg1"/>
                      </a:solidFill>
                      <a:prstDash val="solid"/>
                      <a:round/>
                      <a:headEnd type="none" w="med" len="med"/>
                      <a:tailEnd type="none" w="med" len="med"/>
                    </a:lnT>
                  </a:tcPr>
                </a:tc>
                <a:tc>
                  <a:txBody>
                    <a:bodyPr/>
                    <a:lstStyle/>
                    <a:p>
                      <a:r>
                        <a:rPr lang="fr-FR" dirty="0" smtClean="0"/>
                        <a:t>Nombre de mâles</a:t>
                      </a:r>
                      <a:endParaRPr lang="fr-FR" dirty="0"/>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tcPr>
                </a:tc>
                <a:tc>
                  <a:txBody>
                    <a:bodyPr/>
                    <a:lstStyle/>
                    <a:p>
                      <a:pPr algn="ctr"/>
                      <a:r>
                        <a:rPr lang="fr-FR" dirty="0" smtClean="0"/>
                        <a:t>18</a:t>
                      </a:r>
                      <a:endParaRPr lang="fr-FR" dirty="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tcPr>
                </a:tc>
                <a:tc>
                  <a:txBody>
                    <a:bodyPr/>
                    <a:lstStyle/>
                    <a:p>
                      <a:pPr algn="ctr"/>
                      <a:r>
                        <a:rPr lang="fr-FR" dirty="0" smtClean="0"/>
                        <a:t>18</a:t>
                      </a:r>
                      <a:endParaRPr lang="fr-FR" dirty="0"/>
                    </a:p>
                  </a:txBody>
                  <a:tcPr>
                    <a:lnT w="76200" cap="flat" cmpd="sng" algn="ctr">
                      <a:solidFill>
                        <a:schemeClr val="bg1"/>
                      </a:solidFill>
                      <a:prstDash val="solid"/>
                      <a:round/>
                      <a:headEnd type="none" w="med" len="med"/>
                      <a:tailEnd type="none" w="med" len="med"/>
                    </a:lnT>
                  </a:tcPr>
                </a:tc>
              </a:tr>
              <a:tr h="370840">
                <a:tc vMerge="1">
                  <a:txBody>
                    <a:bodyPr/>
                    <a:lstStyle/>
                    <a:p>
                      <a:endParaRPr lang="fr-FR" dirty="0"/>
                    </a:p>
                  </a:txBody>
                  <a:tcPr/>
                </a:tc>
                <a:tc>
                  <a:txBody>
                    <a:bodyPr/>
                    <a:lstStyle/>
                    <a:p>
                      <a:r>
                        <a:rPr lang="fr-FR" dirty="0" smtClean="0"/>
                        <a:t>Âge à la commercialisation</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116 j</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158 j</a:t>
                      </a:r>
                      <a:endParaRPr lang="fr-FR" dirty="0"/>
                    </a:p>
                  </a:txBody>
                  <a:tcPr/>
                </a:tc>
              </a:tr>
              <a:tr h="370840">
                <a:tc vMerge="1">
                  <a:txBody>
                    <a:bodyPr/>
                    <a:lstStyle/>
                    <a:p>
                      <a:endParaRPr lang="fr-FR" dirty="0"/>
                    </a:p>
                  </a:txBody>
                  <a:tcPr/>
                </a:tc>
                <a:tc>
                  <a:txBody>
                    <a:bodyPr/>
                    <a:lstStyle/>
                    <a:p>
                      <a:r>
                        <a:rPr lang="fr-FR" dirty="0" smtClean="0"/>
                        <a:t>Poids de carcasse</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18,2 kg</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16,4 kg</a:t>
                      </a:r>
                      <a:endParaRPr lang="fr-FR" dirty="0"/>
                    </a:p>
                  </a:txBody>
                  <a:tcPr/>
                </a:tc>
              </a:tr>
              <a:tr h="370840">
                <a:tc vMerge="1">
                  <a:txBody>
                    <a:bodyPr/>
                    <a:lstStyle/>
                    <a:p>
                      <a:endParaRPr lang="fr-FR" dirty="0"/>
                    </a:p>
                  </a:txBody>
                  <a:tcPr/>
                </a:tc>
                <a:tc>
                  <a:txBody>
                    <a:bodyPr/>
                    <a:lstStyle/>
                    <a:p>
                      <a:r>
                        <a:rPr lang="fr-FR" dirty="0" smtClean="0"/>
                        <a:t>Etat d’engraissement</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3-</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2+</a:t>
                      </a:r>
                      <a:endParaRPr lang="fr-FR" dirty="0"/>
                    </a:p>
                  </a:txBody>
                  <a:tcPr/>
                </a:tc>
              </a:tr>
            </a:tbl>
          </a:graphicData>
        </a:graphic>
      </p:graphicFrame>
      <p:sp>
        <p:nvSpPr>
          <p:cNvPr id="7" name="ZoneTexte 6"/>
          <p:cNvSpPr txBox="1"/>
          <p:nvPr/>
        </p:nvSpPr>
        <p:spPr>
          <a:xfrm rot="16200000">
            <a:off x="9542776" y="5633405"/>
            <a:ext cx="1499128" cy="261610"/>
          </a:xfrm>
          <a:prstGeom prst="rect">
            <a:avLst/>
          </a:prstGeom>
          <a:noFill/>
        </p:spPr>
        <p:txBody>
          <a:bodyPr wrap="none" rtlCol="0">
            <a:spAutoFit/>
          </a:bodyPr>
          <a:lstStyle/>
          <a:p>
            <a:r>
              <a:rPr lang="fr-FR" sz="1100" dirty="0" smtClean="0"/>
              <a:t>Source : CIIRPO 2017</a:t>
            </a:r>
            <a:endParaRPr lang="fr-FR" sz="1100" dirty="0"/>
          </a:p>
        </p:txBody>
      </p:sp>
      <p:pic>
        <p:nvPicPr>
          <p:cNvPr id="8" name="Imag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62929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730" y="530087"/>
            <a:ext cx="9261796" cy="1320800"/>
          </a:xfrm>
        </p:spPr>
        <p:txBody>
          <a:bodyPr/>
          <a:lstStyle/>
          <a:p>
            <a:r>
              <a:rPr lang="fr-FR" dirty="0" smtClean="0"/>
              <a:t>Des gras de couverture de meilleure qualité</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Espace réservé du contenu 5"/>
          <p:cNvSpPr>
            <a:spLocks noGrp="1"/>
          </p:cNvSpPr>
          <p:nvPr>
            <p:ph idx="1"/>
          </p:nvPr>
        </p:nvSpPr>
        <p:spPr>
          <a:xfrm>
            <a:off x="762853" y="1850887"/>
            <a:ext cx="6584773" cy="3880773"/>
          </a:xfrm>
        </p:spPr>
        <p:txBody>
          <a:bodyPr>
            <a:normAutofit/>
          </a:bodyPr>
          <a:lstStyle/>
          <a:p>
            <a:r>
              <a:rPr lang="fr-FR" sz="2400" b="1" dirty="0" smtClean="0"/>
              <a:t>Des gras plus blancs </a:t>
            </a:r>
            <a:r>
              <a:rPr lang="fr-FR" sz="2400" dirty="0" smtClean="0"/>
              <a:t>:</a:t>
            </a:r>
          </a:p>
          <a:p>
            <a:pPr marL="0" indent="0">
              <a:buNone/>
            </a:pPr>
            <a:r>
              <a:rPr lang="fr-FR" sz="2400" dirty="0" smtClean="0"/>
              <a:t>Note moyenne sur une échelle de 1 (blanc) </a:t>
            </a:r>
            <a:br>
              <a:rPr lang="fr-FR" sz="2400" dirty="0" smtClean="0"/>
            </a:br>
            <a:r>
              <a:rPr lang="fr-FR" sz="2400" dirty="0" smtClean="0"/>
              <a:t>à 4</a:t>
            </a:r>
            <a:r>
              <a:rPr lang="fr-FR" sz="2400" dirty="0"/>
              <a:t> </a:t>
            </a:r>
            <a:r>
              <a:rPr lang="fr-FR" sz="2400" dirty="0" smtClean="0"/>
              <a:t>(très coloré)</a:t>
            </a:r>
          </a:p>
          <a:p>
            <a:pPr marL="0" indent="0">
              <a:buNone/>
            </a:pPr>
            <a:endParaRPr lang="fr-FR" sz="2400" dirty="0"/>
          </a:p>
          <a:p>
            <a:pPr marL="0" indent="0">
              <a:buNone/>
            </a:pPr>
            <a:endParaRPr lang="fr-FR" sz="2400" dirty="0" smtClean="0"/>
          </a:p>
          <a:p>
            <a:pPr marL="0" indent="0">
              <a:buNone/>
            </a:pPr>
            <a:endParaRPr lang="fr-FR" sz="2400" dirty="0" smtClean="0"/>
          </a:p>
        </p:txBody>
      </p:sp>
      <p:sp>
        <p:nvSpPr>
          <p:cNvPr id="7" name="ZoneTexte 6"/>
          <p:cNvSpPr txBox="1"/>
          <p:nvPr/>
        </p:nvSpPr>
        <p:spPr>
          <a:xfrm rot="16200000">
            <a:off x="6768752" y="4381331"/>
            <a:ext cx="1364476" cy="253916"/>
          </a:xfrm>
          <a:prstGeom prst="rect">
            <a:avLst/>
          </a:prstGeom>
          <a:noFill/>
        </p:spPr>
        <p:txBody>
          <a:bodyPr wrap="none" rtlCol="0">
            <a:spAutoFit/>
          </a:bodyPr>
          <a:lstStyle/>
          <a:p>
            <a:r>
              <a:rPr lang="fr-FR" sz="1050" dirty="0" smtClean="0"/>
              <a:t>Source : CIIRO 2018</a:t>
            </a:r>
            <a:endParaRPr lang="fr-FR" sz="1050" dirty="0"/>
          </a:p>
        </p:txBody>
      </p:sp>
      <p:graphicFrame>
        <p:nvGraphicFramePr>
          <p:cNvPr id="8" name="Graphique 7"/>
          <p:cNvGraphicFramePr>
            <a:graphicFrameLocks/>
          </p:cNvGraphicFramePr>
          <p:nvPr>
            <p:extLst>
              <p:ext uri="{D42A27DB-BD31-4B8C-83A1-F6EECF244321}">
                <p14:modId xmlns:p14="http://schemas.microsoft.com/office/powerpoint/2010/main" val="1187412631"/>
              </p:ext>
            </p:extLst>
          </p:nvPr>
        </p:nvGraphicFramePr>
        <p:xfrm>
          <a:off x="554922" y="3380570"/>
          <a:ext cx="4934286" cy="2897682"/>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p:cNvSpPr txBox="1"/>
          <p:nvPr/>
        </p:nvSpPr>
        <p:spPr>
          <a:xfrm>
            <a:off x="5437065" y="3533470"/>
            <a:ext cx="1879430" cy="584775"/>
          </a:xfrm>
          <a:prstGeom prst="rect">
            <a:avLst/>
          </a:prstGeom>
          <a:solidFill>
            <a:schemeClr val="bg1"/>
          </a:solidFill>
          <a:ln>
            <a:solidFill>
              <a:schemeClr val="accent2"/>
            </a:solidFill>
          </a:ln>
        </p:spPr>
        <p:txBody>
          <a:bodyPr wrap="square" rtlCol="0">
            <a:spAutoFit/>
          </a:bodyPr>
          <a:lstStyle/>
          <a:p>
            <a:r>
              <a:rPr lang="fr-FR" sz="1600" dirty="0">
                <a:ln>
                  <a:solidFill>
                    <a:schemeClr val="accent2"/>
                  </a:solidFill>
                </a:ln>
              </a:rPr>
              <a:t>Moyenne note sur </a:t>
            </a:r>
            <a:r>
              <a:rPr lang="fr-FR" sz="1600" dirty="0" smtClean="0">
                <a:ln>
                  <a:solidFill>
                    <a:schemeClr val="accent2"/>
                  </a:solidFill>
                </a:ln>
              </a:rPr>
              <a:t>bergerie </a:t>
            </a:r>
            <a:r>
              <a:rPr lang="fr-FR" sz="1600" dirty="0">
                <a:ln>
                  <a:solidFill>
                    <a:schemeClr val="accent2"/>
                  </a:solidFill>
                </a:ln>
              </a:rPr>
              <a:t>: 2,8</a:t>
            </a:r>
          </a:p>
        </p:txBody>
      </p:sp>
      <p:sp>
        <p:nvSpPr>
          <p:cNvPr id="12" name="ZoneTexte 11"/>
          <p:cNvSpPr txBox="1"/>
          <p:nvPr/>
        </p:nvSpPr>
        <p:spPr>
          <a:xfrm>
            <a:off x="5437065" y="4316232"/>
            <a:ext cx="1879430" cy="830997"/>
          </a:xfrm>
          <a:prstGeom prst="rect">
            <a:avLst/>
          </a:prstGeom>
          <a:noFill/>
          <a:ln>
            <a:solidFill>
              <a:schemeClr val="accent3"/>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fr-FR" sz="1600" b="1" dirty="0">
                <a:ln/>
                <a:solidFill>
                  <a:schemeClr val="accent3"/>
                </a:solidFill>
              </a:rPr>
              <a:t>Moyenne note sur dérobées : 1,5</a:t>
            </a:r>
          </a:p>
        </p:txBody>
      </p:sp>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586" y="2134633"/>
            <a:ext cx="2362982" cy="3529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78415" y="184348"/>
            <a:ext cx="1321904" cy="1278548"/>
          </a:xfrm>
          <a:prstGeom prst="ellipse">
            <a:avLst/>
          </a:prstGeom>
        </p:spPr>
      </p:pic>
    </p:spTree>
    <p:extLst>
      <p:ext uri="{BB962C8B-B14F-4D97-AF65-F5344CB8AC3E}">
        <p14:creationId xmlns:p14="http://schemas.microsoft.com/office/powerpoint/2010/main" val="249577202"/>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2193</TotalTime>
  <Words>702</Words>
  <Application>Microsoft Office PowerPoint</Application>
  <PresentationFormat>Grand écran</PresentationFormat>
  <Paragraphs>207</Paragraphs>
  <Slides>16</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Comic Sans MS</vt:lpstr>
      <vt:lpstr>Times New Roman</vt:lpstr>
      <vt:lpstr>Trebuchet MS</vt:lpstr>
      <vt:lpstr>Wingdings</vt:lpstr>
      <vt:lpstr>Wingdings 3</vt:lpstr>
      <vt:lpstr>Facette</vt:lpstr>
      <vt:lpstr>Diaporamas à la carte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Pour en savoir plus, vous pouvez contacter les rédacteurs des diaporamas indiqués sur la diapo suivante.  </vt:lpstr>
      <vt:lpstr>Des agneaux finis sur dérobées en automne et fin d’hiver :  une pratique agroécologique</vt:lpstr>
      <vt:lpstr>Une pratique adaptée aux exploitations  en zones céréalières et intermédiaires</vt:lpstr>
      <vt:lpstr>Des conditions climatiques estivales décisives</vt:lpstr>
      <vt:lpstr>Une pratique vertueuse pour l’environnement</vt:lpstr>
      <vt:lpstr>Une économie de concentré à certaines conditions</vt:lpstr>
      <vt:lpstr>Temps de travail : variable selon les équipements</vt:lpstr>
      <vt:lpstr>Des carcasses moins lourdes, des agneaux commercialisés un mois plus tard</vt:lpstr>
      <vt:lpstr>Des gras de couverture de meilleure qualité</vt:lpstr>
      <vt:lpstr>Une viande plus maigre et plus sombre</vt:lpstr>
      <vt:lpstr>Trois fois plus d’oméga 3</vt:lpstr>
      <vt:lpstr>Le même bon « goût » d’agneau</vt:lpstr>
      <vt:lpstr>Des consommateurs plutôt séduits</vt:lpstr>
      <vt:lpstr>En résumé</vt:lpstr>
      <vt:lpstr>En résumé</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Brulat Katia</cp:lastModifiedBy>
  <cp:revision>405</cp:revision>
  <dcterms:created xsi:type="dcterms:W3CDTF">2017-09-15T13:26:55Z</dcterms:created>
  <dcterms:modified xsi:type="dcterms:W3CDTF">2020-06-17T14:09:12Z</dcterms:modified>
</cp:coreProperties>
</file>