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7" r:id="rId2"/>
    <p:sldId id="313" r:id="rId3"/>
    <p:sldId id="258" r:id="rId4"/>
    <p:sldId id="259" r:id="rId5"/>
    <p:sldId id="260" r:id="rId6"/>
    <p:sldId id="261" r:id="rId7"/>
    <p:sldId id="297" r:id="rId8"/>
    <p:sldId id="262" r:id="rId9"/>
    <p:sldId id="263" r:id="rId10"/>
    <p:sldId id="264" r:id="rId11"/>
    <p:sldId id="265" r:id="rId12"/>
    <p:sldId id="266" r:id="rId13"/>
    <p:sldId id="298" r:id="rId14"/>
    <p:sldId id="267" r:id="rId15"/>
    <p:sldId id="268" r:id="rId16"/>
    <p:sldId id="269" r:id="rId17"/>
    <p:sldId id="270" r:id="rId18"/>
    <p:sldId id="271" r:id="rId19"/>
    <p:sldId id="316" r:id="rId20"/>
    <p:sldId id="274" r:id="rId21"/>
    <p:sldId id="275" r:id="rId22"/>
    <p:sldId id="276" r:id="rId23"/>
    <p:sldId id="277" r:id="rId24"/>
    <p:sldId id="278" r:id="rId25"/>
    <p:sldId id="279" r:id="rId26"/>
    <p:sldId id="280" r:id="rId27"/>
    <p:sldId id="281" r:id="rId28"/>
    <p:sldId id="282" r:id="rId29"/>
    <p:sldId id="283" r:id="rId30"/>
    <p:sldId id="284" r:id="rId31"/>
    <p:sldId id="314" r:id="rId32"/>
    <p:sldId id="287" r:id="rId33"/>
    <p:sldId id="299" r:id="rId34"/>
    <p:sldId id="288" r:id="rId35"/>
    <p:sldId id="304" r:id="rId36"/>
    <p:sldId id="303" r:id="rId37"/>
    <p:sldId id="289" r:id="rId38"/>
    <p:sldId id="290" r:id="rId39"/>
    <p:sldId id="291" r:id="rId40"/>
    <p:sldId id="311" r:id="rId41"/>
    <p:sldId id="310" r:id="rId42"/>
    <p:sldId id="315" r:id="rId43"/>
    <p:sldId id="312" r:id="rId44"/>
    <p:sldId id="293" r:id="rId45"/>
    <p:sldId id="295" r:id="rId46"/>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e TOURETTE" initials="IT" lastIdx="0" clrIdx="0"/>
  <p:cmAuthor id="1" name="Marie-Anne Barthelemy" initials="MAB" lastIdx="5" clrIdx="1"/>
  <p:cmAuthor id="2" name="Fabienne COURNARIE" initials="FC" lastIdx="5" clrIdx="2">
    <p:extLst/>
  </p:cmAuthor>
  <p:cmAuthor id="3" name="Marie Anne BARTHELEMY" initials="MA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169A26"/>
    <a:srgbClr val="E92F2F"/>
    <a:srgbClr val="FF9900"/>
    <a:srgbClr val="FFF0C1"/>
    <a:srgbClr val="7CBF33"/>
    <a:srgbClr val="FFD653"/>
    <a:srgbClr val="FF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75583" autoAdjust="0"/>
  </p:normalViewPr>
  <p:slideViewPr>
    <p:cSldViewPr>
      <p:cViewPr varScale="1">
        <p:scale>
          <a:sx n="56" d="100"/>
          <a:sy n="56" d="100"/>
        </p:scale>
        <p:origin x="158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8"/>
    </p:cViewPr>
  </p:sorterViewPr>
  <p:notesViewPr>
    <p:cSldViewPr>
      <p:cViewPr varScale="1">
        <p:scale>
          <a:sx n="51" d="100"/>
          <a:sy n="51" d="100"/>
        </p:scale>
        <p:origin x="-1932" y="-108"/>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30381288408018E-2"/>
          <c:y val="5.5661613233498212E-2"/>
          <c:w val="0.90691456052377795"/>
          <c:h val="0.78692538270812995"/>
        </c:manualLayout>
      </c:layout>
      <c:lineChart>
        <c:grouping val="standard"/>
        <c:varyColors val="0"/>
        <c:ser>
          <c:idx val="1"/>
          <c:order val="0"/>
          <c:marker>
            <c:symbol val="none"/>
          </c:marker>
          <c:cat>
            <c:numRef>
              <c:f>Feuil1!$A$1:$A$13</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Feuil1!$B$1:$B$13</c:f>
              <c:numCache>
                <c:formatCode>General</c:formatCode>
                <c:ptCount val="13"/>
                <c:pt idx="0">
                  <c:v>5.0000000000000114E-3</c:v>
                </c:pt>
                <c:pt idx="12">
                  <c:v>2.5000000000000005E-2</c:v>
                </c:pt>
              </c:numCache>
            </c:numRef>
          </c:val>
          <c:smooth val="0"/>
        </c:ser>
        <c:dLbls>
          <c:showLegendKey val="0"/>
          <c:showVal val="0"/>
          <c:showCatName val="0"/>
          <c:showSerName val="0"/>
          <c:showPercent val="0"/>
          <c:showBubbleSize val="0"/>
        </c:dLbls>
        <c:smooth val="0"/>
        <c:axId val="125214384"/>
        <c:axId val="125214776"/>
      </c:lineChart>
      <c:catAx>
        <c:axId val="125214384"/>
        <c:scaling>
          <c:orientation val="minMax"/>
        </c:scaling>
        <c:delete val="0"/>
        <c:axPos val="b"/>
        <c:numFmt formatCode="General" sourceLinked="1"/>
        <c:majorTickMark val="out"/>
        <c:minorTickMark val="none"/>
        <c:tickLblPos val="nextTo"/>
        <c:txPr>
          <a:bodyPr rot="-2640000"/>
          <a:lstStyle/>
          <a:p>
            <a:pPr>
              <a:defRPr/>
            </a:pPr>
            <a:endParaRPr lang="fr-FR"/>
          </a:p>
        </c:txPr>
        <c:crossAx val="125214776"/>
        <c:crosses val="autoZero"/>
        <c:auto val="1"/>
        <c:lblAlgn val="ctr"/>
        <c:lblOffset val="100"/>
        <c:noMultiLvlLbl val="0"/>
      </c:catAx>
      <c:valAx>
        <c:axId val="125214776"/>
        <c:scaling>
          <c:orientation val="minMax"/>
          <c:max val="0.8"/>
        </c:scaling>
        <c:delete val="0"/>
        <c:axPos val="l"/>
        <c:majorGridlines/>
        <c:numFmt formatCode="General" sourceLinked="1"/>
        <c:majorTickMark val="out"/>
        <c:minorTickMark val="none"/>
        <c:tickLblPos val="nextTo"/>
        <c:crossAx val="125214384"/>
        <c:crosses val="autoZero"/>
        <c:crossBetween val="between"/>
      </c:valAx>
    </c:plotArea>
    <c:plotVisOnly val="1"/>
    <c:dispBlanksAs val="gap"/>
    <c:showDLblsOverMax val="0"/>
  </c:chart>
  <c:txPr>
    <a:bodyPr/>
    <a:lstStyle/>
    <a:p>
      <a:pPr>
        <a:defRPr sz="16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1"/>
          <c:marker>
            <c:symbol val="none"/>
          </c:marker>
          <c:cat>
            <c:numRef>
              <c:f>Feuil1!$A$1:$A$12</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Feuil1!$B$1:$B$12</c:f>
              <c:numCache>
                <c:formatCode>General</c:formatCode>
                <c:ptCount val="12"/>
                <c:pt idx="0">
                  <c:v>5.0000000000000105E-3</c:v>
                </c:pt>
              </c:numCache>
            </c:numRef>
          </c:val>
          <c:smooth val="0"/>
        </c:ser>
        <c:ser>
          <c:idx val="1"/>
          <c:order val="0"/>
          <c:marker>
            <c:symbol val="none"/>
          </c:marker>
          <c:cat>
            <c:numRef>
              <c:f>Feuil1!$A$1:$A$12</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Feuil1!$B$1:$B$12</c:f>
              <c:numCache>
                <c:formatCode>General</c:formatCode>
                <c:ptCount val="12"/>
                <c:pt idx="0">
                  <c:v>5.0000000000000105E-3</c:v>
                </c:pt>
              </c:numCache>
            </c:numRef>
          </c:val>
          <c:smooth val="0"/>
        </c:ser>
        <c:dLbls>
          <c:showLegendKey val="0"/>
          <c:showVal val="0"/>
          <c:showCatName val="0"/>
          <c:showSerName val="0"/>
          <c:showPercent val="0"/>
          <c:showBubbleSize val="0"/>
        </c:dLbls>
        <c:smooth val="0"/>
        <c:axId val="125215168"/>
        <c:axId val="125215560"/>
      </c:lineChart>
      <c:catAx>
        <c:axId val="125215168"/>
        <c:scaling>
          <c:orientation val="minMax"/>
        </c:scaling>
        <c:delete val="0"/>
        <c:axPos val="b"/>
        <c:numFmt formatCode="General" sourceLinked="1"/>
        <c:majorTickMark val="out"/>
        <c:minorTickMark val="none"/>
        <c:tickLblPos val="nextTo"/>
        <c:txPr>
          <a:bodyPr rot="-2640000"/>
          <a:lstStyle/>
          <a:p>
            <a:pPr>
              <a:defRPr/>
            </a:pPr>
            <a:endParaRPr lang="fr-FR"/>
          </a:p>
        </c:txPr>
        <c:crossAx val="125215560"/>
        <c:crosses val="autoZero"/>
        <c:auto val="1"/>
        <c:lblAlgn val="ctr"/>
        <c:lblOffset val="100"/>
        <c:noMultiLvlLbl val="0"/>
      </c:catAx>
      <c:valAx>
        <c:axId val="125215560"/>
        <c:scaling>
          <c:orientation val="minMax"/>
          <c:max val="3.0000000000000002E-2"/>
        </c:scaling>
        <c:delete val="0"/>
        <c:axPos val="l"/>
        <c:majorGridlines/>
        <c:numFmt formatCode="General" sourceLinked="1"/>
        <c:majorTickMark val="out"/>
        <c:minorTickMark val="none"/>
        <c:tickLblPos val="nextTo"/>
        <c:crossAx val="1252151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cat>
            <c:numRef>
              <c:f>Feuil1!$A$1:$A$12</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Feuil1!$B$1:$B$12</c:f>
              <c:numCache>
                <c:formatCode>General</c:formatCode>
                <c:ptCount val="12"/>
                <c:pt idx="0">
                  <c:v>5.0000000000000105E-3</c:v>
                </c:pt>
              </c:numCache>
            </c:numRef>
          </c:val>
          <c:smooth val="0"/>
        </c:ser>
        <c:dLbls>
          <c:showLegendKey val="0"/>
          <c:showVal val="0"/>
          <c:showCatName val="0"/>
          <c:showSerName val="0"/>
          <c:showPercent val="0"/>
          <c:showBubbleSize val="0"/>
        </c:dLbls>
        <c:smooth val="0"/>
        <c:axId val="125216344"/>
        <c:axId val="125216736"/>
      </c:lineChart>
      <c:catAx>
        <c:axId val="125216344"/>
        <c:scaling>
          <c:orientation val="minMax"/>
        </c:scaling>
        <c:delete val="0"/>
        <c:axPos val="b"/>
        <c:numFmt formatCode="General" sourceLinked="1"/>
        <c:majorTickMark val="out"/>
        <c:minorTickMark val="none"/>
        <c:tickLblPos val="nextTo"/>
        <c:txPr>
          <a:bodyPr rot="-2640000"/>
          <a:lstStyle/>
          <a:p>
            <a:pPr>
              <a:defRPr/>
            </a:pPr>
            <a:endParaRPr lang="fr-FR"/>
          </a:p>
        </c:txPr>
        <c:crossAx val="125216736"/>
        <c:crosses val="autoZero"/>
        <c:auto val="1"/>
        <c:lblAlgn val="ctr"/>
        <c:lblOffset val="100"/>
        <c:noMultiLvlLbl val="0"/>
      </c:catAx>
      <c:valAx>
        <c:axId val="125216736"/>
        <c:scaling>
          <c:orientation val="minMax"/>
          <c:max val="3.0000000000000002E-2"/>
        </c:scaling>
        <c:delete val="0"/>
        <c:axPos val="l"/>
        <c:majorGridlines/>
        <c:numFmt formatCode="General" sourceLinked="1"/>
        <c:majorTickMark val="out"/>
        <c:minorTickMark val="none"/>
        <c:tickLblPos val="nextTo"/>
        <c:crossAx val="12521634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cat>
            <c:numRef>
              <c:f>Feuil1!$A$1:$A$13</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Feuil1!$B$1:$B$13</c:f>
              <c:numCache>
                <c:formatCode>General</c:formatCode>
                <c:ptCount val="13"/>
                <c:pt idx="0">
                  <c:v>5.0000000000000105E-3</c:v>
                </c:pt>
                <c:pt idx="12">
                  <c:v>2.5000000000000001E-2</c:v>
                </c:pt>
              </c:numCache>
            </c:numRef>
          </c:val>
          <c:smooth val="0"/>
        </c:ser>
        <c:dLbls>
          <c:showLegendKey val="0"/>
          <c:showVal val="0"/>
          <c:showCatName val="0"/>
          <c:showSerName val="0"/>
          <c:showPercent val="0"/>
          <c:showBubbleSize val="0"/>
        </c:dLbls>
        <c:smooth val="0"/>
        <c:axId val="163655368"/>
        <c:axId val="163655760"/>
      </c:lineChart>
      <c:catAx>
        <c:axId val="163655368"/>
        <c:scaling>
          <c:orientation val="minMax"/>
        </c:scaling>
        <c:delete val="0"/>
        <c:axPos val="b"/>
        <c:numFmt formatCode="General" sourceLinked="1"/>
        <c:majorTickMark val="out"/>
        <c:minorTickMark val="none"/>
        <c:tickLblPos val="nextTo"/>
        <c:txPr>
          <a:bodyPr rot="-2640000"/>
          <a:lstStyle/>
          <a:p>
            <a:pPr>
              <a:defRPr/>
            </a:pPr>
            <a:endParaRPr lang="fr-FR"/>
          </a:p>
        </c:txPr>
        <c:crossAx val="163655760"/>
        <c:crosses val="autoZero"/>
        <c:auto val="1"/>
        <c:lblAlgn val="ctr"/>
        <c:lblOffset val="100"/>
        <c:noMultiLvlLbl val="0"/>
      </c:catAx>
      <c:valAx>
        <c:axId val="163655760"/>
        <c:scaling>
          <c:orientation val="minMax"/>
          <c:max val="2.5000000000000001E-2"/>
        </c:scaling>
        <c:delete val="0"/>
        <c:axPos val="l"/>
        <c:majorGridlines/>
        <c:numFmt formatCode="General" sourceLinked="1"/>
        <c:majorTickMark val="out"/>
        <c:minorTickMark val="none"/>
        <c:tickLblPos val="nextTo"/>
        <c:crossAx val="1636553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5111052294935"/>
          <c:y val="0.10582010582010581"/>
          <c:w val="0.84302984185800411"/>
          <c:h val="0.71037078698495992"/>
        </c:manualLayout>
      </c:layout>
      <c:lineChart>
        <c:grouping val="standard"/>
        <c:varyColors val="0"/>
        <c:ser>
          <c:idx val="1"/>
          <c:order val="0"/>
          <c:marker>
            <c:symbol val="none"/>
          </c:marker>
          <c:cat>
            <c:numRef>
              <c:f>Feuil1!$A$1:$A$13</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Feuil1!$B$1:$B$13</c:f>
              <c:numCache>
                <c:formatCode>General</c:formatCode>
                <c:ptCount val="13"/>
                <c:pt idx="0">
                  <c:v>5.0000000000000105E-3</c:v>
                </c:pt>
                <c:pt idx="12">
                  <c:v>2.5000000000000001E-2</c:v>
                </c:pt>
              </c:numCache>
            </c:numRef>
          </c:val>
          <c:smooth val="0"/>
        </c:ser>
        <c:dLbls>
          <c:showLegendKey val="0"/>
          <c:showVal val="0"/>
          <c:showCatName val="0"/>
          <c:showSerName val="0"/>
          <c:showPercent val="0"/>
          <c:showBubbleSize val="0"/>
        </c:dLbls>
        <c:smooth val="0"/>
        <c:axId val="163656544"/>
        <c:axId val="163656936"/>
      </c:lineChart>
      <c:catAx>
        <c:axId val="163656544"/>
        <c:scaling>
          <c:orientation val="minMax"/>
        </c:scaling>
        <c:delete val="0"/>
        <c:axPos val="b"/>
        <c:numFmt formatCode="General" sourceLinked="1"/>
        <c:majorTickMark val="out"/>
        <c:minorTickMark val="none"/>
        <c:tickLblPos val="nextTo"/>
        <c:txPr>
          <a:bodyPr rot="-2640000"/>
          <a:lstStyle/>
          <a:p>
            <a:pPr>
              <a:defRPr/>
            </a:pPr>
            <a:endParaRPr lang="fr-FR"/>
          </a:p>
        </c:txPr>
        <c:crossAx val="163656936"/>
        <c:crosses val="autoZero"/>
        <c:auto val="1"/>
        <c:lblAlgn val="ctr"/>
        <c:lblOffset val="100"/>
        <c:noMultiLvlLbl val="0"/>
      </c:catAx>
      <c:valAx>
        <c:axId val="163656936"/>
        <c:scaling>
          <c:orientation val="minMax"/>
          <c:max val="2.5000000000000001E-2"/>
        </c:scaling>
        <c:delete val="0"/>
        <c:axPos val="l"/>
        <c:majorGridlines/>
        <c:numFmt formatCode="General" sourceLinked="1"/>
        <c:majorTickMark val="out"/>
        <c:minorTickMark val="none"/>
        <c:tickLblPos val="nextTo"/>
        <c:crossAx val="16365654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B7A269A8-3479-46FB-A22C-34423A17F1D3}" type="datetimeFigureOut">
              <a:rPr lang="fr-FR" smtClean="0"/>
              <a:pPr/>
              <a:t>19/09/2014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F21B4C98-6FD9-4A1C-B226-2E44D0FC46FC}" type="slidenum">
              <a:rPr lang="fr-FR" smtClean="0"/>
              <a:pPr/>
              <a:t>‹N°›</a:t>
            </a:fld>
            <a:endParaRPr lang="fr-FR"/>
          </a:p>
        </p:txBody>
      </p:sp>
    </p:spTree>
    <p:extLst>
      <p:ext uri="{BB962C8B-B14F-4D97-AF65-F5344CB8AC3E}">
        <p14:creationId xmlns:p14="http://schemas.microsoft.com/office/powerpoint/2010/main" val="215893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1</a:t>
            </a:fld>
            <a:endParaRPr lang="fr-FR"/>
          </a:p>
        </p:txBody>
      </p:sp>
    </p:spTree>
    <p:extLst>
      <p:ext uri="{BB962C8B-B14F-4D97-AF65-F5344CB8AC3E}">
        <p14:creationId xmlns:p14="http://schemas.microsoft.com/office/powerpoint/2010/main" val="351744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En ordonnée : le pourcentage </a:t>
            </a:r>
            <a:r>
              <a:rPr lang="fr-FR" i="0" baseline="0" dirty="0" smtClean="0"/>
              <a:t>d’</a:t>
            </a:r>
            <a:r>
              <a:rPr lang="fr-FR" i="1" baseline="0" dirty="0" smtClean="0"/>
              <a:t>E. Coli </a:t>
            </a:r>
            <a:r>
              <a:rPr lang="fr-FR" baseline="0" dirty="0" smtClean="0"/>
              <a:t>résistantes à un antibiotique donné.</a:t>
            </a:r>
          </a:p>
          <a:p>
            <a:r>
              <a:rPr lang="fr-FR" baseline="0" dirty="0" smtClean="0"/>
              <a:t>En abscisse : le niveau d’exposition des bovins à un antibiotique donnée.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Colistine: forte exposition des bovins mais une faible résistance des bactéries à la colistine.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Pourtant la prescription de cet antibiotique en médecine vétérinaire est dénoncée par la médecine humaine car la colistine est un antibiotique de dernier recours pour des bactéries multi-résistantes, et notamment des E Coli. Selon un rapport de l’E.M.A. de 2013 intitulé «</a:t>
            </a:r>
            <a:r>
              <a:rPr lang="fr-FR" i="1" baseline="0" dirty="0" smtClean="0"/>
              <a:t> Recommandations et impact des usages vétérinaires sur les résistances humaines à la colistine et </a:t>
            </a:r>
            <a:r>
              <a:rPr lang="fr-FR" i="1" baseline="0" dirty="0" err="1" smtClean="0"/>
              <a:t>tigécycline</a:t>
            </a:r>
            <a:r>
              <a:rPr lang="fr-FR" i="1" baseline="0" dirty="0" smtClean="0"/>
              <a:t> </a:t>
            </a:r>
            <a:r>
              <a:rPr lang="fr-FR" baseline="0" dirty="0" smtClean="0"/>
              <a:t>», la résistance à la colistine chez les animaux de rente reste faible (malgré une utilisation depuis plusieurs dizaines d’années) car il s’agit d’une résistance chromosomique instable : la résistance à la colistine est vraisemblablement réversible (elle disparait avec l’arrêt de l’administration de colistine). </a:t>
            </a:r>
          </a:p>
          <a:p>
            <a:r>
              <a:rPr lang="fr-FR" baseline="0" dirty="0" smtClean="0"/>
              <a:t>La résistance d’E Coli aux C3G émerge depuis une dizaine d’années, la faible corrélation entre résistance et administration pour le ceftiofur peut s’expliquer par le fait que cet antibiotique est utilisé depuis peu en médecine vétérinaire.</a:t>
            </a:r>
          </a:p>
          <a:p>
            <a:r>
              <a:rPr lang="fr-FR" baseline="0" dirty="0" smtClean="0"/>
              <a:t>On observe une excellente corrélation pour les autres antibiotiques, sauf pour la gentamicine.</a:t>
            </a:r>
          </a:p>
        </p:txBody>
      </p:sp>
    </p:spTree>
    <p:extLst>
      <p:ext uri="{BB962C8B-B14F-4D97-AF65-F5344CB8AC3E}">
        <p14:creationId xmlns:p14="http://schemas.microsoft.com/office/powerpoint/2010/main" val="107566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r>
              <a:rPr lang="fr-FR" dirty="0" smtClean="0"/>
              <a:t>Le fait que les bactéries non pathogènes acquièrent aussi des résistances</a:t>
            </a:r>
            <a:r>
              <a:rPr lang="fr-FR" baseline="0" dirty="0" smtClean="0"/>
              <a:t> est très important car cela signifie que des animaux sains peuvent être porteurs de bactéries possédant des gènes de résistance bactérienne. Ces gènes de résistance pourront être transmis à des bactéries pathogènes et générer des échecs thérapeutiques. </a:t>
            </a:r>
            <a:endParaRPr lang="fr-FR" dirty="0" smtClean="0"/>
          </a:p>
        </p:txBody>
      </p:sp>
    </p:spTree>
    <p:extLst>
      <p:ext uri="{BB962C8B-B14F-4D97-AF65-F5344CB8AC3E}">
        <p14:creationId xmlns:p14="http://schemas.microsoft.com/office/powerpoint/2010/main" val="121301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r>
              <a:rPr lang="fr-FR" sz="1200" kern="1200" dirty="0" smtClean="0">
                <a:solidFill>
                  <a:schemeClr val="tx1"/>
                </a:solidFill>
                <a:effectLst/>
                <a:latin typeface="+mn-lt"/>
                <a:ea typeface="+mn-ea"/>
                <a:cs typeface="+mn-cs"/>
              </a:rPr>
              <a:t>L’antibiogramme a pour but de classer la bactérie vis-à-vis d’un panel d’antibiotiques en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Sensible (S), Intermédiaire (I) ou Résistante (R).</a:t>
            </a:r>
          </a:p>
          <a:p>
            <a:pPr marL="0" indent="0">
              <a:buFontTx/>
              <a:buNone/>
            </a:pP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matière de suivi sanitaire du troupeau, la réalisation régulière d’antibiogrammes peut être très utile pour connaître l’évolution des agents pathogènes responsables de maladies et le profil de « résistances » des germes identifiés.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L’exemple</a:t>
            </a:r>
            <a:r>
              <a:rPr lang="fr-FR" baseline="0" dirty="0" smtClean="0"/>
              <a:t> de la diapositive montre que l’élevage 1 est contaminé par un E. Coli sensible à 7 familles d’antibiotiques. La souche de l’élevage 2 n’est plus sensible qu’à 1 famille d’antibiotiques !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Par exemple dans l’élevage 1, bien que le germe soit sensible aux quinolones, elles ne seront pas recommandées parce qu’il y a une résistance à l’acide oxolinique, ce qui signe un début de résistance à la famille des quinolones dans son ensemble.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NB : E. Coli est naturellement résistance à la spiramycine.</a:t>
            </a:r>
            <a:endParaRPr lang="fr-FR" dirty="0" smtClean="0"/>
          </a:p>
        </p:txBody>
      </p:sp>
    </p:spTree>
    <p:extLst>
      <p:ext uri="{BB962C8B-B14F-4D97-AF65-F5344CB8AC3E}">
        <p14:creationId xmlns:p14="http://schemas.microsoft.com/office/powerpoint/2010/main" val="52415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NB1: Pas de spécialité vétérinaire contenant de la céfotaxime en France (car réservé à</a:t>
            </a:r>
            <a:r>
              <a:rPr lang="fr-FR" baseline="0" noProof="0" dirty="0" smtClean="0"/>
              <a:t> la médecine humaine): l’étude a lieu en Allemagne.</a:t>
            </a:r>
          </a:p>
          <a:p>
            <a:r>
              <a:rPr lang="fr-FR" b="1" baseline="0" noProof="0" dirty="0" smtClean="0"/>
              <a:t>NB2: il est interdit de distribuer aux veaux du lait lors de la période du temps d’attente ! Cette étude montre bien pourquoi.</a:t>
            </a:r>
            <a:endParaRPr lang="fr-FR" b="1" noProof="0" dirty="0" smtClean="0"/>
          </a:p>
          <a:p>
            <a:r>
              <a:rPr lang="fr-FR" noProof="0" dirty="0" smtClean="0"/>
              <a:t>On</a:t>
            </a:r>
            <a:r>
              <a:rPr lang="fr-FR" baseline="0" noProof="0" dirty="0" smtClean="0"/>
              <a:t> note une augmentation de la proportion d’E. Coli résistant à différents antibactériens chez les veaux nourris avec du lait contenant des antibiotiques.</a:t>
            </a:r>
          </a:p>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14</a:t>
            </a:fld>
            <a:endParaRPr lang="fr-FR"/>
          </a:p>
        </p:txBody>
      </p:sp>
    </p:spTree>
    <p:extLst>
      <p:ext uri="{BB962C8B-B14F-4D97-AF65-F5344CB8AC3E}">
        <p14:creationId xmlns:p14="http://schemas.microsoft.com/office/powerpoint/2010/main" val="36050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p:spPr>
        <p:txBody>
          <a:bodyPr/>
          <a:lstStyle/>
          <a:p>
            <a:r>
              <a:rPr lang="fr-FR" dirty="0" smtClean="0"/>
              <a:t>La sélection</a:t>
            </a:r>
            <a:r>
              <a:rPr lang="fr-FR" baseline="0" dirty="0" smtClean="0"/>
              <a:t> de la </a:t>
            </a:r>
            <a:r>
              <a:rPr lang="fr-FR" dirty="0" smtClean="0"/>
              <a:t>résistance aux C3,C4G se fait très certainement</a:t>
            </a:r>
            <a:r>
              <a:rPr lang="fr-FR" baseline="0" dirty="0" smtClean="0"/>
              <a:t> par l’administration de tétracyclines et sulfamides (</a:t>
            </a:r>
            <a:r>
              <a:rPr lang="fr-FR" i="1" baseline="0" dirty="0" smtClean="0"/>
              <a:t>BE Anses N°53, novembre 2012</a:t>
            </a:r>
            <a:r>
              <a:rPr lang="fr-FR" baseline="0" dirty="0" smtClean="0"/>
              <a:t>). Le taux de résistance aux C3,C4G est en augmentation chez E Coli, notamment dans les diarrhées néonatales des veaux. </a:t>
            </a:r>
          </a:p>
          <a:p>
            <a:r>
              <a:rPr lang="fr-FR" baseline="0" dirty="0" smtClean="0"/>
              <a:t>La résistance à la </a:t>
            </a:r>
            <a:r>
              <a:rPr lang="fr-FR" baseline="0" dirty="0" err="1" smtClean="0"/>
              <a:t>tigécycline</a:t>
            </a:r>
            <a:r>
              <a:rPr lang="fr-FR" baseline="0" dirty="0" smtClean="0"/>
              <a:t>, antibiotique utilisé chez l’homme en dernier recours contre les BLSE, SARM, VRE, est sélectionnée par l’administration de </a:t>
            </a:r>
            <a:r>
              <a:rPr lang="fr-FR" baseline="0" dirty="0" err="1" smtClean="0"/>
              <a:t>fluoroquinolones</a:t>
            </a:r>
            <a:r>
              <a:rPr lang="fr-FR" baseline="0" smtClean="0"/>
              <a:t>.</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a:t>
            </a:r>
            <a:r>
              <a:rPr lang="fr-FR" sz="1200" kern="1200" dirty="0" err="1" smtClean="0">
                <a:solidFill>
                  <a:schemeClr val="tx1"/>
                </a:solidFill>
                <a:effectLst/>
                <a:latin typeface="+mn-lt"/>
                <a:ea typeface="+mn-ea"/>
                <a:cs typeface="+mn-cs"/>
              </a:rPr>
              <a:t>pleuromutilines</a:t>
            </a:r>
            <a:r>
              <a:rPr lang="fr-FR" sz="1200" kern="1200" dirty="0" smtClean="0">
                <a:solidFill>
                  <a:schemeClr val="tx1"/>
                </a:solidFill>
                <a:effectLst/>
                <a:latin typeface="+mn-lt"/>
                <a:ea typeface="+mn-ea"/>
                <a:cs typeface="+mn-cs"/>
              </a:rPr>
              <a:t> sont actives contre les streptocoques, staphylocoques et les mycoplasmes (entre autres). Ils sont surtout utilisés chez le porc car ce sont les seuls antibiotiques efficaces contre l’entérite hémorragique (</a:t>
            </a:r>
            <a:r>
              <a:rPr lang="fr-FR" sz="1200" i="1" kern="1200" baseline="0" dirty="0" err="1" smtClean="0">
                <a:solidFill>
                  <a:schemeClr val="tx1"/>
                </a:solidFill>
                <a:effectLst/>
                <a:latin typeface="+mn-lt"/>
                <a:ea typeface="+mn-ea"/>
                <a:cs typeface="+mn-cs"/>
              </a:rPr>
              <a:t>B</a:t>
            </a:r>
            <a:r>
              <a:rPr lang="fr-FR" sz="1200" i="1" kern="1200" dirty="0" err="1" smtClean="0">
                <a:solidFill>
                  <a:schemeClr val="tx1"/>
                </a:solidFill>
                <a:effectLst/>
                <a:latin typeface="+mn-lt"/>
                <a:ea typeface="+mn-ea"/>
                <a:cs typeface="+mn-cs"/>
              </a:rPr>
              <a:t>rachyspira</a:t>
            </a:r>
            <a:r>
              <a:rPr lang="fr-FR" sz="1200" i="1" kern="1200" baseline="0" dirty="0" smtClean="0">
                <a:solidFill>
                  <a:schemeClr val="tx1"/>
                </a:solidFill>
                <a:effectLst/>
                <a:latin typeface="+mn-lt"/>
                <a:ea typeface="+mn-ea"/>
                <a:cs typeface="+mn-cs"/>
              </a:rPr>
              <a:t> </a:t>
            </a:r>
            <a:r>
              <a:rPr lang="fr-FR" sz="1200" i="1" kern="1200" baseline="0" dirty="0" err="1" smtClean="0">
                <a:solidFill>
                  <a:schemeClr val="tx1"/>
                </a:solidFill>
                <a:effectLst/>
                <a:latin typeface="+mn-lt"/>
                <a:ea typeface="+mn-ea"/>
                <a:cs typeface="+mn-cs"/>
              </a:rPr>
              <a:t>hyodysenteriae</a:t>
            </a:r>
            <a:r>
              <a:rPr lang="fr-FR" sz="1200" i="1"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en cas de résistance fréquente aux macrolides.</a:t>
            </a:r>
            <a:r>
              <a:rPr lang="fr-FR" sz="1200" kern="1200" baseline="0" dirty="0" smtClean="0">
                <a:solidFill>
                  <a:schemeClr val="tx1"/>
                </a:solidFill>
                <a:effectLst/>
                <a:latin typeface="+mn-lt"/>
                <a:ea typeface="+mn-ea"/>
                <a:cs typeface="+mn-cs"/>
              </a:rPr>
              <a:t> Or </a:t>
            </a:r>
            <a:r>
              <a:rPr lang="fr-FR" sz="1200" kern="1200" dirty="0" smtClean="0">
                <a:solidFill>
                  <a:schemeClr val="tx1"/>
                </a:solidFill>
                <a:effectLst/>
                <a:latin typeface="+mn-lt"/>
                <a:ea typeface="+mn-ea"/>
                <a:cs typeface="+mn-cs"/>
              </a:rPr>
              <a:t>les </a:t>
            </a:r>
            <a:r>
              <a:rPr lang="fr-FR" sz="1200" kern="1200" dirty="0" err="1" smtClean="0">
                <a:solidFill>
                  <a:schemeClr val="tx1"/>
                </a:solidFill>
                <a:effectLst/>
                <a:latin typeface="+mn-lt"/>
                <a:ea typeface="+mn-ea"/>
                <a:cs typeface="+mn-cs"/>
              </a:rPr>
              <a:t>pleuromutilines</a:t>
            </a:r>
            <a:r>
              <a:rPr lang="fr-FR" sz="1200" kern="1200" dirty="0" smtClean="0">
                <a:solidFill>
                  <a:schemeClr val="tx1"/>
                </a:solidFill>
                <a:effectLst/>
                <a:latin typeface="+mn-lt"/>
                <a:ea typeface="+mn-ea"/>
                <a:cs typeface="+mn-cs"/>
              </a:rPr>
              <a:t> sont utilisées en médecine humaine contre les SARM (</a:t>
            </a:r>
            <a:r>
              <a:rPr lang="fr-FR" sz="1200" i="1" kern="1200" dirty="0" smtClean="0">
                <a:solidFill>
                  <a:schemeClr val="tx1"/>
                </a:solidFill>
                <a:effectLst/>
                <a:latin typeface="+mn-lt"/>
                <a:ea typeface="+mn-ea"/>
                <a:cs typeface="+mn-cs"/>
              </a:rPr>
              <a:t>Staphylococcus</a:t>
            </a:r>
            <a:r>
              <a:rPr lang="fr-FR" sz="1200" i="1" kern="1200" baseline="0" dirty="0" smtClean="0">
                <a:solidFill>
                  <a:schemeClr val="tx1"/>
                </a:solidFill>
                <a:effectLst/>
                <a:latin typeface="+mn-lt"/>
                <a:ea typeface="+mn-ea"/>
                <a:cs typeface="+mn-cs"/>
              </a:rPr>
              <a:t> aureus</a:t>
            </a:r>
            <a:r>
              <a:rPr lang="fr-FR" sz="1200" kern="1200" baseline="0" dirty="0" smtClean="0">
                <a:solidFill>
                  <a:schemeClr val="tx1"/>
                </a:solidFill>
                <a:effectLst/>
                <a:latin typeface="+mn-lt"/>
                <a:ea typeface="+mn-ea"/>
                <a:cs typeface="+mn-cs"/>
              </a:rPr>
              <a:t> résistant à la </a:t>
            </a:r>
            <a:r>
              <a:rPr lang="fr-FR" sz="1200" kern="1200" baseline="0" dirty="0" err="1" smtClean="0">
                <a:solidFill>
                  <a:schemeClr val="tx1"/>
                </a:solidFill>
                <a:effectLst/>
                <a:latin typeface="+mn-lt"/>
                <a:ea typeface="+mn-ea"/>
                <a:cs typeface="+mn-cs"/>
              </a:rPr>
              <a:t>méticilline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On peut alors craindre que les usages vétérinaires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conduisent à une diffusion de la résistance aux </a:t>
            </a:r>
            <a:r>
              <a:rPr lang="fr-FR" sz="1200" kern="1200" dirty="0" err="1" smtClean="0">
                <a:solidFill>
                  <a:schemeClr val="tx1"/>
                </a:solidFill>
                <a:effectLst/>
                <a:latin typeface="+mn-lt"/>
                <a:ea typeface="+mn-ea"/>
                <a:cs typeface="+mn-cs"/>
              </a:rPr>
              <a:t>pleuromutilines</a:t>
            </a:r>
            <a:r>
              <a:rPr lang="fr-FR" sz="1200" kern="1200" dirty="0" smtClean="0">
                <a:solidFill>
                  <a:schemeClr val="tx1"/>
                </a:solidFill>
                <a:effectLst/>
                <a:latin typeface="+mn-lt"/>
                <a:ea typeface="+mn-ea"/>
                <a:cs typeface="+mn-cs"/>
              </a:rPr>
              <a:t> chez les SARM avec un impact très grave pour la santé humaine.</a:t>
            </a:r>
          </a:p>
          <a:p>
            <a:pPr lvl="0"/>
            <a:r>
              <a:rPr lang="fr-FR" sz="1200" i="1" kern="1200" dirty="0" smtClean="0">
                <a:solidFill>
                  <a:schemeClr val="tx1"/>
                </a:solidFill>
                <a:effectLst/>
                <a:latin typeface="+mn-lt"/>
                <a:ea typeface="+mn-ea"/>
                <a:cs typeface="+mn-cs"/>
              </a:rPr>
              <a:t>Source: EMA 2013,</a:t>
            </a:r>
            <a:r>
              <a:rPr lang="fr-FR" sz="1200" i="1" kern="1200" baseline="0" dirty="0" smtClean="0">
                <a:solidFill>
                  <a:schemeClr val="tx1"/>
                </a:solidFill>
                <a:effectLst/>
                <a:latin typeface="+mn-lt"/>
                <a:ea typeface="+mn-ea"/>
                <a:cs typeface="+mn-cs"/>
              </a:rPr>
              <a:t> recommandations finales sur les </a:t>
            </a:r>
            <a:r>
              <a:rPr lang="fr-FR" sz="1200" i="1" kern="1200" baseline="0" dirty="0" err="1" smtClean="0">
                <a:solidFill>
                  <a:schemeClr val="tx1"/>
                </a:solidFill>
                <a:effectLst/>
                <a:latin typeface="+mn-lt"/>
                <a:ea typeface="+mn-ea"/>
                <a:cs typeface="+mn-cs"/>
              </a:rPr>
              <a:t>pleuromutilines</a:t>
            </a:r>
            <a:r>
              <a:rPr lang="fr-FR" sz="1200" i="1" kern="1200" baseline="0" dirty="0" smtClean="0">
                <a:solidFill>
                  <a:schemeClr val="tx1"/>
                </a:solidFill>
                <a:effectLst/>
                <a:latin typeface="+mn-lt"/>
                <a:ea typeface="+mn-ea"/>
                <a:cs typeface="+mn-cs"/>
              </a:rPr>
              <a:t> (</a:t>
            </a:r>
            <a:r>
              <a:rPr lang="fr-FR" sz="1200" i="1" kern="1200" baseline="0" dirty="0" err="1" smtClean="0">
                <a:solidFill>
                  <a:schemeClr val="tx1"/>
                </a:solidFill>
                <a:effectLst/>
                <a:latin typeface="+mn-lt"/>
                <a:ea typeface="+mn-ea"/>
                <a:cs typeface="+mn-cs"/>
              </a:rPr>
              <a:t>tiamuline</a:t>
            </a:r>
            <a:r>
              <a:rPr lang="fr-FR" sz="1200" i="1" kern="1200" baseline="0" dirty="0" smtClean="0">
                <a:solidFill>
                  <a:schemeClr val="tx1"/>
                </a:solidFill>
                <a:effectLst/>
                <a:latin typeface="+mn-lt"/>
                <a:ea typeface="+mn-ea"/>
                <a:cs typeface="+mn-cs"/>
              </a:rPr>
              <a:t>, </a:t>
            </a:r>
            <a:r>
              <a:rPr lang="fr-FR" sz="1200" i="1" kern="1200" baseline="0" dirty="0" err="1" smtClean="0">
                <a:solidFill>
                  <a:schemeClr val="tx1"/>
                </a:solidFill>
                <a:effectLst/>
                <a:latin typeface="+mn-lt"/>
                <a:ea typeface="+mn-ea"/>
                <a:cs typeface="+mn-cs"/>
              </a:rPr>
              <a:t>valnémuline</a:t>
            </a:r>
            <a:r>
              <a:rPr lang="fr-FR" sz="1200" i="1" kern="1200" baseline="0" dirty="0" smtClean="0">
                <a:solidFill>
                  <a:schemeClr val="tx1"/>
                </a:solidFill>
                <a:effectLst/>
                <a:latin typeface="+mn-lt"/>
                <a:ea typeface="+mn-ea"/>
                <a:cs typeface="+mn-cs"/>
              </a:rPr>
              <a:t>) pour préserver à tout prix l'efficacité contre B. </a:t>
            </a:r>
            <a:r>
              <a:rPr lang="fr-FR" sz="1200" i="1" kern="1200" baseline="0" dirty="0" err="1" smtClean="0">
                <a:solidFill>
                  <a:schemeClr val="tx1"/>
                </a:solidFill>
                <a:effectLst/>
                <a:latin typeface="+mn-lt"/>
                <a:ea typeface="+mn-ea"/>
                <a:cs typeface="+mn-cs"/>
              </a:rPr>
              <a:t>hyodysenteriae</a:t>
            </a:r>
            <a:r>
              <a:rPr lang="fr-FR" sz="1200" i="1" kern="1200" baseline="0" dirty="0" smtClean="0">
                <a:solidFill>
                  <a:schemeClr val="tx1"/>
                </a:solidFill>
                <a:effectLst/>
                <a:latin typeface="+mn-lt"/>
                <a:ea typeface="+mn-ea"/>
                <a:cs typeface="+mn-cs"/>
              </a:rPr>
              <a:t>.</a:t>
            </a:r>
            <a:endParaRPr lang="fr-FR" sz="1200" i="1" kern="1200" dirty="0" smtClean="0">
              <a:solidFill>
                <a:schemeClr val="tx1"/>
              </a:solidFill>
              <a:effectLst/>
              <a:latin typeface="+mn-lt"/>
              <a:ea typeface="+mn-ea"/>
              <a:cs typeface="+mn-cs"/>
            </a:endParaRPr>
          </a:p>
          <a:p>
            <a:endParaRPr lang="fr-FR" baseline="0" dirty="0" smtClean="0"/>
          </a:p>
        </p:txBody>
      </p:sp>
    </p:spTree>
    <p:extLst>
      <p:ext uri="{BB962C8B-B14F-4D97-AF65-F5344CB8AC3E}">
        <p14:creationId xmlns:p14="http://schemas.microsoft.com/office/powerpoint/2010/main" val="61478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p:spPr>
        <p:txBody>
          <a:bodyPr/>
          <a:lstStyle/>
          <a:p>
            <a:r>
              <a:rPr lang="fr-FR" baseline="0" dirty="0" smtClean="0"/>
              <a:t>La caractérisation de la transmission effective entre hommes et animaux en est à son début ; la collecte de données épidémiologiques moléculaires par le Résapath permettra de documenter et de décrire cette transmission. On sait par exemple que des plasmides identiques BLSE (bêta-</a:t>
            </a:r>
            <a:r>
              <a:rPr lang="fr-FR" baseline="0" dirty="0" err="1" smtClean="0"/>
              <a:t>lactamases</a:t>
            </a:r>
            <a:r>
              <a:rPr lang="fr-FR" baseline="0" dirty="0" smtClean="0"/>
              <a:t> à spectre étendu) ont été retrouvés dans des souches différentes </a:t>
            </a:r>
            <a:r>
              <a:rPr lang="fr-FR" i="0" baseline="0" dirty="0" smtClean="0"/>
              <a:t>d’</a:t>
            </a:r>
            <a:r>
              <a:rPr lang="fr-FR" i="1" baseline="0" dirty="0" smtClean="0"/>
              <a:t>E. Coli </a:t>
            </a:r>
            <a:r>
              <a:rPr lang="fr-FR" baseline="0" dirty="0" smtClean="0"/>
              <a:t>de l’Homme et de bovins (</a:t>
            </a:r>
            <a:r>
              <a:rPr lang="fr-FR" baseline="0" dirty="0" err="1" smtClean="0"/>
              <a:t>Madec</a:t>
            </a:r>
            <a:r>
              <a:rPr lang="fr-FR" baseline="0" dirty="0" smtClean="0"/>
              <a:t> et al., 2012) : la transmission de l’antibiorésistance entre homme et animal pourrait passer par la transmission de plasmides entre des souches bactériennes différentes. Les souches d’</a:t>
            </a:r>
            <a:r>
              <a:rPr lang="fr-FR" i="1" baseline="0" dirty="0" smtClean="0"/>
              <a:t>E</a:t>
            </a:r>
            <a:r>
              <a:rPr lang="fr-FR" baseline="0" dirty="0" smtClean="0"/>
              <a:t>. </a:t>
            </a:r>
            <a:r>
              <a:rPr lang="fr-FR" i="1" baseline="0" dirty="0" smtClean="0"/>
              <a:t>Coli</a:t>
            </a:r>
            <a:r>
              <a:rPr lang="fr-FR" baseline="0" dirty="0" smtClean="0"/>
              <a:t> résistantes sont en général différentes entre Homme et Animal, mais les plasmides porteurs de la résistance peuvent être les mêmes. </a:t>
            </a:r>
            <a:r>
              <a:rPr lang="fr-FR" i="1" baseline="0" dirty="0" smtClean="0"/>
              <a:t>Source: bulletin épidémiologique de l’ANSES, novembre 2013, N°53</a:t>
            </a:r>
            <a:r>
              <a:rPr lang="fr-FR" i="0" baseline="0" dirty="0" smtClean="0"/>
              <a:t>.</a:t>
            </a:r>
            <a:endParaRPr lang="fr-FR" baseline="0" dirty="0" smtClean="0"/>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SARM isolé</a:t>
            </a:r>
            <a:r>
              <a:rPr lang="fr-FR" baseline="0" dirty="0" smtClean="0"/>
              <a:t> d’une m</a:t>
            </a:r>
            <a:r>
              <a:rPr lang="fr-FR" dirty="0" smtClean="0"/>
              <a:t>ammite clinique: les SARM (</a:t>
            </a:r>
            <a:r>
              <a:rPr lang="fr-FR" i="1" dirty="0" smtClean="0"/>
              <a:t>Staphylococcus aureus </a:t>
            </a:r>
            <a:r>
              <a:rPr lang="fr-FR" dirty="0" smtClean="0"/>
              <a:t>résistant à la </a:t>
            </a:r>
            <a:r>
              <a:rPr lang="fr-FR" dirty="0" err="1" smtClean="0"/>
              <a:t>méticilline</a:t>
            </a:r>
            <a:r>
              <a:rPr lang="fr-FR" dirty="0" smtClean="0"/>
              <a:t>) sont très rares en élevage bovin, l’un des seuls</a:t>
            </a:r>
            <a:r>
              <a:rPr lang="fr-FR" baseline="0" dirty="0" smtClean="0"/>
              <a:t> clones isolés chez un bovin à mammite clinique s’est avéré être un clone d’origine humaine (</a:t>
            </a:r>
            <a:r>
              <a:rPr lang="fr-FR" baseline="0" dirty="0" err="1" smtClean="0"/>
              <a:t>Haenni</a:t>
            </a:r>
            <a:r>
              <a:rPr lang="fr-FR" baseline="0" dirty="0" smtClean="0"/>
              <a:t> et al., 2011).</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Epidémies humaines de salmonella résistantes aux C3,C4G d’origine animale : consommation d’aliments d’origine animale peu cuits.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Exemple de Salmonella  </a:t>
            </a:r>
            <a:r>
              <a:rPr lang="fr-FR" baseline="0" dirty="0" err="1" smtClean="0"/>
              <a:t>typhimurium</a:t>
            </a:r>
            <a:r>
              <a:rPr lang="fr-FR" baseline="0" dirty="0" smtClean="0"/>
              <a:t> porteuse de BLSE et </a:t>
            </a:r>
            <a:r>
              <a:rPr lang="fr-FR" baseline="0" dirty="0" err="1" smtClean="0"/>
              <a:t>céphalosporinase</a:t>
            </a:r>
            <a:r>
              <a:rPr lang="fr-FR" baseline="0" dirty="0" smtClean="0"/>
              <a:t> : épidémie humaine (38 cas) liée à la consommation de fromage au lait de vache cru. Dans la même période, 7 cas équins (avec 5 décès) ont été rapportés. L’enquête épidémiologique menée par la suite tend à montrer un lien entre les cas équins (lien via la clinique vétérinaire) et le cas bovin (lien via un pré d’utilisation commune entre des chevaux et le cheptel bovin contaminé).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résistance des salmonelles aux céphalosporines de dernières générations est un enjeu majeur de santé publique car les enfants atteints d’une salmonelle ne peuvent être traités qu’avec des C3G. Une diminution de l’exposition à ces antibiotiques est l’un des leviers pour réduire la prévalence de ces entérobactéries animales résistantes. </a:t>
            </a:r>
            <a:r>
              <a:rPr lang="fr-FR" i="1" baseline="0" dirty="0" smtClean="0"/>
              <a:t>Source: bulletin épidémiologique de l’ANSES, novembre 2013, N°53</a:t>
            </a:r>
            <a:r>
              <a:rPr lang="fr-FR" i="0" baseline="0" dirty="0" smtClean="0"/>
              <a:t>.</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baseline="0" dirty="0" smtClean="0"/>
          </a:p>
        </p:txBody>
      </p:sp>
    </p:spTree>
    <p:extLst>
      <p:ext uri="{BB962C8B-B14F-4D97-AF65-F5344CB8AC3E}">
        <p14:creationId xmlns:p14="http://schemas.microsoft.com/office/powerpoint/2010/main" val="145330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153207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p:spPr>
        <p:txBody>
          <a:bodyPr/>
          <a:lstStyle/>
          <a:p>
            <a:pPr lvl="0"/>
            <a:r>
              <a:rPr lang="fr-FR" dirty="0" smtClean="0"/>
              <a:t>C3G : principe actif </a:t>
            </a:r>
            <a:r>
              <a:rPr lang="fr-FR" dirty="0" err="1" smtClean="0"/>
              <a:t>ceftiotur</a:t>
            </a:r>
            <a:r>
              <a:rPr lang="fr-FR" dirty="0" smtClean="0"/>
              <a:t> : </a:t>
            </a:r>
            <a:r>
              <a:rPr lang="fr-FR" dirty="0" err="1" smtClean="0"/>
              <a:t>excenel</a:t>
            </a:r>
            <a:r>
              <a:rPr lang="fr-FR" dirty="0" smtClean="0"/>
              <a:t>, </a:t>
            </a:r>
            <a:r>
              <a:rPr lang="fr-FR" dirty="0" err="1" smtClean="0"/>
              <a:t>naxel</a:t>
            </a:r>
            <a:r>
              <a:rPr lang="fr-FR" dirty="0" smtClean="0"/>
              <a:t>, </a:t>
            </a:r>
            <a:r>
              <a:rPr lang="fr-FR" dirty="0" err="1" smtClean="0"/>
              <a:t>cevaxel</a:t>
            </a:r>
            <a:r>
              <a:rPr lang="fr-FR" dirty="0" smtClean="0"/>
              <a:t>, </a:t>
            </a:r>
            <a:r>
              <a:rPr lang="fr-FR" dirty="0" err="1" smtClean="0"/>
              <a:t>readycef</a:t>
            </a:r>
            <a:r>
              <a:rPr lang="fr-FR" dirty="0" smtClean="0"/>
              <a:t>, </a:t>
            </a:r>
            <a:r>
              <a:rPr lang="fr-FR" dirty="0" err="1" smtClean="0"/>
              <a:t>eficur</a:t>
            </a:r>
            <a:r>
              <a:rPr lang="fr-FR" dirty="0" smtClean="0"/>
              <a:t>, </a:t>
            </a:r>
            <a:r>
              <a:rPr lang="fr-FR" dirty="0" err="1" smtClean="0"/>
              <a:t>ceftiocyl</a:t>
            </a:r>
            <a:r>
              <a:rPr lang="fr-FR" dirty="0" smtClean="0"/>
              <a:t>, </a:t>
            </a:r>
            <a:r>
              <a:rPr lang="fr-FR" dirty="0" err="1" smtClean="0"/>
              <a:t>cefenil</a:t>
            </a:r>
            <a:r>
              <a:rPr lang="fr-FR" dirty="0" smtClean="0"/>
              <a:t>.</a:t>
            </a:r>
          </a:p>
          <a:p>
            <a:pPr lvl="0"/>
            <a:r>
              <a:rPr lang="fr-FR" dirty="0" smtClean="0"/>
              <a:t>C4G : </a:t>
            </a:r>
            <a:r>
              <a:rPr lang="fr-FR" dirty="0" err="1" smtClean="0"/>
              <a:t>cefquinome</a:t>
            </a:r>
            <a:r>
              <a:rPr lang="fr-FR" dirty="0" smtClean="0"/>
              <a:t> : </a:t>
            </a:r>
            <a:r>
              <a:rPr lang="fr-FR" dirty="0" err="1" smtClean="0"/>
              <a:t>cobactan</a:t>
            </a:r>
            <a:r>
              <a:rPr lang="fr-FR" dirty="0" smtClean="0"/>
              <a:t> sous différentes spécialités </a:t>
            </a:r>
          </a:p>
          <a:p>
            <a:pPr lvl="0"/>
            <a:r>
              <a:rPr lang="fr-FR" dirty="0" smtClean="0"/>
              <a:t>FQ : </a:t>
            </a:r>
            <a:r>
              <a:rPr lang="fr-FR" dirty="0" err="1" smtClean="0"/>
              <a:t>Enrofloxacine</a:t>
            </a:r>
            <a:r>
              <a:rPr lang="fr-FR" dirty="0" smtClean="0"/>
              <a:t> : </a:t>
            </a:r>
            <a:r>
              <a:rPr lang="fr-FR" dirty="0" err="1" smtClean="0"/>
              <a:t>baytril</a:t>
            </a:r>
            <a:r>
              <a:rPr lang="fr-FR" dirty="0" smtClean="0"/>
              <a:t>, </a:t>
            </a:r>
            <a:r>
              <a:rPr lang="fr-FR" dirty="0" err="1" smtClean="0"/>
              <a:t>revoflox</a:t>
            </a:r>
            <a:r>
              <a:rPr lang="fr-FR" dirty="0" smtClean="0"/>
              <a:t> - </a:t>
            </a:r>
            <a:r>
              <a:rPr lang="fr-FR" dirty="0" err="1" smtClean="0"/>
              <a:t>Danofloxacine</a:t>
            </a:r>
            <a:r>
              <a:rPr lang="fr-FR" dirty="0" smtClean="0"/>
              <a:t> : A180, </a:t>
            </a:r>
            <a:r>
              <a:rPr lang="fr-FR" dirty="0" err="1" smtClean="0"/>
              <a:t>advocine</a:t>
            </a:r>
            <a:r>
              <a:rPr lang="fr-FR" dirty="0" smtClean="0"/>
              <a:t> - </a:t>
            </a:r>
            <a:r>
              <a:rPr lang="fr-FR" dirty="0" err="1" smtClean="0"/>
              <a:t>Marbofloxacine</a:t>
            </a:r>
            <a:r>
              <a:rPr lang="fr-FR" dirty="0" smtClean="0"/>
              <a:t> : </a:t>
            </a:r>
            <a:r>
              <a:rPr lang="fr-FR" dirty="0" err="1" smtClean="0"/>
              <a:t>marbocyl</a:t>
            </a:r>
            <a:r>
              <a:rPr lang="fr-FR" dirty="0" smtClean="0"/>
              <a:t>, </a:t>
            </a:r>
            <a:r>
              <a:rPr lang="fr-FR" dirty="0" err="1" smtClean="0"/>
              <a:t>forcyl</a:t>
            </a:r>
            <a:r>
              <a:rPr lang="fr-FR" dirty="0" smtClean="0"/>
              <a:t>, </a:t>
            </a:r>
            <a:r>
              <a:rPr lang="fr-FR" dirty="0" err="1" smtClean="0"/>
              <a:t>marbox</a:t>
            </a:r>
            <a:r>
              <a:rPr lang="fr-FR" dirty="0" smtClean="0"/>
              <a:t>, </a:t>
            </a:r>
            <a:r>
              <a:rPr lang="fr-FR" dirty="0" err="1" smtClean="0"/>
              <a:t>marfloquin</a:t>
            </a:r>
            <a:endParaRPr lang="fr-FR" dirty="0" smtClean="0"/>
          </a:p>
          <a:p>
            <a:pPr lvl="0"/>
            <a:r>
              <a:rPr lang="fr-FR" dirty="0" smtClean="0">
                <a:solidFill>
                  <a:srgbClr val="E92F2F"/>
                </a:solidFill>
              </a:rPr>
              <a:t>Cette</a:t>
            </a:r>
            <a:r>
              <a:rPr lang="fr-FR" baseline="0" dirty="0" smtClean="0">
                <a:solidFill>
                  <a:srgbClr val="E92F2F"/>
                </a:solidFill>
              </a:rPr>
              <a:t> </a:t>
            </a:r>
            <a:r>
              <a:rPr lang="fr-FR" dirty="0" smtClean="0">
                <a:solidFill>
                  <a:srgbClr val="E92F2F"/>
                </a:solidFill>
              </a:rPr>
              <a:t>liste </a:t>
            </a:r>
            <a:r>
              <a:rPr lang="fr-FR" dirty="0" smtClean="0">
                <a:solidFill>
                  <a:srgbClr val="FF0000"/>
                </a:solidFill>
              </a:rPr>
              <a:t>de spécialités vétérinaires </a:t>
            </a:r>
            <a:r>
              <a:rPr lang="fr-FR" dirty="0" smtClean="0">
                <a:solidFill>
                  <a:srgbClr val="E92F2F"/>
                </a:solidFill>
              </a:rPr>
              <a:t>n'est pas exhaustive, elle évolue chaque année en fonction de nouvelles AMM (génériques). </a:t>
            </a:r>
          </a:p>
        </p:txBody>
      </p:sp>
    </p:spTree>
    <p:extLst>
      <p:ext uri="{BB962C8B-B14F-4D97-AF65-F5344CB8AC3E}">
        <p14:creationId xmlns:p14="http://schemas.microsoft.com/office/powerpoint/2010/main" val="325632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La filière porcine, après consensus, a établit un moratoire sur les C3,4G en décembre 2011. Ces antibiotiques :</a:t>
            </a:r>
          </a:p>
          <a:p>
            <a:pPr marL="171450" indent="-171450">
              <a:buFontTx/>
              <a:buChar char="-"/>
            </a:pPr>
            <a:r>
              <a:rPr lang="fr-FR" baseline="0" dirty="0" smtClean="0"/>
              <a:t>Ne sont jamais utilisés en première intention</a:t>
            </a:r>
          </a:p>
          <a:p>
            <a:pPr marL="171450" indent="-171450">
              <a:buFontTx/>
              <a:buChar char="-"/>
            </a:pPr>
            <a:r>
              <a:rPr lang="fr-FR" baseline="0" dirty="0" smtClean="0"/>
              <a:t>Jamais systématiquement</a:t>
            </a:r>
          </a:p>
          <a:p>
            <a:pPr marL="171450" indent="-171450">
              <a:buFontTx/>
              <a:buChar char="-"/>
            </a:pPr>
            <a:r>
              <a:rPr lang="fr-FR" baseline="0" dirty="0" smtClean="0"/>
              <a:t>Sont prescrits à la suite d’un antibiogramme</a:t>
            </a:r>
          </a:p>
          <a:p>
            <a:pPr marL="171450" indent="-171450">
              <a:buFontTx/>
              <a:buChar char="-"/>
            </a:pPr>
            <a:r>
              <a:rPr lang="fr-FR" baseline="0" dirty="0" smtClean="0"/>
              <a:t>Font l’objet d’un suivi bisannuel de la résistance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courbes de consommations des C3,4G  c</a:t>
            </a:r>
            <a:r>
              <a:rPr lang="fr-FR" sz="1200" dirty="0" smtClean="0"/>
              <a:t>onfirment  l’effet majeur de la restriction volontaire, avec une diminution de l’exposition des porcins de 62 % en 2 ans (</a:t>
            </a:r>
            <a:r>
              <a:rPr lang="fr-FR" sz="1200" b="0" i="1" u="none" strike="noStrike" baseline="0" dirty="0" smtClean="0"/>
              <a:t>Source: </a:t>
            </a:r>
            <a:r>
              <a:rPr lang="fr-FR" sz="1200" b="0" i="1" u="none" strike="noStrike" kern="1200" baseline="0" dirty="0" smtClean="0">
                <a:solidFill>
                  <a:schemeClr val="tx1"/>
                </a:solidFill>
                <a:latin typeface="+mn-lt"/>
                <a:ea typeface="+mn-ea"/>
                <a:cs typeface="+mn-cs"/>
              </a:rPr>
              <a:t>Suivi des ventes de médicaments vétérinaires contenant des antibiotiques en France en 2011, ANSES, Octobre 2012</a:t>
            </a:r>
            <a:r>
              <a:rPr lang="fr-FR" sz="1200" b="0" i="0" u="none" strike="noStrike" kern="1200" baseline="0" dirty="0" smtClean="0">
                <a:solidFill>
                  <a:schemeClr val="tx1"/>
                </a:solidFill>
                <a:latin typeface="+mn-lt"/>
                <a:ea typeface="+mn-ea"/>
                <a:cs typeface="+mn-cs"/>
              </a:rPr>
              <a:t>).</a:t>
            </a:r>
            <a:endParaRPr lang="fr-FR" i="1" dirty="0" smtClean="0"/>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88957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20</a:t>
            </a:fld>
            <a:endParaRPr lang="fr-FR"/>
          </a:p>
        </p:txBody>
      </p:sp>
    </p:spTree>
    <p:extLst>
      <p:ext uri="{BB962C8B-B14F-4D97-AF65-F5344CB8AC3E}">
        <p14:creationId xmlns:p14="http://schemas.microsoft.com/office/powerpoint/2010/main" val="308757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2</a:t>
            </a:fld>
            <a:endParaRPr lang="fr-FR"/>
          </a:p>
        </p:txBody>
      </p:sp>
    </p:spTree>
    <p:extLst>
      <p:ext uri="{BB962C8B-B14F-4D97-AF65-F5344CB8AC3E}">
        <p14:creationId xmlns:p14="http://schemas.microsoft.com/office/powerpoint/2010/main" val="344229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p:spPr>
        <p:txBody>
          <a:bodyPr/>
          <a:lstStyle/>
          <a:p>
            <a:r>
              <a:rPr lang="fr-FR" sz="1200" b="0" i="0" u="none" strike="noStrike" baseline="0" dirty="0" smtClean="0"/>
              <a:t>En rapportant les estimations de poids vifs traités à la masse de population animale potentiellement consommatrice, on obtient une estimation du niveau de l’exposition (ALEA : Animal </a:t>
            </a:r>
            <a:r>
              <a:rPr lang="fr-FR" sz="1200" b="0" i="0" u="none" strike="noStrike" baseline="0" dirty="0" err="1" smtClean="0"/>
              <a:t>Level</a:t>
            </a:r>
            <a:r>
              <a:rPr lang="fr-FR" sz="1200" b="0" i="0" u="none" strike="noStrike" baseline="0" dirty="0" smtClean="0"/>
              <a:t> of </a:t>
            </a:r>
            <a:r>
              <a:rPr lang="fr-FR" sz="1200" b="0" i="0" u="none" strike="noStrike" baseline="0" dirty="0" err="1" smtClean="0"/>
              <a:t>Exposure</a:t>
            </a:r>
            <a:r>
              <a:rPr lang="fr-FR" sz="1200" b="0" i="0" u="none" strike="noStrike" baseline="0" dirty="0" smtClean="0"/>
              <a:t> to </a:t>
            </a:r>
            <a:r>
              <a:rPr lang="fr-FR" sz="1200" b="0" i="0" u="none" strike="noStrike" baseline="0" dirty="0" err="1" smtClean="0"/>
              <a:t>Antimicrobials</a:t>
            </a:r>
            <a:r>
              <a:rPr lang="fr-FR" sz="1200" b="0" i="0" u="none" strike="noStrike" baseline="0" dirty="0" smtClean="0"/>
              <a:t>). Cet indicateur est directement corrélé au pourcentage d’animaux traités par rapport à la population animale totale et constitue un indicateur objectif de l’exposition aux antibiotiques. </a:t>
            </a:r>
          </a:p>
          <a:p>
            <a:r>
              <a:rPr lang="fr-FR" sz="1200" b="0" i="0" u="none" strike="noStrike" baseline="0" dirty="0" smtClean="0"/>
              <a:t>L’ALEA est calculé en divisant le poids vif traité (WAT ou </a:t>
            </a:r>
            <a:r>
              <a:rPr lang="fr-FR" sz="1200" b="0" i="0" u="none" strike="noStrike" baseline="0" dirty="0" err="1" smtClean="0"/>
              <a:t>ACDkg</a:t>
            </a:r>
            <a:r>
              <a:rPr lang="fr-FR" sz="1200" b="0" i="0" u="none" strike="noStrike" baseline="0" dirty="0" smtClean="0"/>
              <a:t>) par la masse de la population animale potentiellement consommatrice d’antibiotiques (un ALEA </a:t>
            </a:r>
            <a:r>
              <a:rPr lang="fr-FR" baseline="0" dirty="0" smtClean="0"/>
              <a:t>de 1 signifie que chaque animal reçoit un traitement antibiotique par an). </a:t>
            </a:r>
            <a:endParaRPr lang="fr-FR" sz="1200" b="0" i="0" u="none" strike="noStrike" baseline="0" dirty="0" smtClean="0"/>
          </a:p>
          <a:p>
            <a:r>
              <a:rPr lang="fr-FR" sz="1200" b="0" i="0" u="none" strike="noStrike" baseline="0" dirty="0" smtClean="0"/>
              <a:t>Ainsi calculée, l’exposition globale a augmenté de 1999 à 2007, puis on constate une diminution de l’exposition. En 2011, l’exposition des animaux aux antibiotiques a diminué de 3,7 % par rapport à l’année précédente. Cette évolution globale doit être nuancée en fonction des espèces de destination et des familles de molécules (les molécules de dernière génération nécessitent des dosages moins importants). Pour les bovins, porcs, lapins, volailles et carnivores domestiques, l’exposition aux antibiotiques a diminué sur les 5 dernières années, avec des diminutions importantes de l’exposition pour les porcs et les lapins (respectivement - 28,8 % et - 26,0 %).</a:t>
            </a:r>
          </a:p>
          <a:p>
            <a:r>
              <a:rPr lang="fr-FR" sz="1200" b="0" i="1" u="none" strike="noStrike" baseline="0" dirty="0" smtClean="0"/>
              <a:t>Source: </a:t>
            </a:r>
            <a:r>
              <a:rPr lang="fr-FR" sz="1200" b="0" i="1" u="none" strike="noStrike" kern="1200" baseline="0" dirty="0" smtClean="0">
                <a:solidFill>
                  <a:schemeClr val="tx1"/>
                </a:solidFill>
                <a:latin typeface="+mn-lt"/>
                <a:ea typeface="+mn-ea"/>
                <a:cs typeface="+mn-cs"/>
              </a:rPr>
              <a:t>Suivi des ventes de médicaments vétérinaires contenant des antibiotiques en France en 2011, ANSES, Octobre 2012.</a:t>
            </a:r>
            <a:endParaRPr lang="fr-FR" i="1" dirty="0" smtClean="0"/>
          </a:p>
        </p:txBody>
      </p:sp>
    </p:spTree>
    <p:extLst>
      <p:ext uri="{BB962C8B-B14F-4D97-AF65-F5344CB8AC3E}">
        <p14:creationId xmlns:p14="http://schemas.microsoft.com/office/powerpoint/2010/main" val="275662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L’ALEA bovins inclut les veaux de boucherie,</a:t>
            </a:r>
            <a:r>
              <a:rPr lang="fr-FR" baseline="0" dirty="0" smtClean="0"/>
              <a:t> qui sont certainement les plus consommateurs d’antibiotiques parmi les bovins (du fait de l’</a:t>
            </a:r>
            <a:r>
              <a:rPr lang="fr-FR" baseline="0" dirty="0" err="1" smtClean="0"/>
              <a:t>allotement</a:t>
            </a:r>
            <a:r>
              <a:rPr lang="fr-FR" baseline="0" dirty="0" smtClean="0"/>
              <a:t> d’animaux jeunes). </a:t>
            </a:r>
          </a:p>
          <a:p>
            <a:r>
              <a:rPr lang="fr-FR" baseline="0" dirty="0" smtClean="0"/>
              <a:t>On notera que l’ALEA des bovins est modéré relativement aux autres espèces, mais des marges de progrès existent pour diminuer l’exposition de cette espèce.</a:t>
            </a:r>
          </a:p>
          <a:p>
            <a:r>
              <a:rPr lang="fr-FR" sz="1200" b="0" i="0" u="none" strike="noStrike" baseline="0" dirty="0" smtClean="0"/>
              <a:t>Entre 2010 et 2011, l’exposition aux antibiotiques a diminué de 8,6 % pour les porcs, de 6,9 % pour les lapins, de 4,0 % pour les volailles, de 3,6 % pour les bovins et de 1,5 % pour les carnivores domestiques.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baseline="0" dirty="0" smtClean="0"/>
              <a:t>Source: </a:t>
            </a:r>
            <a:r>
              <a:rPr lang="fr-FR" sz="1200" b="0" i="1" u="none" strike="noStrike" kern="1200" baseline="0" dirty="0" smtClean="0">
                <a:solidFill>
                  <a:schemeClr val="tx1"/>
                </a:solidFill>
                <a:latin typeface="+mn-lt"/>
                <a:ea typeface="+mn-ea"/>
                <a:cs typeface="+mn-cs"/>
              </a:rPr>
              <a:t>Suivi des ventes de médicaments vétérinaires contenant des antibiotiques en France en 2011, ANSES, Octobre 2012.</a:t>
            </a:r>
            <a:endParaRPr lang="fr-FR" i="1" dirty="0" smtClean="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22</a:t>
            </a:fld>
            <a:endParaRPr lang="fr-FR"/>
          </a:p>
        </p:txBody>
      </p:sp>
    </p:spTree>
    <p:extLst>
      <p:ext uri="{BB962C8B-B14F-4D97-AF65-F5344CB8AC3E}">
        <p14:creationId xmlns:p14="http://schemas.microsoft.com/office/powerpoint/2010/main" val="429436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u="none" strike="noStrike" baseline="0" dirty="0" smtClean="0"/>
              <a:t>Sur les treize années de suivi, le nombre d’AMM avec des </a:t>
            </a:r>
            <a:r>
              <a:rPr lang="fr-FR" sz="1200" b="0" i="0" u="none" strike="noStrike" baseline="0" dirty="0" err="1" smtClean="0"/>
              <a:t>Fluoroquinolones</a:t>
            </a:r>
            <a:r>
              <a:rPr lang="fr-FR" sz="1200" b="0" i="0" u="none" strike="noStrike" baseline="0" dirty="0" smtClean="0"/>
              <a:t> ou des Céphalosporines a augmenté. Le niveau d'exposition des animaux aux </a:t>
            </a:r>
            <a:r>
              <a:rPr lang="fr-FR" sz="1200" b="0" i="0" u="none" strike="noStrike" baseline="0" dirty="0" err="1" smtClean="0"/>
              <a:t>Fluoroquinolones</a:t>
            </a:r>
            <a:r>
              <a:rPr lang="fr-FR" sz="1200" b="0" i="0" u="none" strike="noStrike" baseline="0" dirty="0" smtClean="0"/>
              <a:t> a quasiment été multiplié par deux et l'exposition aux Céphalosporines a quant à elle été multipliée par 2,5. </a:t>
            </a:r>
          </a:p>
          <a:p>
            <a:r>
              <a:rPr lang="fr-FR" sz="1200" b="0" i="0" u="none" strike="noStrike" baseline="0" dirty="0" smtClean="0"/>
              <a:t>Sur les 5 dernières années, l’exposition aux Céphalosporines de 3ème et 4ème générations a augmenté de 9,4 % et l’exposition aux </a:t>
            </a:r>
            <a:r>
              <a:rPr lang="fr-FR" sz="1200" b="0" i="0" u="none" strike="noStrike" baseline="0" dirty="0" err="1" smtClean="0"/>
              <a:t>Fluoroquinolones</a:t>
            </a:r>
            <a:r>
              <a:rPr lang="fr-FR" sz="1200" b="0" i="0" u="none" strike="noStrike" baseline="0" dirty="0" smtClean="0"/>
              <a:t> a augmenté de 7,0 %. </a:t>
            </a:r>
          </a:p>
          <a:p>
            <a:r>
              <a:rPr lang="fr-FR" sz="1200" b="0" i="0" u="none" strike="noStrike" baseline="0" dirty="0" smtClean="0"/>
              <a:t>Après une période de forte augmentation de l’exposition des animaux à ces deux familles d’antibiotiques, il apparait une inflexion dans la courbe de l’évolution de l’exposition, la tendance étant à la stabilisation. Les augmentations continues chez les bovins, les volailles et les carnivores domestiques de l’utilisation de certains de ces antibiotiques considérés comme critiques restent préoccupantes alors que des actions en filières cunicole et porcine ont montré leurs effets.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baseline="0" dirty="0" smtClean="0"/>
              <a:t>Source: </a:t>
            </a:r>
            <a:r>
              <a:rPr lang="fr-FR" sz="1200" b="0" i="1" u="none" strike="noStrike" kern="1200" baseline="0" dirty="0" smtClean="0">
                <a:solidFill>
                  <a:schemeClr val="tx1"/>
                </a:solidFill>
                <a:latin typeface="+mn-lt"/>
                <a:ea typeface="+mn-ea"/>
                <a:cs typeface="+mn-cs"/>
              </a:rPr>
              <a:t>Suivi des ventes de médicaments vétérinaires contenant des antibiotiques en France en 2011, ANSES, Octobre 2012.</a:t>
            </a:r>
            <a:endParaRPr lang="fr-FR" i="1" dirty="0" smtClean="0"/>
          </a:p>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23</a:t>
            </a:fld>
            <a:endParaRPr lang="fr-FR"/>
          </a:p>
        </p:txBody>
      </p:sp>
    </p:spTree>
    <p:extLst>
      <p:ext uri="{BB962C8B-B14F-4D97-AF65-F5344CB8AC3E}">
        <p14:creationId xmlns:p14="http://schemas.microsoft.com/office/powerpoint/2010/main" val="72154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p:spPr>
        <p:txBody>
          <a:bodyPr/>
          <a:lstStyle/>
          <a:p>
            <a:r>
              <a:rPr lang="fr-FR" sz="1200" b="0" i="0" u="none" strike="noStrike" baseline="0" dirty="0" smtClean="0"/>
              <a:t>L’initiative de la filière porcine de restriction volontaire de l’utilisation des Céphalosporines de dernières générations a eu indiscutablement l’effet escompté, l’exposition estimée des porcs à cette famille a diminué de 51,8 % entre 2010 et 2011. Une estimation du nombre de porcs traités par les Céphalosporines de dernières générations a été réalisée en prenant en compte le poids des animaux au moment du  traitement (à partir des enquêtes terrain réalisées par l’Anses de Ploufragan) et montre une diminution de 66,3 % du nombre de porcs en croissance traités entre 2010 et 2011. </a:t>
            </a:r>
          </a:p>
          <a:p>
            <a:r>
              <a:rPr lang="fr-FR" sz="1200" b="0" i="0" u="none" strike="noStrike" baseline="0" dirty="0" smtClean="0"/>
              <a:t>Entre 2010 et 2011, pour certaines espèces telles que les bovins et les carnivores domestiques, l’exposition aux Céphalosporines de dernières générations a augmenté (respectivement de 8,5 % et 33,9 %). Les volailles sont quant à elles chaque année plus exposées aux </a:t>
            </a:r>
            <a:r>
              <a:rPr lang="fr-FR" sz="1200" b="0" i="0" u="none" strike="noStrike" baseline="0" dirty="0" err="1" smtClean="0"/>
              <a:t>Fluoroquinolones</a:t>
            </a:r>
            <a:r>
              <a:rPr lang="fr-FR" sz="1200" b="0" i="0" u="none" strike="noStrike" baseline="0" dirty="0" smtClean="0"/>
              <a:t> (+ 6,9 % entre 2010 et 2011).</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baseline="0" dirty="0" smtClean="0"/>
              <a:t>Source: </a:t>
            </a:r>
            <a:r>
              <a:rPr lang="fr-FR" sz="1200" b="0" i="1" u="none" strike="noStrike" kern="1200" baseline="0" dirty="0" smtClean="0">
                <a:solidFill>
                  <a:schemeClr val="tx1"/>
                </a:solidFill>
                <a:latin typeface="+mn-lt"/>
                <a:ea typeface="+mn-ea"/>
                <a:cs typeface="+mn-cs"/>
              </a:rPr>
              <a:t>Suivi des ventes de médicaments vétérinaires contenant des antibiotiques en France en 2011, ANSES, Octobre 2012.</a:t>
            </a:r>
            <a:endParaRPr lang="fr-FR" i="1" dirty="0" smtClean="0"/>
          </a:p>
          <a:p>
            <a:endParaRPr lang="fr-FR" dirty="0" smtClean="0"/>
          </a:p>
        </p:txBody>
      </p:sp>
    </p:spTree>
    <p:extLst>
      <p:ext uri="{BB962C8B-B14F-4D97-AF65-F5344CB8AC3E}">
        <p14:creationId xmlns:p14="http://schemas.microsoft.com/office/powerpoint/2010/main" val="150789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p:spPr>
        <p:txBody>
          <a:bodyPr/>
          <a:lstStyle/>
          <a:p>
            <a:r>
              <a:rPr lang="fr-FR" dirty="0" smtClean="0"/>
              <a:t>L’exemple pris ici concerne</a:t>
            </a:r>
            <a:r>
              <a:rPr lang="fr-FR" baseline="0" dirty="0" smtClean="0"/>
              <a:t> le ceftiofur, Céphalosporine de 3</a:t>
            </a:r>
            <a:r>
              <a:rPr lang="fr-FR" baseline="30000" dirty="0" smtClean="0"/>
              <a:t>ème</a:t>
            </a:r>
            <a:r>
              <a:rPr lang="fr-FR" baseline="0" dirty="0" smtClean="0"/>
              <a:t> génération (</a:t>
            </a:r>
            <a:r>
              <a:rPr lang="fr-FR" baseline="0" dirty="0" err="1" smtClean="0"/>
              <a:t>excenel</a:t>
            </a:r>
            <a:r>
              <a:rPr lang="fr-FR" baseline="0" dirty="0" smtClean="0"/>
              <a:t>®, </a:t>
            </a:r>
            <a:r>
              <a:rPr lang="fr-FR" baseline="0" dirty="0" err="1" smtClean="0"/>
              <a:t>naxcel</a:t>
            </a:r>
            <a:r>
              <a:rPr lang="fr-FR" baseline="0" dirty="0" smtClean="0"/>
              <a:t>®, </a:t>
            </a:r>
            <a:r>
              <a:rPr lang="fr-FR" baseline="0" dirty="0" err="1" smtClean="0"/>
              <a:t>céfénil</a:t>
            </a:r>
            <a:r>
              <a:rPr lang="fr-FR" baseline="0" dirty="0" smtClean="0"/>
              <a:t>®, </a:t>
            </a:r>
            <a:r>
              <a:rPr lang="fr-FR" baseline="0" dirty="0" err="1" smtClean="0"/>
              <a:t>readycef</a:t>
            </a:r>
            <a:r>
              <a:rPr lang="fr-FR" baseline="0" dirty="0" smtClean="0"/>
              <a:t>®, etc.). On a vu sur la diapositive précédente que la consommation des céphalosporines de dernières générations avait globalement augmenté entre 2006 et 2012, malgré un décroché en 2009. Or il est intéressant de voir qu’on retrouve ce décroché en 2010 dans les graphes de cette diapositive pour les porcs et gallinacés. On le retrouve également en 2009 pour les bovins, conséquence du léger décroché de la consommation des C3,4G en 2009 pour cette espèce ? Il sera intéressant de revoir ces courbes pour les données postérieures à 2011 afin de vérifier un éventuel impact du moratoire de la filière porcine sur les C3,4G sur la sensibilité d’</a:t>
            </a:r>
            <a:r>
              <a:rPr lang="fr-FR" i="1" baseline="0" dirty="0" smtClean="0"/>
              <a:t>E. Coli</a:t>
            </a:r>
            <a:r>
              <a:rPr lang="fr-FR" baseline="0" dirty="0" smtClean="0"/>
              <a:t> au ceftiofur.</a:t>
            </a:r>
            <a:endParaRPr lang="fr-FR" dirty="0" smtClean="0"/>
          </a:p>
          <a:p>
            <a:r>
              <a:rPr lang="fr-FR" dirty="0" smtClean="0"/>
              <a:t>Pour</a:t>
            </a:r>
            <a:r>
              <a:rPr lang="fr-FR" baseline="0" dirty="0" smtClean="0"/>
              <a:t> une meilleure lisibilité des courbes concernant les bovins, elles figurent sur le graphe de droite à une échelle différente. </a:t>
            </a:r>
          </a:p>
          <a:p>
            <a:r>
              <a:rPr lang="fr-FR" baseline="0" dirty="0" smtClean="0"/>
              <a:t>L</a:t>
            </a:r>
            <a:r>
              <a:rPr lang="fr-FR" baseline="0" dirty="0" smtClean="0">
                <a:solidFill>
                  <a:srgbClr val="FF0000"/>
                </a:solidFill>
              </a:rPr>
              <a:t>a résistance bien moindre chez les bovins adultes par rapport aux veaux tient certainement au mode d’élevage, mais aussi </a:t>
            </a:r>
            <a:r>
              <a:rPr lang="fr-FR" strike="noStrike" baseline="0" dirty="0" smtClean="0">
                <a:solidFill>
                  <a:srgbClr val="FF0000"/>
                </a:solidFill>
              </a:rPr>
              <a:t>au fait d’une utilisation majoritaire des C3,4G (</a:t>
            </a:r>
            <a:r>
              <a:rPr lang="fr-FR" strike="noStrike" baseline="0" dirty="0" err="1" smtClean="0">
                <a:solidFill>
                  <a:srgbClr val="FF0000"/>
                </a:solidFill>
              </a:rPr>
              <a:t>cefquinome</a:t>
            </a:r>
            <a:r>
              <a:rPr lang="fr-FR" strike="noStrike" baseline="0" dirty="0" smtClean="0">
                <a:solidFill>
                  <a:srgbClr val="FF0000"/>
                </a:solidFill>
              </a:rPr>
              <a:t> / </a:t>
            </a:r>
            <a:r>
              <a:rPr lang="fr-FR" strike="noStrike" baseline="0" dirty="0" err="1" smtClean="0">
                <a:solidFill>
                  <a:srgbClr val="FF0000"/>
                </a:solidFill>
              </a:rPr>
              <a:t>cobactan</a:t>
            </a:r>
            <a:r>
              <a:rPr lang="fr-FR" strike="noStrike" baseline="0" dirty="0" smtClean="0">
                <a:solidFill>
                  <a:srgbClr val="FF0000"/>
                </a:solidFill>
              </a:rPr>
              <a:t>®) sous forme de seringues intra-mammaires, </a:t>
            </a:r>
            <a:r>
              <a:rPr lang="fr-FR" baseline="0" dirty="0" smtClean="0">
                <a:solidFill>
                  <a:srgbClr val="FF0000"/>
                </a:solidFill>
              </a:rPr>
              <a:t>un traitement local n’ayant que peu d’impact sur l’acquisition de résistances par les bactéries.</a:t>
            </a:r>
          </a:p>
          <a:p>
            <a:r>
              <a:rPr lang="fr-FR" baseline="0" dirty="0" smtClean="0"/>
              <a:t>NB: Une bactérie « non sensible » au ceftiofur signifie que cet antibiotique n’a pas un effet optimal sur cette souche; l’effet est moindre que si la souche était « sensible ».</a:t>
            </a:r>
          </a:p>
          <a:p>
            <a:endParaRPr lang="fr-FR" baseline="0" dirty="0" smtClean="0"/>
          </a:p>
        </p:txBody>
      </p:sp>
    </p:spTree>
    <p:extLst>
      <p:ext uri="{BB962C8B-B14F-4D97-AF65-F5344CB8AC3E}">
        <p14:creationId xmlns:p14="http://schemas.microsoft.com/office/powerpoint/2010/main" val="325506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r>
              <a:rPr lang="fr-FR" b="0" i="0" baseline="0" dirty="0" smtClean="0"/>
              <a:t>Le risque d’acquisition d’antibiorésistance par des pathogènes chez l’homme est surtout lié au milieu hospitalier ou à la médecine de ville.</a:t>
            </a:r>
          </a:p>
          <a:p>
            <a:r>
              <a:rPr lang="fr-FR" b="0" i="0" baseline="0" dirty="0" smtClean="0"/>
              <a:t>Le risque de transmission de l’animal à l’homme est relativement faible, mais le risque médiatique d’un tel cas est lui très important !</a:t>
            </a:r>
          </a:p>
        </p:txBody>
      </p:sp>
    </p:spTree>
    <p:extLst>
      <p:ext uri="{BB962C8B-B14F-4D97-AF65-F5344CB8AC3E}">
        <p14:creationId xmlns:p14="http://schemas.microsoft.com/office/powerpoint/2010/main" val="2968441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p:spPr>
        <p:txBody>
          <a:bodyPr/>
          <a:lstStyle/>
          <a:p>
            <a:r>
              <a:rPr lang="fr-FR" dirty="0" smtClean="0"/>
              <a:t>Les</a:t>
            </a:r>
            <a:r>
              <a:rPr lang="fr-FR" baseline="0" dirty="0" smtClean="0"/>
              <a:t> investissements pour trouver et développer de nouveaux antibiotiques sont quasi inexistants depuis des décennies. </a:t>
            </a:r>
            <a:r>
              <a:rPr lang="fr-FR" dirty="0" smtClean="0"/>
              <a:t>Il faudrait parfois revisiter les schémas thérapeutiques de molécules anciennes. Cependant, les investissements dans ce domaine ne sont pas non plus opérés.</a:t>
            </a:r>
          </a:p>
          <a:p>
            <a:r>
              <a:rPr lang="fr-FR" dirty="0" smtClean="0"/>
              <a:t>Les difficultés  actuelles pour innover dans la recherche amènent à accélérer les partenariats, accélérateurs d'innovations.</a:t>
            </a:r>
          </a:p>
        </p:txBody>
      </p:sp>
    </p:spTree>
    <p:extLst>
      <p:ext uri="{BB962C8B-B14F-4D97-AF65-F5344CB8AC3E}">
        <p14:creationId xmlns:p14="http://schemas.microsoft.com/office/powerpoint/2010/main" val="203692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p:spPr>
        <p:txBody>
          <a:bodyPr/>
          <a:lstStyle/>
          <a:p>
            <a:r>
              <a:rPr lang="fr-FR" dirty="0" smtClean="0"/>
              <a:t>Les situations en matière de résistance</a:t>
            </a:r>
            <a:r>
              <a:rPr lang="fr-FR" baseline="0" dirty="0" smtClean="0"/>
              <a:t> sont variées: </a:t>
            </a:r>
          </a:p>
          <a:p>
            <a:r>
              <a:rPr lang="fr-FR" baseline="0" dirty="0" smtClean="0"/>
              <a:t>-   Emploi depuis des dizaines d’années de la </a:t>
            </a:r>
            <a:r>
              <a:rPr lang="fr-FR" baseline="0" dirty="0" err="1" smtClean="0"/>
              <a:t>cloxacilline</a:t>
            </a:r>
            <a:r>
              <a:rPr lang="fr-FR" baseline="0" dirty="0" smtClean="0"/>
              <a:t> (</a:t>
            </a:r>
            <a:r>
              <a:rPr lang="fr-FR" baseline="0" dirty="0" err="1" smtClean="0"/>
              <a:t>masticoli</a:t>
            </a:r>
            <a:r>
              <a:rPr lang="fr-FR" baseline="0" dirty="0" smtClean="0"/>
              <a:t>®) pour lutter contre les mammites sans émergence de résistance </a:t>
            </a:r>
          </a:p>
          <a:p>
            <a:pPr marL="171450" indent="-171450">
              <a:buFontTx/>
              <a:buChar char="-"/>
            </a:pPr>
            <a:r>
              <a:rPr lang="fr-FR" baseline="0" dirty="0" smtClean="0"/>
              <a:t>Emploi de la colistine (</a:t>
            </a:r>
            <a:r>
              <a:rPr lang="fr-FR" baseline="0" dirty="0" err="1" smtClean="0"/>
              <a:t>enterogram</a:t>
            </a:r>
            <a:r>
              <a:rPr lang="fr-FR" baseline="0" dirty="0" smtClean="0"/>
              <a:t>®, colistine sulfate®, </a:t>
            </a:r>
            <a:r>
              <a:rPr lang="fr-FR" baseline="0" dirty="0" err="1" smtClean="0"/>
              <a:t>intestivo</a:t>
            </a:r>
            <a:r>
              <a:rPr lang="fr-FR" baseline="0" dirty="0" smtClean="0"/>
              <a:t>®) sur des cas de diarrhées : traitement efficace et sans émergence de résistance </a:t>
            </a:r>
          </a:p>
          <a:p>
            <a:pPr marL="171450" indent="-171450">
              <a:buFontTx/>
              <a:buChar char="-"/>
            </a:pPr>
            <a:r>
              <a:rPr lang="fr-FR" dirty="0" smtClean="0"/>
              <a:t>Situation plus complexe pour le</a:t>
            </a:r>
            <a:r>
              <a:rPr lang="fr-FR" baseline="0" dirty="0" smtClean="0"/>
              <a:t> </a:t>
            </a:r>
            <a:r>
              <a:rPr lang="fr-FR" baseline="0" dirty="0" err="1" smtClean="0"/>
              <a:t>florfénicol</a:t>
            </a:r>
            <a:r>
              <a:rPr lang="fr-FR" baseline="0" dirty="0" smtClean="0"/>
              <a:t> (</a:t>
            </a:r>
            <a:r>
              <a:rPr lang="fr-FR" baseline="0" dirty="0" err="1" smtClean="0"/>
              <a:t>selectan</a:t>
            </a:r>
            <a:r>
              <a:rPr lang="fr-FR" baseline="0" dirty="0" smtClean="0"/>
              <a:t>®, </a:t>
            </a:r>
            <a:r>
              <a:rPr lang="fr-FR" baseline="0" dirty="0" err="1" smtClean="0"/>
              <a:t>nuflor</a:t>
            </a:r>
            <a:r>
              <a:rPr lang="fr-FR" baseline="0" dirty="0" smtClean="0"/>
              <a:t>®, </a:t>
            </a:r>
            <a:r>
              <a:rPr lang="fr-FR" baseline="0" dirty="0" err="1" smtClean="0"/>
              <a:t>kefloril</a:t>
            </a:r>
            <a:r>
              <a:rPr lang="fr-FR" baseline="0" dirty="0" smtClean="0"/>
              <a:t>®)puisque les bactéries impliquées dans les pathologies respiratoires restent sensibles mais que l’on observe des résistances chez les veaux (en relation avec les modalités de diffusion de la molécule ?) </a:t>
            </a:r>
          </a:p>
          <a:p>
            <a:pPr>
              <a:buFontTx/>
              <a:buNone/>
            </a:pPr>
            <a:endParaRPr lang="fr-FR" dirty="0" smtClean="0"/>
          </a:p>
          <a:p>
            <a:pPr>
              <a:buFontTx/>
              <a:buNone/>
            </a:pPr>
            <a:r>
              <a:rPr lang="fr-FR" dirty="0" smtClean="0"/>
              <a:t>=&gt; D’où l’importance de la prescription !</a:t>
            </a:r>
          </a:p>
        </p:txBody>
      </p:sp>
    </p:spTree>
    <p:extLst>
      <p:ext uri="{BB962C8B-B14F-4D97-AF65-F5344CB8AC3E}">
        <p14:creationId xmlns:p14="http://schemas.microsoft.com/office/powerpoint/2010/main" val="585711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Tous les acteurs sont mobilisés. Concept « One </a:t>
            </a:r>
            <a:r>
              <a:rPr lang="fr-FR" dirty="0" err="1" smtClean="0"/>
              <a:t>Health</a:t>
            </a:r>
            <a:r>
              <a:rPr lang="fr-FR" dirty="0" smtClean="0"/>
              <a:t> ». En médecine humaine,</a:t>
            </a:r>
            <a:r>
              <a:rPr lang="fr-FR" baseline="0" dirty="0" smtClean="0"/>
              <a:t> la consommation d’antibiotiques a diminué de 1</a:t>
            </a:r>
            <a:r>
              <a:rPr lang="fr-FR" dirty="0" smtClean="0"/>
              <a:t>5% en 10 ans. On connaît le slogan « les antibiotiques, c’est pas automatique ». En médecine vétérinaire, les actions engagées</a:t>
            </a:r>
            <a:r>
              <a:rPr lang="fr-FR" baseline="0" dirty="0" smtClean="0"/>
              <a:t> concernent aussi bien les animaux de rente que les animaux de compagnie.</a:t>
            </a:r>
            <a:endParaRPr lang="fr-FR" dirty="0" smtClean="0"/>
          </a:p>
          <a:p>
            <a:endParaRPr lang="fr-FR" dirty="0" smtClean="0"/>
          </a:p>
        </p:txBody>
      </p:sp>
    </p:spTree>
    <p:extLst>
      <p:ext uri="{BB962C8B-B14F-4D97-AF65-F5344CB8AC3E}">
        <p14:creationId xmlns:p14="http://schemas.microsoft.com/office/powerpoint/2010/main" val="1407952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L’objectif de diminution de 25 % de la consommation</a:t>
            </a:r>
            <a:r>
              <a:rPr lang="fr-FR" baseline="0" dirty="0" smtClean="0"/>
              <a:t> d’antibiotiques en médecine vétérinaire </a:t>
            </a:r>
            <a:r>
              <a:rPr lang="fr-FR" dirty="0" smtClean="0"/>
              <a:t>peut être atteint en mettant</a:t>
            </a:r>
            <a:r>
              <a:rPr lang="fr-FR" baseline="0" dirty="0" smtClean="0"/>
              <a:t> en place des mesures basiques et relativement simples.</a:t>
            </a:r>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30</a:t>
            </a:fld>
            <a:endParaRPr lang="fr-FR"/>
          </a:p>
        </p:txBody>
      </p:sp>
    </p:spTree>
    <p:extLst>
      <p:ext uri="{BB962C8B-B14F-4D97-AF65-F5344CB8AC3E}">
        <p14:creationId xmlns:p14="http://schemas.microsoft.com/office/powerpoint/2010/main" val="371236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4</a:t>
            </a:fld>
            <a:endParaRPr lang="fr-FR"/>
          </a:p>
        </p:txBody>
      </p:sp>
    </p:spTree>
    <p:extLst>
      <p:ext uri="{BB962C8B-B14F-4D97-AF65-F5344CB8AC3E}">
        <p14:creationId xmlns:p14="http://schemas.microsoft.com/office/powerpoint/2010/main" val="195289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31</a:t>
            </a:fld>
            <a:endParaRPr lang="fr-FR"/>
          </a:p>
        </p:txBody>
      </p:sp>
    </p:spTree>
    <p:extLst>
      <p:ext uri="{BB962C8B-B14F-4D97-AF65-F5344CB8AC3E}">
        <p14:creationId xmlns:p14="http://schemas.microsoft.com/office/powerpoint/2010/main" val="340936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Insister</a:t>
            </a:r>
            <a:r>
              <a:rPr lang="fr-FR" baseline="0" dirty="0" smtClean="0"/>
              <a:t> sur l’importance du diagnostic. Le diagnostic, c’est aussi évaluer l’état sanitaire global du troupeau, établir les facteurs de risque vis-à-vis de l’introduction/ transmission de maladies et définir des règles de biosécurité et des mesures de prévention adaptées.</a:t>
            </a:r>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32</a:t>
            </a:fld>
            <a:endParaRPr lang="fr-FR"/>
          </a:p>
        </p:txBody>
      </p:sp>
    </p:spTree>
    <p:extLst>
      <p:ext uri="{BB962C8B-B14F-4D97-AF65-F5344CB8AC3E}">
        <p14:creationId xmlns:p14="http://schemas.microsoft.com/office/powerpoint/2010/main" val="329365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r>
              <a:rPr lang="fr-FR" dirty="0" smtClean="0"/>
              <a:t>Application à la flore digestive: ceci est valable pour</a:t>
            </a:r>
            <a:r>
              <a:rPr lang="fr-FR" baseline="0" dirty="0" smtClean="0"/>
              <a:t> l’ensemble des antibiotiques.</a:t>
            </a:r>
            <a:endParaRPr lang="fr-FR" dirty="0" smtClean="0"/>
          </a:p>
        </p:txBody>
      </p:sp>
    </p:spTree>
    <p:extLst>
      <p:ext uri="{BB962C8B-B14F-4D97-AF65-F5344CB8AC3E}">
        <p14:creationId xmlns:p14="http://schemas.microsoft.com/office/powerpoint/2010/main" val="418567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4 questions que doit se poser le prescripteur (</a:t>
            </a:r>
            <a:r>
              <a:rPr lang="fr-FR" b="0" i="1" baseline="0" dirty="0" smtClean="0"/>
              <a:t>Source: présentation J-Y. </a:t>
            </a:r>
            <a:r>
              <a:rPr lang="fr-FR" b="0" i="1" baseline="0" dirty="0" err="1" smtClean="0"/>
              <a:t>Madec</a:t>
            </a:r>
            <a:r>
              <a:rPr lang="fr-FR" b="0" i="1" baseline="0" dirty="0" smtClean="0"/>
              <a:t>, Journées nationales des GTV, 2013</a:t>
            </a:r>
            <a:r>
              <a:rPr lang="fr-FR" b="0" baseline="0" dirty="0" smtClean="0"/>
              <a:t>) :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1. </a:t>
            </a:r>
            <a:r>
              <a:rPr lang="fr-FR" b="1" baseline="0" dirty="0" smtClean="0"/>
              <a:t>Comment puis-je faire pour améliorer la qualité de mon diagnostic et donc de ma prescription pour passer d’une antibiothérapie probabiliste à un spectre plus étroit </a:t>
            </a:r>
            <a:r>
              <a:rPr lang="fr-FR" b="0" baseline="0" dirty="0" smtClean="0"/>
              <a:t>ciblant spécifiquement le germe responsable de l’infection (diagnostic clinique, nécropsique, épidémiologique, bactériologie, réalisation d’un antibiogramme …)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2. </a:t>
            </a:r>
            <a:r>
              <a:rPr lang="fr-FR" b="1" baseline="0" dirty="0" smtClean="0"/>
              <a:t>Est-ce que je connais les antibiorésistances liées à la bactérie supposée responsable de l’infection </a:t>
            </a:r>
            <a:r>
              <a:rPr lang="fr-FR" b="0" baseline="0" dirty="0" smtClean="0"/>
              <a:t>? Se reporter aux données disponibles, comme celles du Résapath.</a:t>
            </a:r>
          </a:p>
          <a:p>
            <a:pPr marL="0" marR="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3. </a:t>
            </a:r>
            <a:r>
              <a:rPr lang="fr-FR" b="1" baseline="0" dirty="0" smtClean="0"/>
              <a:t>Est-ce que je connais le potentiel de dissémination de cette éventuelle antibiorésistance </a:t>
            </a:r>
            <a:r>
              <a:rPr lang="fr-FR" b="0" baseline="0" dirty="0" smtClean="0"/>
              <a:t>(chromosomique, plasmidique) ?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4. </a:t>
            </a:r>
            <a:r>
              <a:rPr lang="fr-FR" b="1" baseline="0" dirty="0" smtClean="0"/>
              <a:t>Est-ce que je connais les </a:t>
            </a:r>
            <a:r>
              <a:rPr lang="fr-FR" b="1" baseline="0" dirty="0" err="1" smtClean="0"/>
              <a:t>co</a:t>
            </a:r>
            <a:r>
              <a:rPr lang="fr-FR" b="1" baseline="0" dirty="0" smtClean="0"/>
              <a:t>-sélections de résistance liées à l’antibiotique que je souhaite utiliser </a:t>
            </a:r>
            <a:r>
              <a:rPr lang="fr-FR" b="0" baseline="0" dirty="0" smtClean="0"/>
              <a:t>?</a:t>
            </a:r>
            <a:endParaRPr lang="fr-FR"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solidFill>
                <a:srgbClr val="FF0000"/>
              </a:solidFill>
            </a:endParaRPr>
          </a:p>
        </p:txBody>
      </p:sp>
    </p:spTree>
    <p:extLst>
      <p:ext uri="{BB962C8B-B14F-4D97-AF65-F5344CB8AC3E}">
        <p14:creationId xmlns:p14="http://schemas.microsoft.com/office/powerpoint/2010/main" val="1109683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Lorsque le</a:t>
            </a:r>
            <a:r>
              <a:rPr lang="fr-FR" baseline="0" dirty="0" smtClean="0"/>
              <a:t> vétérinaire définit </a:t>
            </a:r>
            <a:r>
              <a:rPr lang="fr-FR" dirty="0" smtClean="0"/>
              <a:t>un protocole de soins pour les mammites sans atteinte de l’état général, il prend en considération plusieurs points : </a:t>
            </a:r>
          </a:p>
          <a:p>
            <a:r>
              <a:rPr lang="fr-FR" u="sng" dirty="0" smtClean="0"/>
              <a:t>Etre</a:t>
            </a:r>
            <a:r>
              <a:rPr lang="fr-FR" u="sng" baseline="0" dirty="0" smtClean="0"/>
              <a:t> efficace</a:t>
            </a:r>
            <a:r>
              <a:rPr lang="fr-FR" baseline="0" dirty="0" smtClean="0"/>
              <a:t> : </a:t>
            </a:r>
            <a:r>
              <a:rPr lang="fr-FR" b="1" baseline="0" dirty="0" smtClean="0"/>
              <a:t>identifier les bactéries dominantes de l’exploitation de façon à réduire le spectre des antibiotiques utilisés</a:t>
            </a:r>
            <a:r>
              <a:rPr lang="fr-FR" baseline="0" dirty="0" smtClean="0"/>
              <a:t>. </a:t>
            </a:r>
          </a:p>
          <a:p>
            <a:r>
              <a:rPr lang="fr-FR" baseline="0" dirty="0" smtClean="0"/>
              <a:t>Pour cela il est peut faire une analyse épidémiologique à partir des documents d’élevage et/ou demander des analyses bactériologiques complémentaires. En fonction de l’identification de la bactérie dominante (</a:t>
            </a:r>
            <a:r>
              <a:rPr lang="fr-FR" i="1" baseline="0" dirty="0" smtClean="0"/>
              <a:t>E. coli, Staphylococcus aureus ou Streptococcus </a:t>
            </a:r>
            <a:r>
              <a:rPr lang="fr-FR" i="1" baseline="0" dirty="0" err="1" smtClean="0"/>
              <a:t>uberis</a:t>
            </a:r>
            <a:r>
              <a:rPr lang="fr-FR" i="1" baseline="0" dirty="0" smtClean="0"/>
              <a:t> </a:t>
            </a:r>
            <a:r>
              <a:rPr lang="fr-FR" i="0" baseline="0" dirty="0" smtClean="0"/>
              <a:t>la plupart du temps</a:t>
            </a:r>
            <a:r>
              <a:rPr lang="fr-FR" baseline="0" dirty="0" smtClean="0"/>
              <a:t>) le vétérinaire prescrit un antibiotique actif sur le germe considéré.</a:t>
            </a:r>
          </a:p>
          <a:p>
            <a:r>
              <a:rPr lang="fr-FR" u="sng" baseline="0" dirty="0" smtClean="0"/>
              <a:t>Prendre en compte l’antibiorésistance </a:t>
            </a:r>
            <a:r>
              <a:rPr lang="fr-FR" baseline="0" dirty="0" smtClean="0"/>
              <a:t>: le vétérinaire doit </a:t>
            </a:r>
            <a:r>
              <a:rPr lang="fr-FR" b="1" baseline="0" dirty="0" smtClean="0"/>
              <a:t>identifier les résistances </a:t>
            </a:r>
            <a:r>
              <a:rPr lang="fr-FR" baseline="0" dirty="0" smtClean="0"/>
              <a:t>naturelles  (ex </a:t>
            </a:r>
            <a:r>
              <a:rPr lang="fr-FR" sz="1200" i="1" kern="1200" dirty="0" smtClean="0">
                <a:solidFill>
                  <a:schemeClr val="tx1"/>
                </a:solidFill>
                <a:effectLst/>
                <a:latin typeface="+mn-lt"/>
                <a:ea typeface="+mn-ea"/>
                <a:cs typeface="+mn-cs"/>
              </a:rPr>
              <a:t>E. coli </a:t>
            </a:r>
            <a:r>
              <a:rPr lang="fr-FR" sz="1200" kern="1200" dirty="0" smtClean="0">
                <a:solidFill>
                  <a:schemeClr val="tx1"/>
                </a:solidFill>
                <a:effectLst/>
                <a:latin typeface="+mn-lt"/>
                <a:ea typeface="+mn-ea"/>
                <a:cs typeface="+mn-cs"/>
              </a:rPr>
              <a:t>résistante</a:t>
            </a:r>
            <a:r>
              <a:rPr lang="fr-FR" sz="1200" kern="1200" baseline="0" dirty="0" smtClean="0">
                <a:solidFill>
                  <a:schemeClr val="tx1"/>
                </a:solidFill>
                <a:effectLst/>
                <a:latin typeface="+mn-lt"/>
                <a:ea typeface="+mn-ea"/>
                <a:cs typeface="+mn-cs"/>
              </a:rPr>
              <a:t> aux</a:t>
            </a:r>
            <a:r>
              <a:rPr lang="fr-FR" sz="1200" kern="1200" dirty="0" smtClean="0">
                <a:solidFill>
                  <a:schemeClr val="tx1"/>
                </a:solidFill>
                <a:effectLst/>
                <a:latin typeface="+mn-lt"/>
                <a:ea typeface="+mn-ea"/>
                <a:cs typeface="+mn-cs"/>
              </a:rPr>
              <a:t> macrolides, Staphylocoque résistant aux quinolones</a:t>
            </a:r>
            <a:r>
              <a:rPr lang="fr-FR" baseline="0" dirty="0" smtClean="0"/>
              <a:t>) et acquises (</a:t>
            </a:r>
            <a:r>
              <a:rPr lang="fr-FR" i="1" baseline="0" dirty="0" smtClean="0"/>
              <a:t>Staphylococcus aureus </a:t>
            </a:r>
            <a:r>
              <a:rPr lang="fr-FR" i="0" baseline="0" dirty="0" smtClean="0"/>
              <a:t>résistant à la Meticilline = SARM, résistant à la pénicilline</a:t>
            </a:r>
            <a:r>
              <a:rPr lang="fr-FR" i="1" baseline="0" dirty="0" smtClean="0"/>
              <a:t>)</a:t>
            </a:r>
            <a:r>
              <a:rPr lang="fr-FR" baseline="0" dirty="0" smtClean="0"/>
              <a:t>. </a:t>
            </a:r>
          </a:p>
          <a:p>
            <a:r>
              <a:rPr lang="fr-FR" baseline="0" dirty="0" smtClean="0"/>
              <a:t>Limiter quand cela est possible la voie générale et </a:t>
            </a:r>
            <a:r>
              <a:rPr lang="fr-FR" b="1" baseline="0" dirty="0" smtClean="0"/>
              <a:t>privilégier la voie locale </a:t>
            </a:r>
            <a:r>
              <a:rPr lang="fr-FR" baseline="0" dirty="0" smtClean="0"/>
              <a:t>pour éviter l’acquisition de résistances  par les bactéries de la flore digestive. </a:t>
            </a:r>
            <a:r>
              <a:rPr lang="fr-FR" b="1" baseline="0" dirty="0" smtClean="0"/>
              <a:t>Limiter l’utilisation des antibiotiques d’importance critique</a:t>
            </a:r>
            <a:r>
              <a:rPr lang="fr-FR" baseline="0" dirty="0" smtClean="0"/>
              <a:t>.</a:t>
            </a:r>
          </a:p>
          <a:p>
            <a:r>
              <a:rPr lang="fr-FR" u="sng" baseline="0" dirty="0" smtClean="0"/>
              <a:t>Eviter les traitements inutiles </a:t>
            </a:r>
            <a:r>
              <a:rPr lang="fr-FR" baseline="0" dirty="0" smtClean="0"/>
              <a:t>: il est </a:t>
            </a:r>
            <a:r>
              <a:rPr lang="fr-FR" b="1" baseline="0" dirty="0" smtClean="0"/>
              <a:t>inutile de traiter les infections sévissant pour la troisième fois et plus </a:t>
            </a:r>
            <a:r>
              <a:rPr lang="fr-FR" baseline="0" dirty="0" smtClean="0"/>
              <a:t>; il faut tarir le quartier avec un obturateur interne de trayon.  Ne pas insister sur les staphylocoques producteurs de béta-</a:t>
            </a:r>
            <a:r>
              <a:rPr lang="fr-FR" baseline="0" dirty="0" err="1" smtClean="0"/>
              <a:t>lactamases</a:t>
            </a:r>
            <a:r>
              <a:rPr lang="fr-FR" baseline="0" dirty="0" smtClean="0"/>
              <a:t>, vaches avec des infections dans plusieurs quartiers, vaches avec des lésions de trayons ou nodules. </a:t>
            </a:r>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35</a:t>
            </a:fld>
            <a:endParaRPr lang="fr-FR"/>
          </a:p>
        </p:txBody>
      </p:sp>
    </p:spTree>
    <p:extLst>
      <p:ext uri="{BB962C8B-B14F-4D97-AF65-F5344CB8AC3E}">
        <p14:creationId xmlns:p14="http://schemas.microsoft.com/office/powerpoint/2010/main" val="958450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p:txBody>
      </p:sp>
    </p:spTree>
    <p:extLst>
      <p:ext uri="{BB962C8B-B14F-4D97-AF65-F5344CB8AC3E}">
        <p14:creationId xmlns:p14="http://schemas.microsoft.com/office/powerpoint/2010/main" val="2392521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4047000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Il s’agit de données issues d’un cas réel, référé à l’école vétérinaire de Nantes pour des problèmes de boiteries. L’analyse du</a:t>
            </a:r>
            <a:r>
              <a:rPr lang="fr-FR" baseline="0" noProof="0" dirty="0" smtClean="0"/>
              <a:t> carnet sanitaire fait ressortir un nombre très/trop important de traitements à base de ceftiofur (</a:t>
            </a:r>
            <a:r>
              <a:rPr lang="fr-FR" baseline="0" noProof="0" dirty="0" err="1" smtClean="0"/>
              <a:t>excenel</a:t>
            </a:r>
            <a:r>
              <a:rPr lang="fr-FR" baseline="0" noProof="0" dirty="0" smtClean="0"/>
              <a:t>) et systématiquement sans diagnostic préalable. L’hypothèse faite par l’éleveur pour chaque boiterie est qu’il s’agit fois d’1 panaris</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Il </a:t>
            </a:r>
            <a:r>
              <a:rPr lang="fr-FR" baseline="0" noProof="0" dirty="0" smtClean="0"/>
              <a:t>s’agit d’’une situation assez commune en élevage bovin laitier (en France, comme</a:t>
            </a:r>
            <a:r>
              <a:rPr lang="en-GB" baseline="0" dirty="0" smtClean="0"/>
              <a:t> en Europe)</a:t>
            </a:r>
            <a:r>
              <a:rPr lang="fr-FR" baseline="0" dirty="0" smtClean="0"/>
              <a:t> , dans des contextes où les animaux sortent peu. </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Conclusion: le plus souvent, des soins locaux s’avèrent suffisants.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endParaRPr lang="en-GB" baseline="0" dirty="0" smtClean="0"/>
          </a:p>
          <a:p>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38</a:t>
            </a:fld>
            <a:endParaRPr lang="fr-FR"/>
          </a:p>
        </p:txBody>
      </p:sp>
    </p:spTree>
    <p:extLst>
      <p:ext uri="{BB962C8B-B14F-4D97-AF65-F5344CB8AC3E}">
        <p14:creationId xmlns:p14="http://schemas.microsoft.com/office/powerpoint/2010/main" val="3533985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Il s’agit des résultats</a:t>
            </a:r>
            <a:r>
              <a:rPr lang="fr-FR" baseline="0" noProof="0" dirty="0" smtClean="0"/>
              <a:t> d’un essai clinique mené dans 52 troupeaux qui visait à évaluer et comparer l’efficacité des mesures préventives et curatives en cas de boiteries.</a:t>
            </a:r>
          </a:p>
          <a:p>
            <a:r>
              <a:rPr lang="fr-FR" baseline="0" noProof="0" dirty="0" smtClean="0"/>
              <a:t>Différentes modalités de traitements collectifs ont été étudiées : ne rien faire, pédiluve 1 fois/mois, pédiluve tous les 15 jours ou spray sur les pieds postérieurs en salle de traite tous les 15 jours. L’impact des pratiques d’élevage a également été étudié.</a:t>
            </a:r>
          </a:p>
          <a:p>
            <a:r>
              <a:rPr lang="fr-FR" b="0" u="sng" baseline="0" noProof="0" dirty="0" smtClean="0"/>
              <a:t>Résultats:</a:t>
            </a:r>
          </a:p>
          <a:p>
            <a:pPr marL="171450" indent="-171450">
              <a:buFontTx/>
              <a:buChar char="-"/>
            </a:pPr>
            <a:r>
              <a:rPr lang="fr-FR" baseline="0" noProof="0" dirty="0" smtClean="0"/>
              <a:t>Le pédiluve appliqué tous les 15 j (comme le spray) est associé à une diminution du risque de nouvelle lésion de 60% et une augmentation des chances de guérison de 40% . </a:t>
            </a:r>
          </a:p>
          <a:p>
            <a:pPr marL="171450" indent="-171450">
              <a:buFontTx/>
              <a:buChar char="-"/>
            </a:pPr>
            <a:r>
              <a:rPr lang="fr-FR" baseline="0" noProof="0" dirty="0" smtClean="0"/>
              <a:t>Une vache saine dans un troupeau où les pieds de plus de 50% des vaches sont propres a 2,4 fois moins de risque d’avoir une lésion que dans un troupeau ou les pieds sont majoritairement sales.</a:t>
            </a:r>
            <a:endParaRPr lang="fr-FR" baseline="0" noProof="0" dirty="0" smtClean="0">
              <a:solidFill>
                <a:srgbClr val="FF0000"/>
              </a:solidFill>
            </a:endParaRPr>
          </a:p>
          <a:p>
            <a:pPr marL="171450" indent="-171450">
              <a:buFontTx/>
              <a:buChar char="-"/>
            </a:pPr>
            <a:r>
              <a:rPr lang="fr-FR" baseline="0" noProof="0" dirty="0" smtClean="0"/>
              <a:t>Le parage régulier diminue le risque de lésion </a:t>
            </a:r>
            <a:r>
              <a:rPr lang="fr-FR" baseline="0" noProof="0" dirty="0" err="1" smtClean="0"/>
              <a:t>podale</a:t>
            </a:r>
            <a:r>
              <a:rPr lang="fr-FR" baseline="0" noProof="0" dirty="0" smtClean="0"/>
              <a:t> d’un facteur 1,7.</a:t>
            </a:r>
          </a:p>
          <a:p>
            <a:r>
              <a:rPr lang="fr-FR" b="0" u="sng" baseline="0" noProof="0" dirty="0" smtClean="0"/>
              <a:t>Conclusion</a:t>
            </a:r>
            <a:r>
              <a:rPr lang="fr-FR" baseline="0" noProof="0" dirty="0" smtClean="0"/>
              <a:t>: en matière de boiterie, la prévention (pieds propres et bien parés) est plus efficace que le traitement, tant pour prévenir les boiteries que pour les soigner. D’autant qu’un traitement de boiterie nécessite un nettoyage préalable des pieds …</a:t>
            </a:r>
            <a:endParaRPr lang="fr-FR" noProof="0" dirty="0" smtClean="0"/>
          </a:p>
          <a:p>
            <a:endParaRPr lang="fr-FR" dirty="0" smtClean="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39</a:t>
            </a:fld>
            <a:endParaRPr lang="fr-FR"/>
          </a:p>
        </p:txBody>
      </p:sp>
    </p:spTree>
    <p:extLst>
      <p:ext uri="{BB962C8B-B14F-4D97-AF65-F5344CB8AC3E}">
        <p14:creationId xmlns:p14="http://schemas.microsoft.com/office/powerpoint/2010/main" val="598225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smtClean="0"/>
              <a:t>Concernant</a:t>
            </a:r>
            <a:r>
              <a:rPr lang="fr-FR" baseline="0" noProof="0" dirty="0" smtClean="0"/>
              <a:t> la gestion des mammites il existe des marges de progrès importantes pour administrer mieux et moins d’antibiotiques.</a:t>
            </a:r>
          </a:p>
          <a:p>
            <a:r>
              <a:rPr lang="fr-FR" baseline="0" noProof="0" dirty="0" smtClean="0"/>
              <a:t>Rien ne sert de traiter plus de 2 fois une vache lors d’une même lactation : il faut attendre le tarissement pour améliorer les chances de guérison. Il n’y a d’ailleurs aucune rentabilité économique à effectuer des traitements supplémentaires.</a:t>
            </a:r>
          </a:p>
          <a:p>
            <a:r>
              <a:rPr lang="fr-FR" baseline="0" noProof="0" dirty="0" smtClean="0"/>
              <a:t>Au tarissement, il est conseillé de poser un obturateur de trayon sur les vaches saines.  Des outils et des seuils pour choisir les animaux existent (parlez en à votre vétérinaire).</a:t>
            </a:r>
          </a:p>
          <a:p>
            <a:r>
              <a:rPr lang="fr-FR" baseline="0" noProof="0" dirty="0" smtClean="0"/>
              <a:t>Enfin, pour prévenir la transmission des germes responsables de mammite, le port de gants propres est une mesure réellement efficace mais à laquelle nombre d’éleveurs restent encore réticents. </a:t>
            </a:r>
          </a:p>
        </p:txBody>
      </p:sp>
      <p:sp>
        <p:nvSpPr>
          <p:cNvPr id="4" name="Espace réservé du numéro de diapositive 3"/>
          <p:cNvSpPr>
            <a:spLocks noGrp="1"/>
          </p:cNvSpPr>
          <p:nvPr>
            <p:ph type="sldNum" sz="quarter" idx="10"/>
          </p:nvPr>
        </p:nvSpPr>
        <p:spPr/>
        <p:txBody>
          <a:bodyPr/>
          <a:lstStyle/>
          <a:p>
            <a:fld id="{D74088C0-2891-47B4-844F-877DC09C5D25}" type="slidenum">
              <a:rPr lang="en-GB" smtClean="0"/>
              <a:pPr/>
              <a:t>40</a:t>
            </a:fld>
            <a:endParaRPr lang="en-GB"/>
          </a:p>
        </p:txBody>
      </p:sp>
    </p:spTree>
    <p:extLst>
      <p:ext uri="{BB962C8B-B14F-4D97-AF65-F5344CB8AC3E}">
        <p14:creationId xmlns:p14="http://schemas.microsoft.com/office/powerpoint/2010/main" val="127512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p:spPr>
        <p:txBody>
          <a:bodyPr/>
          <a:lstStyle/>
          <a:p>
            <a:r>
              <a:rPr lang="fr-FR" baseline="0" dirty="0" smtClean="0">
                <a:solidFill>
                  <a:schemeClr val="tx2"/>
                </a:solidFill>
              </a:rPr>
              <a:t>Le vétérinaire choisit : il identifie le meilleur antibiotique pour être efficace vis à vis de l’infection identifiée tout en préservant la santé publique (résidus et maitrise de l’antibiorésistance). L’ antibiotique est toujours choisi suite à un diagnostic qui peut être réalisé suite à l’examen d’un animal malade (examen clinique). Le diagnostic peut être nécropsique (résultat d’une autopsie d’un ou plusieurs animaux; souvent le cas dans les élevages hors sol). Il peut être également réalisé suite à une analyse épidémiologique. Par exemple l’analyse de documents d’élevage peut permettre d’identifier la bactérie dominante responsable des infections mammaires dans une exploitation laitière. La bactériologie permet d’identifier la bactérie responsable de l’infection. L’examen bactériologique peut-être associé à la réalisation d’un antibiogramme. </a:t>
            </a:r>
          </a:p>
          <a:p>
            <a:r>
              <a:rPr lang="fr-FR" baseline="0" dirty="0" smtClean="0">
                <a:solidFill>
                  <a:schemeClr val="tx2"/>
                </a:solidFill>
              </a:rPr>
              <a:t>Le choix d’un antibiotique disposant d’une AMM dans l’espèce et dans l’indication est la règle majeure. Pour les espèces dites mineures on ne dispose pas toujours de spécialité avec AMM : on utilise alors des antibiotiques hors AMM mais en appliquant des temps d’attente forfaitaire</a:t>
            </a:r>
            <a:r>
              <a:rPr lang="fr-FR" baseline="0" dirty="0" smtClean="0">
                <a:solidFill>
                  <a:srgbClr val="169A26"/>
                </a:solidFill>
              </a:rPr>
              <a:t>s</a:t>
            </a:r>
            <a:r>
              <a:rPr lang="fr-FR" baseline="0" dirty="0" smtClean="0">
                <a:solidFill>
                  <a:schemeClr val="tx2"/>
                </a:solidFill>
              </a:rPr>
              <a:t>. C’est une utilisation dans le cadre de la « cascade », qui est réglementé.  L’AMM apporte une garantie d’efficacité (lorsque le germe traité est sensible) et d’innocuité. </a:t>
            </a:r>
          </a:p>
          <a:p>
            <a:r>
              <a:rPr lang="fr-FR" baseline="0" dirty="0" smtClean="0">
                <a:solidFill>
                  <a:schemeClr val="tx2"/>
                </a:solidFill>
              </a:rPr>
              <a:t>Le délai d’attente est conditionné au respect du schéma thérapeutique (voie d’administration, dose, rythme, durée). Le non-respect partiel ou total de ce schéma modifie l’efficacité du traitement et le délai d’attente. Cela engage la responsabilité du prescripteur si c’est de son fait et de l’éleveur s’il modifie la prescription de sa propre initiative. </a:t>
            </a:r>
          </a:p>
          <a:p>
            <a:endParaRPr lang="fr-FR" baseline="0" dirty="0" smtClean="0">
              <a:solidFill>
                <a:schemeClr val="tx2"/>
              </a:solidFill>
            </a:endParaRPr>
          </a:p>
          <a:p>
            <a:r>
              <a:rPr lang="fr-FR" baseline="0" dirty="0" smtClean="0">
                <a:solidFill>
                  <a:schemeClr val="tx2"/>
                </a:solidFill>
              </a:rPr>
              <a:t>Plusieurs familles antibiotiques existent : elles diffèrent par leur mode d’action, leur spectre, leur capacité de diffusion et leur cinétique. </a:t>
            </a:r>
          </a:p>
          <a:p>
            <a:endParaRPr lang="fr-FR" dirty="0" smtClean="0">
              <a:solidFill>
                <a:schemeClr val="tx2"/>
              </a:solidFill>
            </a:endParaRPr>
          </a:p>
        </p:txBody>
      </p:sp>
    </p:spTree>
    <p:extLst>
      <p:ext uri="{BB962C8B-B14F-4D97-AF65-F5344CB8AC3E}">
        <p14:creationId xmlns:p14="http://schemas.microsoft.com/office/powerpoint/2010/main" val="120260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Lorsqu’on</a:t>
            </a:r>
            <a:r>
              <a:rPr lang="en-GB" dirty="0" smtClean="0"/>
              <a:t> </a:t>
            </a:r>
            <a:r>
              <a:rPr lang="fr-FR" noProof="0" dirty="0" smtClean="0"/>
              <a:t>est confronté à des troubles respiratoires chez les veaux, même âgés de plusieurs semaines, une</a:t>
            </a:r>
            <a:r>
              <a:rPr lang="fr-FR" baseline="0" noProof="0" dirty="0" smtClean="0"/>
              <a:t> mesure efficace de prévention est de garantir la bonne prise du colostrum. En effet, les veaux atteints de diarrhée dans les trois premières semaines de vies ont 3 fois plus de risque de présenter des troubles respiratoires que les veaux non atteints de diarrhée. Or le colostrum joue un rôle majeur dans la prévention des diarrhées néonatales.</a:t>
            </a:r>
          </a:p>
          <a:p>
            <a:r>
              <a:rPr lang="fr-FR" baseline="0" noProof="0" dirty="0" smtClean="0"/>
              <a:t>D’autres mesures doivent être mises en œuvre pour prévenir les pathologies respiratoires : </a:t>
            </a:r>
          </a:p>
          <a:p>
            <a:pPr marL="171450" indent="-171450">
              <a:buFontTx/>
              <a:buChar char="-"/>
            </a:pPr>
            <a:r>
              <a:rPr lang="fr-FR" baseline="0" noProof="0" dirty="0" smtClean="0"/>
              <a:t>Gestion de l’ambiance et des bâtiments, facteurs de risque majeur,</a:t>
            </a:r>
          </a:p>
          <a:p>
            <a:pPr marL="171450" indent="-171450">
              <a:buFontTx/>
              <a:buChar char="-"/>
            </a:pPr>
            <a:r>
              <a:rPr lang="fr-FR" baseline="0" noProof="0" dirty="0" smtClean="0"/>
              <a:t>Vaccination.</a:t>
            </a:r>
          </a:p>
          <a:p>
            <a:pPr marL="0" indent="0">
              <a:buFontTx/>
              <a:buNone/>
            </a:pPr>
            <a:r>
              <a:rPr lang="fr-FR" baseline="0" noProof="0" dirty="0" smtClean="0"/>
              <a:t>La baisse de la fréquence des pathologies respiratoires permettra de diminuer la nécessité de recourir aux antibiotiques. </a:t>
            </a:r>
          </a:p>
          <a:p>
            <a:endParaRPr lang="en-GB" dirty="0"/>
          </a:p>
        </p:txBody>
      </p:sp>
      <p:sp>
        <p:nvSpPr>
          <p:cNvPr id="4" name="Espace réservé du numéro de diapositive 3"/>
          <p:cNvSpPr>
            <a:spLocks noGrp="1"/>
          </p:cNvSpPr>
          <p:nvPr>
            <p:ph type="sldNum" sz="quarter" idx="10"/>
          </p:nvPr>
        </p:nvSpPr>
        <p:spPr/>
        <p:txBody>
          <a:bodyPr/>
          <a:lstStyle/>
          <a:p>
            <a:fld id="{D74088C0-2891-47B4-844F-877DC09C5D25}" type="slidenum">
              <a:rPr lang="en-GB" smtClean="0"/>
              <a:pPr/>
              <a:t>41</a:t>
            </a:fld>
            <a:endParaRPr lang="en-GB"/>
          </a:p>
        </p:txBody>
      </p:sp>
    </p:spTree>
    <p:extLst>
      <p:ext uri="{BB962C8B-B14F-4D97-AF65-F5344CB8AC3E}">
        <p14:creationId xmlns:p14="http://schemas.microsoft.com/office/powerpoint/2010/main" val="627743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i="1" dirty="0" smtClean="0"/>
              <a:t>Source: D. Guérin, GDS Creuse</a:t>
            </a:r>
            <a:endParaRPr lang="fr-FR" b="0" i="1"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42</a:t>
            </a:fld>
            <a:endParaRPr lang="fr-FR"/>
          </a:p>
        </p:txBody>
      </p:sp>
    </p:spTree>
    <p:extLst>
      <p:ext uri="{BB962C8B-B14F-4D97-AF65-F5344CB8AC3E}">
        <p14:creationId xmlns:p14="http://schemas.microsoft.com/office/powerpoint/2010/main" val="1175536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le « plan diarrhée creusois » mis en place en 2003, 22 élevages engagés ont fait l’objet d’une enquête et d’un bilan (</a:t>
            </a:r>
            <a:r>
              <a:rPr lang="fr-FR" sz="1200" i="1" kern="1200" dirty="0" smtClean="0">
                <a:solidFill>
                  <a:schemeClr val="tx1"/>
                </a:solidFill>
                <a:effectLst/>
                <a:latin typeface="+mn-lt"/>
                <a:ea typeface="+mn-ea"/>
                <a:cs typeface="+mn-cs"/>
              </a:rPr>
              <a:t>MARTORELLO M : Facteurs de risque et mesures de maîtrise des diarrhées néonatales des bovins : Etude rétrospective dans 23 élevages allaitants dans la Creuse. Thèse de doctorat vétérinaire, Toulouse. 2009</a:t>
            </a:r>
            <a:r>
              <a:rPr lang="fr-FR" sz="1200" kern="1200" dirty="0" smtClean="0">
                <a:solidFill>
                  <a:schemeClr val="tx1"/>
                </a:solidFill>
                <a:effectLst/>
                <a:latin typeface="+mn-lt"/>
                <a:ea typeface="+mn-ea"/>
                <a:cs typeface="+mn-cs"/>
              </a:rPr>
              <a:t>). La tendance est nettement à l’amélioration. Sur les 22 éleveurs concernés, 9 ont mis en place les mesures préconisées en totalité et 12 partiellement, dont 1 très partiellement (élevage 19). Le frein essentiel à la réalisation des actions est la surcharge de travail et la gestion du temps. Le refus de changer ses pratiques ne concerne qu’un éleveur (élevage 10).</a:t>
            </a:r>
          </a:p>
          <a:p>
            <a:r>
              <a:rPr lang="fr-FR" sz="1200" kern="1200" dirty="0" smtClean="0">
                <a:solidFill>
                  <a:schemeClr val="tx1"/>
                </a:solidFill>
                <a:effectLst/>
                <a:latin typeface="+mn-lt"/>
                <a:ea typeface="+mn-ea"/>
                <a:cs typeface="+mn-cs"/>
              </a:rPr>
              <a:t>Le délai entre les visites 1 et 2 est compris entre 1 et 3 ans. </a:t>
            </a:r>
          </a:p>
          <a:p>
            <a:r>
              <a:rPr lang="fr-FR" sz="1200" kern="1200" dirty="0" smtClean="0">
                <a:solidFill>
                  <a:schemeClr val="tx1"/>
                </a:solidFill>
                <a:effectLst/>
                <a:latin typeface="+mn-lt"/>
                <a:ea typeface="+mn-ea"/>
                <a:cs typeface="+mn-cs"/>
              </a:rPr>
              <a:t>Les mesures le plus souvent préconisées concernent les secteurs suivants : </a:t>
            </a:r>
          </a:p>
          <a:p>
            <a:pPr lvl="0"/>
            <a:r>
              <a:rPr lang="fr-FR" sz="1200" kern="1200" dirty="0" smtClean="0">
                <a:solidFill>
                  <a:schemeClr val="tx1"/>
                </a:solidFill>
                <a:effectLst/>
                <a:latin typeface="+mn-lt"/>
                <a:ea typeface="+mn-ea"/>
                <a:cs typeface="+mn-cs"/>
              </a:rPr>
              <a:t>-   Logement : densité, logement des veaux, utilisation des bâtiments, ventilation, paillage et curage, désinfection.</a:t>
            </a:r>
          </a:p>
          <a:p>
            <a:pPr lvl="0"/>
            <a:r>
              <a:rPr lang="fr-FR" sz="1200" kern="1200" dirty="0" smtClean="0">
                <a:solidFill>
                  <a:schemeClr val="tx1"/>
                </a:solidFill>
                <a:effectLst/>
                <a:latin typeface="+mn-lt"/>
                <a:ea typeface="+mn-ea"/>
                <a:cs typeface="+mn-cs"/>
              </a:rPr>
              <a:t>-   Gestion du troupeau : mise à la reproduction des génisses, allotement et regroupement par classes d’âge.</a:t>
            </a:r>
          </a:p>
          <a:p>
            <a:pPr lvl="0"/>
            <a:r>
              <a:rPr lang="fr-FR" sz="1200" kern="1200" dirty="0" smtClean="0">
                <a:solidFill>
                  <a:schemeClr val="tx1"/>
                </a:solidFill>
                <a:effectLst/>
                <a:latin typeface="+mn-lt"/>
                <a:ea typeface="+mn-ea"/>
                <a:cs typeface="+mn-cs"/>
              </a:rPr>
              <a:t>-   Relation mère/veau : conditions de vêlage, prise de colostrum, contrôle du transfert immunitaire.</a:t>
            </a:r>
          </a:p>
          <a:p>
            <a:pPr lvl="0"/>
            <a:r>
              <a:rPr lang="fr-FR" sz="1200" kern="1200" dirty="0" smtClean="0">
                <a:solidFill>
                  <a:schemeClr val="tx1"/>
                </a:solidFill>
                <a:effectLst/>
                <a:latin typeface="+mn-lt"/>
                <a:ea typeface="+mn-ea"/>
                <a:cs typeface="+mn-cs"/>
              </a:rPr>
              <a:t>-   Etat sanitaire : isolement des malades, plan antiparasitaire, pratique de la vaccination.</a:t>
            </a:r>
          </a:p>
          <a:p>
            <a:pPr marL="171450" lvl="0" indent="-171450">
              <a:buFontTx/>
              <a:buChar char="-"/>
            </a:pPr>
            <a:r>
              <a:rPr lang="fr-FR" sz="1200" kern="1200" dirty="0" smtClean="0">
                <a:solidFill>
                  <a:schemeClr val="tx1"/>
                </a:solidFill>
                <a:effectLst/>
                <a:latin typeface="+mn-lt"/>
                <a:ea typeface="+mn-ea"/>
                <a:cs typeface="+mn-cs"/>
              </a:rPr>
              <a:t>Alimentation : quantité, équilibre azoté, complémentation minérale, disponibilité en eau pour les veaux, qualité de l’eau. </a:t>
            </a:r>
          </a:p>
          <a:p>
            <a:pPr marL="0" lvl="0" indent="0">
              <a:buFontTx/>
              <a:buNone/>
            </a:pPr>
            <a:r>
              <a:rPr lang="fr-FR" sz="1200" i="1" kern="1200" dirty="0" smtClean="0">
                <a:solidFill>
                  <a:schemeClr val="tx1"/>
                </a:solidFill>
                <a:effectLst/>
                <a:latin typeface="+mn-lt"/>
                <a:ea typeface="+mn-ea"/>
                <a:cs typeface="+mn-cs"/>
              </a:rPr>
              <a:t>Source: D. Guérin, GDS Creuse</a:t>
            </a:r>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43</a:t>
            </a:fld>
            <a:endParaRPr lang="fr-FR"/>
          </a:p>
        </p:txBody>
      </p:sp>
    </p:spTree>
    <p:extLst>
      <p:ext uri="{BB962C8B-B14F-4D97-AF65-F5344CB8AC3E}">
        <p14:creationId xmlns:p14="http://schemas.microsoft.com/office/powerpoint/2010/main" val="2384510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p:spPr>
        <p:txBody>
          <a:bodyPr/>
          <a:lstStyle/>
          <a:p>
            <a:endParaRPr lang="fr-FR" b="0" dirty="0" smtClean="0"/>
          </a:p>
        </p:txBody>
      </p:sp>
    </p:spTree>
    <p:extLst>
      <p:ext uri="{BB962C8B-B14F-4D97-AF65-F5344CB8AC3E}">
        <p14:creationId xmlns:p14="http://schemas.microsoft.com/office/powerpoint/2010/main" val="1729079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72094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182882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a:t>
            </a:r>
            <a:r>
              <a:rPr lang="fr-FR" baseline="0" dirty="0" smtClean="0"/>
              <a:t> y a souvent confusion entre la prescription et la délivrance. En France le vétérinaire est le seul à pouvoir prescrire un antibiotique après avoir posé un diagnostic: il s’agit bien d’un acte médical. La délivrance est partagée par le vétérinaire, le pharmacien et les groupements disposant d’autorisation (uniquement sur la liste positive pour les groupements); il s’agit d’un acte pharmaceutique. La confusion vient du fait que dans la plupart des cas, la délivrance suit immédiatement la prescription dans les cabinets vétérinaires. </a:t>
            </a:r>
          </a:p>
          <a:p>
            <a:endParaRPr lang="fr-FR" baseline="0" dirty="0" smtClean="0"/>
          </a:p>
          <a:p>
            <a:r>
              <a:rPr lang="fr-FR" baseline="0" dirty="0" smtClean="0"/>
              <a:t>Le vétérinaire prescrit un traitement basé sur les informations recueillies (examen clinique des animaux, explications de l’éleveur, bilan sanitaire d’élevage, protocole de soins, prescriptions antérieures …). Sa prescription est matérialisée sur l’ordonnance, document devant respecter des normes réglementaires. L’éleveur peut ensuite se faire délivrer les médicaments prescrits soit par le vétérinaire prescripteur soit par un autre ayant-droit (pharmacie, groupement). Des éléments d’écriture spécifiques sont ajoutés sur l’ordonnance lors de la délivrance; celle-ci est remise à l’éleveur qui doit la conserver. </a:t>
            </a:r>
          </a:p>
          <a:p>
            <a:r>
              <a:rPr lang="fr-FR" baseline="0" dirty="0" smtClean="0"/>
              <a:t>La prescription peut se faire soit « au chevet du malade » soit sans voir les animaux dans le cadre du suivi sanitaire permanent des élevages. Dans ce cas particulier (existant depuis 2007) il est nécessaire que le vétérinaire réalise régulièrement des soins dans l’élevage, fasse annuellement un bilan sanitaire et un protocole de soin et des visites régulières de suivis. </a:t>
            </a:r>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7</a:t>
            </a:fld>
            <a:endParaRPr lang="fr-FR"/>
          </a:p>
        </p:txBody>
      </p:sp>
    </p:spTree>
    <p:extLst>
      <p:ext uri="{BB962C8B-B14F-4D97-AF65-F5344CB8AC3E}">
        <p14:creationId xmlns:p14="http://schemas.microsoft.com/office/powerpoint/2010/main" val="184345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Il existe chez les bactéries des résistances naturelles à certains antibiotiques. Mais la résistance aux antibiotiques peut être acquise par les bactéries initialement sensibles. L’apparition de résistances se fait par des mutations génétiques. La capacité de résistance aux antibiotiques peut ensuite diffuser entre bactéries par un transfert horizontal de gènes via trois mécanismes différents : la conjugaison, la transformation et la transduction. Cela peut survenir dans le sol, dans l’eau, dans le système digestif de l’homme et de l’animal et dans les denrées alimentaires. </a:t>
            </a:r>
          </a:p>
          <a:p>
            <a:r>
              <a:rPr lang="fr-FR" sz="1200" b="1" i="0" u="none" strike="noStrike" kern="1200" baseline="0" dirty="0" smtClean="0">
                <a:solidFill>
                  <a:schemeClr val="tx1"/>
                </a:solidFill>
                <a:latin typeface="+mn-lt"/>
                <a:ea typeface="+mn-ea"/>
                <a:cs typeface="+mn-cs"/>
              </a:rPr>
              <a:t>La conjugaison est le transfert d’ADN entre des bactéries vivantes, elle nécessite un contact direct </a:t>
            </a:r>
            <a:r>
              <a:rPr lang="fr-FR" sz="1200" b="0" i="0" u="none" strike="noStrike" kern="1200" baseline="0" dirty="0" smtClean="0">
                <a:solidFill>
                  <a:schemeClr val="tx1"/>
                </a:solidFill>
                <a:latin typeface="+mn-lt"/>
                <a:ea typeface="+mn-ea"/>
                <a:cs typeface="+mn-cs"/>
              </a:rPr>
              <a:t>entre la bactérie donneuse et la bactérie receveuse. La conjugaison a lieu à une fréquence plus élevée et avec un spectre plus large d’espèces bactériennes que la transformation et la transduction. </a:t>
            </a:r>
          </a:p>
          <a:p>
            <a:r>
              <a:rPr lang="fr-FR" sz="1200" b="1" i="0" u="none" strike="noStrike" kern="1200" baseline="0" dirty="0" smtClean="0">
                <a:solidFill>
                  <a:schemeClr val="tx1"/>
                </a:solidFill>
                <a:latin typeface="+mn-lt"/>
                <a:ea typeface="+mn-ea"/>
                <a:cs typeface="+mn-cs"/>
              </a:rPr>
              <a:t>La transduction survient via l’adhésion d’un bactériophage spécifique à une bactérie dans lequel du matériel génétique est transféré</a:t>
            </a:r>
            <a:r>
              <a:rPr lang="fr-FR" sz="1200" b="0" i="0" u="none" strike="noStrike" kern="1200" baseline="0" dirty="0" smtClean="0">
                <a:solidFill>
                  <a:schemeClr val="tx1"/>
                </a:solidFill>
                <a:latin typeface="+mn-lt"/>
                <a:ea typeface="+mn-ea"/>
                <a:cs typeface="+mn-cs"/>
              </a:rPr>
              <a:t>, susceptible de contenir de l’ADN bactérien de son hôte précédent et comportant éventuellement des gènes d’antibiorésistance. La transduction survient en général entre des souches bactériennes étroitement apparentées. Elle est plus fréquente que la transformation. </a:t>
            </a:r>
          </a:p>
          <a:p>
            <a:r>
              <a:rPr lang="fr-FR" sz="1200" b="1" i="0" u="none" strike="noStrike" kern="1200" baseline="0" dirty="0" smtClean="0">
                <a:solidFill>
                  <a:schemeClr val="tx1"/>
                </a:solidFill>
                <a:latin typeface="+mn-lt"/>
                <a:ea typeface="+mn-ea"/>
                <a:cs typeface="+mn-cs"/>
              </a:rPr>
              <a:t>Lors de la transformation, des fragments d’ADN nu provenant de l’environnement sont absorbés dans des cellules bactériennes</a:t>
            </a:r>
            <a:r>
              <a:rPr lang="fr-FR" sz="1200" b="0" i="0" u="none" strike="noStrike" kern="1200" baseline="0" dirty="0" smtClean="0">
                <a:solidFill>
                  <a:schemeClr val="tx1"/>
                </a:solidFill>
                <a:latin typeface="+mn-lt"/>
                <a:ea typeface="+mn-ea"/>
                <a:cs typeface="+mn-cs"/>
              </a:rPr>
              <a:t>. </a:t>
            </a:r>
          </a:p>
          <a:p>
            <a:r>
              <a:rPr lang="fr-FR" sz="1200" b="0" i="1" u="none" strike="noStrike" kern="1200" baseline="0" dirty="0" smtClean="0">
                <a:solidFill>
                  <a:schemeClr val="tx1"/>
                </a:solidFill>
                <a:latin typeface="+mn-lt"/>
                <a:ea typeface="+mn-ea"/>
                <a:cs typeface="+mn-cs"/>
              </a:rPr>
              <a:t>Source: comite scientifique de l’agence fédérale pour la sécurité de la chaine alimentaire, avis 18-2012.</a:t>
            </a:r>
          </a:p>
          <a:p>
            <a:endParaRPr lang="fr-FR" b="0" i="1"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8</a:t>
            </a:fld>
            <a:endParaRPr lang="fr-FR"/>
          </a:p>
        </p:txBody>
      </p:sp>
    </p:spTree>
    <p:extLst>
      <p:ext uri="{BB962C8B-B14F-4D97-AF65-F5344CB8AC3E}">
        <p14:creationId xmlns:p14="http://schemas.microsoft.com/office/powerpoint/2010/main" val="350948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L’administration d’un antibiotique sélectionne les bactéries</a:t>
            </a:r>
            <a:r>
              <a:rPr lang="fr-FR" baseline="0" dirty="0" smtClean="0"/>
              <a:t> résistantes à cette antibiotique. D’une population de bactéries sensible on obtient une population de bactéries résistantes à l’antibiotique car toutes les bactéries sensibles sont éliminées par l’antibiotique.</a:t>
            </a:r>
            <a:endParaRPr lang="fr-FR" dirty="0"/>
          </a:p>
        </p:txBody>
      </p:sp>
      <p:sp>
        <p:nvSpPr>
          <p:cNvPr id="4" name="Espace réservé du numéro de diapositive 3"/>
          <p:cNvSpPr>
            <a:spLocks noGrp="1"/>
          </p:cNvSpPr>
          <p:nvPr>
            <p:ph type="sldNum" sz="quarter" idx="10"/>
          </p:nvPr>
        </p:nvSpPr>
        <p:spPr/>
        <p:txBody>
          <a:bodyPr/>
          <a:lstStyle/>
          <a:p>
            <a:fld id="{F21B4C98-6FD9-4A1C-B226-2E44D0FC46FC}" type="slidenum">
              <a:rPr lang="fr-FR" smtClean="0"/>
              <a:pPr/>
              <a:t>9</a:t>
            </a:fld>
            <a:endParaRPr lang="fr-FR"/>
          </a:p>
        </p:txBody>
      </p:sp>
    </p:spTree>
    <p:extLst>
      <p:ext uri="{BB962C8B-B14F-4D97-AF65-F5344CB8AC3E}">
        <p14:creationId xmlns:p14="http://schemas.microsoft.com/office/powerpoint/2010/main" val="355162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p:spPr>
        <p:txBody>
          <a:bodyPr/>
          <a:lstStyle/>
          <a:p>
            <a:r>
              <a:rPr lang="fr-FR" dirty="0" smtClean="0"/>
              <a:t>La mauvaise administration des antibiotiques peut</a:t>
            </a:r>
            <a:r>
              <a:rPr lang="fr-FR" baseline="0" dirty="0" smtClean="0"/>
              <a:t> avoir plusieurs origines:</a:t>
            </a:r>
          </a:p>
          <a:p>
            <a:pPr marL="171450" indent="-171450">
              <a:buFontTx/>
              <a:buChar char="-"/>
            </a:pPr>
            <a:r>
              <a:rPr lang="fr-FR" baseline="0" dirty="0" smtClean="0"/>
              <a:t>Prescription mal respectée (surdosage, sous-dosage, réduction ou augmentation du temps de traitement)</a:t>
            </a:r>
          </a:p>
          <a:p>
            <a:pPr marL="171450" indent="-171450">
              <a:buFontTx/>
              <a:buChar char="-"/>
            </a:pPr>
            <a:r>
              <a:rPr lang="fr-FR" baseline="0" dirty="0" smtClean="0"/>
              <a:t>Administration d’antibiotiques périmés ou mal conservés</a:t>
            </a:r>
          </a:p>
          <a:p>
            <a:pPr marL="171450" indent="-171450">
              <a:buFontTx/>
              <a:buChar char="-"/>
            </a:pPr>
            <a:r>
              <a:rPr lang="fr-FR" baseline="0" dirty="0" smtClean="0"/>
              <a:t>Mauvaise homogénéisation du flacon d’antibiotique avant injection</a:t>
            </a:r>
          </a:p>
          <a:p>
            <a:pPr marL="171450" indent="-171450">
              <a:buFontTx/>
              <a:buChar char="-"/>
            </a:pPr>
            <a:r>
              <a:rPr lang="fr-FR" baseline="0" dirty="0" smtClean="0"/>
              <a:t>Surestimation ou sous-estimation du poids de l’animal à traiter</a:t>
            </a:r>
          </a:p>
          <a:p>
            <a:pPr marL="171450" indent="-171450">
              <a:buFontTx/>
              <a:buChar char="-"/>
            </a:pPr>
            <a:r>
              <a:rPr lang="fr-FR" baseline="0" dirty="0" smtClean="0"/>
              <a:t>Etc.</a:t>
            </a:r>
          </a:p>
          <a:p>
            <a:pPr marL="171450" indent="-171450">
              <a:buFontTx/>
              <a:buChar char="-"/>
            </a:pPr>
            <a:endParaRPr lang="fr-FR" dirty="0" smtClean="0"/>
          </a:p>
        </p:txBody>
      </p:sp>
    </p:spTree>
    <p:extLst>
      <p:ext uri="{BB962C8B-B14F-4D97-AF65-F5344CB8AC3E}">
        <p14:creationId xmlns:p14="http://schemas.microsoft.com/office/powerpoint/2010/main" val="423787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BC4C434-4B03-4F54-BE73-F1F0B20DBE6A}" type="datetime1">
              <a:rPr lang="fr-FR" smtClean="0"/>
              <a:t>19/09/2014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498FF34-3A35-4D93-9E67-A0497C30AE1D}" type="datetime1">
              <a:rPr lang="fr-FR" smtClean="0"/>
              <a:t>19/09/2014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1149A7D-7632-4C16-AB67-93B4BF3F236C}" type="datetime1">
              <a:rPr lang="fr-FR" smtClean="0"/>
              <a:t>19/09/2014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D524199-3087-4922-9BDB-B2B87C555E72}" type="datetime1">
              <a:rPr lang="fr-FR" smtClean="0"/>
              <a:t>19/09/2014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2C571CE-DE7E-4319-950B-D4C43FC95DC4}" type="datetime1">
              <a:rPr lang="fr-FR" smtClean="0"/>
              <a:t>19/09/2014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97FCAE3-9298-4FEA-9872-1BD763DE8A0C}" type="datetime1">
              <a:rPr lang="fr-FR" smtClean="0"/>
              <a:t>19/09/2014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88911308-C6B6-4159-8A45-CED9FF8BF654}" type="datetime1">
              <a:rPr lang="fr-FR" smtClean="0"/>
              <a:t>19/09/2014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BC2F8772-9476-4CD9-BFF9-4F84366D9D9A}" type="datetime1">
              <a:rPr lang="fr-FR" smtClean="0"/>
              <a:t>19/09/2014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AAC731-4323-4AAD-BB94-F40A60DDAFAE}" type="datetime1">
              <a:rPr lang="fr-FR" smtClean="0"/>
              <a:t>19/09/2014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9F729B-D251-401D-9428-0054CCB67669}" type="datetime1">
              <a:rPr lang="fr-FR" smtClean="0"/>
              <a:t>19/09/2014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9264AE-7841-4E0F-9659-25A58EB81C05}" type="datetime1">
              <a:rPr lang="fr-FR" smtClean="0"/>
              <a:t>19/09/2014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7EA9C-E680-41A9-982F-432CBD49817E}" type="datetime1">
              <a:rPr lang="fr-FR" smtClean="0"/>
              <a:t>19/09/2014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png"/><Relationship Id="rId7" Type="http://schemas.openxmlformats.org/officeDocument/2006/relationships/image" Target="../media/image26.emf"/><Relationship Id="rId12"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0.jpeg"/><Relationship Id="rId5" Type="http://schemas.openxmlformats.org/officeDocument/2006/relationships/image" Target="../media/image25.png"/><Relationship Id="rId10" Type="http://schemas.openxmlformats.org/officeDocument/2006/relationships/image" Target="../media/image29.jpeg"/><Relationship Id="rId4" Type="http://schemas.microsoft.com/office/2007/relationships/hdphoto" Target="../media/hdphoto1.wdp"/><Relationship Id="rId9" Type="http://schemas.openxmlformats.org/officeDocument/2006/relationships/image" Target="../media/image28.emf"/></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g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1.xml"/><Relationship Id="rId7" Type="http://schemas.openxmlformats.org/officeDocument/2006/relationships/image" Target="../media/image7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_screenshot_2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47094"/>
            <a:ext cx="3524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ZoneTexte 2"/>
          <p:cNvSpPr txBox="1">
            <a:spLocks noChangeArrowheads="1"/>
          </p:cNvSpPr>
          <p:nvPr/>
        </p:nvSpPr>
        <p:spPr bwMode="auto">
          <a:xfrm>
            <a:off x="951703" y="1779929"/>
            <a:ext cx="7586179" cy="2400657"/>
          </a:xfrm>
          <a:prstGeom prst="rect">
            <a:avLst/>
          </a:prstGeom>
          <a:noFill/>
          <a:ln w="19050">
            <a:solidFill>
              <a:schemeClr val="accent1"/>
            </a:solidFill>
            <a:miter lim="800000"/>
            <a:headEnd/>
            <a:tailEnd/>
          </a:ln>
        </p:spPr>
        <p:txBody>
          <a:bodyPr wrap="none">
            <a:spAutoFit/>
          </a:bodyPr>
          <a:lstStyle/>
          <a:p>
            <a:pPr algn="ctr"/>
            <a:r>
              <a:rPr lang="fr-FR" sz="5400" b="1" dirty="0">
                <a:solidFill>
                  <a:schemeClr val="accent1">
                    <a:lumMod val="75000"/>
                  </a:schemeClr>
                </a:solidFill>
              </a:rPr>
              <a:t>Limiter l</a:t>
            </a:r>
            <a:r>
              <a:rPr lang="fr-FR" altLang="fr-FR" sz="5400" b="1" dirty="0">
                <a:solidFill>
                  <a:schemeClr val="accent1">
                    <a:lumMod val="75000"/>
                  </a:schemeClr>
                </a:solidFill>
              </a:rPr>
              <a:t>’</a:t>
            </a:r>
            <a:r>
              <a:rPr lang="fr-FR" altLang="ja-JP" sz="5400" b="1" dirty="0">
                <a:solidFill>
                  <a:schemeClr val="accent1">
                    <a:lumMod val="75000"/>
                  </a:schemeClr>
                </a:solidFill>
              </a:rPr>
              <a:t>antibiorésistance</a:t>
            </a:r>
          </a:p>
          <a:p>
            <a:pPr algn="ctr"/>
            <a:r>
              <a:rPr lang="fr-FR" sz="4800" b="1" dirty="0"/>
              <a:t>Un enjeu de </a:t>
            </a:r>
            <a:r>
              <a:rPr lang="fr-FR" sz="4800" b="1" dirty="0" smtClean="0"/>
              <a:t>santé animale</a:t>
            </a:r>
            <a:br>
              <a:rPr lang="fr-FR" sz="4800" b="1" dirty="0" smtClean="0"/>
            </a:br>
            <a:r>
              <a:rPr lang="fr-FR" sz="4800" b="1" dirty="0" smtClean="0"/>
              <a:t>et de santé publique</a:t>
            </a:r>
            <a:endParaRPr lang="fr-FR" sz="4800" b="1"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a:t>
            </a:fld>
            <a:endParaRPr lang="fr-BE" dirty="0"/>
          </a:p>
        </p:txBody>
      </p:sp>
      <p:pic>
        <p:nvPicPr>
          <p:cNvPr id="5" name="Picture 5" descr="S:\COMMUNICATION\00_LOGOS\ONIRIS\logo oniris 300-CMJ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469" y="5844288"/>
            <a:ext cx="1743317" cy="95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55" y="4359024"/>
            <a:ext cx="2781716" cy="1188716"/>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344" y="4254813"/>
            <a:ext cx="1619250" cy="1323975"/>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3844" y="5760848"/>
            <a:ext cx="1370906" cy="988328"/>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40" y="5452504"/>
            <a:ext cx="1805642" cy="1605016"/>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4534979"/>
            <a:ext cx="1736058" cy="836805"/>
          </a:xfrm>
          <a:prstGeom prst="rect">
            <a:avLst/>
          </a:prstGeom>
        </p:spPr>
      </p:pic>
      <p:pic>
        <p:nvPicPr>
          <p:cNvPr id="10" name="Imag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3831" y="5516103"/>
            <a:ext cx="1021930" cy="1233073"/>
          </a:xfrm>
          <a:prstGeom prst="rect">
            <a:avLst/>
          </a:prstGeom>
        </p:spPr>
      </p:pic>
    </p:spTree>
    <p:extLst>
      <p:ext uri="{BB962C8B-B14F-4D97-AF65-F5344CB8AC3E}">
        <p14:creationId xmlns:p14="http://schemas.microsoft.com/office/powerpoint/2010/main" val="146066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5"/>
          <p:cNvSpPr txBox="1">
            <a:spLocks noChangeArrowheads="1"/>
          </p:cNvSpPr>
          <p:nvPr/>
        </p:nvSpPr>
        <p:spPr bwMode="auto">
          <a:xfrm>
            <a:off x="285750" y="2571750"/>
            <a:ext cx="8604250" cy="3046988"/>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a:spAutoFit/>
          </a:bodyPr>
          <a:lstStyle/>
          <a:p>
            <a:pPr lvl="2">
              <a:defRPr/>
            </a:pPr>
            <a:r>
              <a:rPr lang="fr-FR" sz="3200" dirty="0">
                <a:solidFill>
                  <a:srgbClr val="C00000"/>
                </a:solidFill>
              </a:rPr>
              <a:t>Toute </a:t>
            </a:r>
            <a:r>
              <a:rPr lang="fr-FR" sz="3200" dirty="0" smtClean="0">
                <a:solidFill>
                  <a:srgbClr val="C00000"/>
                </a:solidFill>
              </a:rPr>
              <a:t>administration </a:t>
            </a:r>
            <a:r>
              <a:rPr lang="fr-FR" sz="3200" dirty="0">
                <a:solidFill>
                  <a:srgbClr val="C00000"/>
                </a:solidFill>
              </a:rPr>
              <a:t>d’</a:t>
            </a:r>
            <a:r>
              <a:rPr lang="fr-FR" altLang="ja-JP" sz="3200" dirty="0">
                <a:solidFill>
                  <a:srgbClr val="C00000"/>
                </a:solidFill>
              </a:rPr>
              <a:t>antibiotique peut conduire à l</a:t>
            </a:r>
            <a:r>
              <a:rPr lang="fr-FR" sz="3200" dirty="0">
                <a:solidFill>
                  <a:srgbClr val="C00000"/>
                </a:solidFill>
              </a:rPr>
              <a:t>’</a:t>
            </a:r>
            <a:r>
              <a:rPr lang="fr-FR" altLang="ja-JP" sz="3200" dirty="0">
                <a:solidFill>
                  <a:srgbClr val="C00000"/>
                </a:solidFill>
              </a:rPr>
              <a:t>apparition d’antibiorésistance</a:t>
            </a:r>
          </a:p>
          <a:p>
            <a:pPr lvl="2">
              <a:defRPr/>
            </a:pPr>
            <a:r>
              <a:rPr lang="fr-FR" sz="3200" dirty="0">
                <a:solidFill>
                  <a:srgbClr val="C00000"/>
                </a:solidFill>
              </a:rPr>
              <a:t>Plus on </a:t>
            </a:r>
            <a:r>
              <a:rPr lang="fr-FR" sz="3200" dirty="0" smtClean="0">
                <a:solidFill>
                  <a:srgbClr val="C00000"/>
                </a:solidFill>
              </a:rPr>
              <a:t>administra d’</a:t>
            </a:r>
            <a:r>
              <a:rPr lang="fr-FR" altLang="ja-JP" sz="3200" dirty="0" smtClean="0">
                <a:solidFill>
                  <a:srgbClr val="C00000"/>
                </a:solidFill>
              </a:rPr>
              <a:t>antibiotiques</a:t>
            </a:r>
            <a:r>
              <a:rPr lang="fr-FR" altLang="ja-JP" sz="3200" dirty="0">
                <a:solidFill>
                  <a:srgbClr val="C00000"/>
                </a:solidFill>
              </a:rPr>
              <a:t>, plus la résistance </a:t>
            </a:r>
            <a:r>
              <a:rPr lang="fr-FR" altLang="ja-JP" sz="3200" dirty="0" smtClean="0">
                <a:solidFill>
                  <a:srgbClr val="C00000"/>
                </a:solidFill>
              </a:rPr>
              <a:t>augmente </a:t>
            </a:r>
            <a:r>
              <a:rPr lang="fr-FR" altLang="ja-JP" sz="2400" dirty="0" smtClean="0">
                <a:solidFill>
                  <a:srgbClr val="C00000"/>
                </a:solidFill>
              </a:rPr>
              <a:t>(quelque soit l’antibiotique)</a:t>
            </a:r>
            <a:endParaRPr lang="fr-FR" altLang="ja-JP" sz="2400" dirty="0">
              <a:solidFill>
                <a:srgbClr val="C00000"/>
              </a:solidFill>
            </a:endParaRPr>
          </a:p>
          <a:p>
            <a:pPr lvl="2">
              <a:defRPr/>
            </a:pPr>
            <a:r>
              <a:rPr lang="fr-FR" sz="3200" dirty="0">
                <a:solidFill>
                  <a:srgbClr val="C00000"/>
                </a:solidFill>
              </a:rPr>
              <a:t>On favorise l’</a:t>
            </a:r>
            <a:r>
              <a:rPr lang="fr-FR" altLang="ja-JP" sz="3200" dirty="0">
                <a:solidFill>
                  <a:srgbClr val="C00000"/>
                </a:solidFill>
              </a:rPr>
              <a:t>antibiorésistance quand on </a:t>
            </a:r>
            <a:r>
              <a:rPr lang="fr-FR" altLang="ja-JP" sz="3200" dirty="0" smtClean="0">
                <a:solidFill>
                  <a:srgbClr val="C00000"/>
                </a:solidFill>
              </a:rPr>
              <a:t>administre </a:t>
            </a:r>
            <a:r>
              <a:rPr lang="fr-FR" altLang="ja-JP" sz="3200" dirty="0">
                <a:solidFill>
                  <a:srgbClr val="C00000"/>
                </a:solidFill>
              </a:rPr>
              <a:t>mal les antibiotiques</a:t>
            </a:r>
            <a:endParaRPr lang="fr-FR" sz="3200" dirty="0">
              <a:solidFill>
                <a:srgbClr val="C00000"/>
              </a:solidFill>
            </a:endParaRPr>
          </a:p>
        </p:txBody>
      </p:sp>
      <p:sp>
        <p:nvSpPr>
          <p:cNvPr id="11267" name="ZoneTexte 4"/>
          <p:cNvSpPr txBox="1">
            <a:spLocks noChangeArrowheads="1"/>
          </p:cNvSpPr>
          <p:nvPr/>
        </p:nvSpPr>
        <p:spPr bwMode="auto">
          <a:xfrm>
            <a:off x="500034" y="214290"/>
            <a:ext cx="8166100" cy="738664"/>
          </a:xfrm>
          <a:prstGeom prst="rect">
            <a:avLst/>
          </a:prstGeom>
          <a:noFill/>
          <a:ln w="9525">
            <a:noFill/>
            <a:miter lim="800000"/>
            <a:headEnd/>
            <a:tailEnd/>
          </a:ln>
        </p:spPr>
        <p:txBody>
          <a:bodyPr>
            <a:spAutoFit/>
          </a:bodyPr>
          <a:lstStyle/>
          <a:p>
            <a:r>
              <a:rPr lang="fr-FR" sz="4200" b="1" dirty="0">
                <a:solidFill>
                  <a:schemeClr val="accent1">
                    <a:lumMod val="75000"/>
                  </a:schemeClr>
                </a:solidFill>
              </a:rPr>
              <a:t>Qu’</a:t>
            </a:r>
            <a:r>
              <a:rPr lang="fr-FR" altLang="ja-JP" sz="4200" b="1" dirty="0">
                <a:solidFill>
                  <a:schemeClr val="accent1">
                    <a:lumMod val="75000"/>
                  </a:schemeClr>
                </a:solidFill>
              </a:rPr>
              <a:t>est-ce </a:t>
            </a:r>
            <a:r>
              <a:rPr lang="fr-FR" altLang="ja-JP" sz="4200" b="1" dirty="0" smtClean="0">
                <a:solidFill>
                  <a:schemeClr val="accent1">
                    <a:lumMod val="75000"/>
                  </a:schemeClr>
                </a:solidFill>
              </a:rPr>
              <a:t>que l’antibiorésistance </a:t>
            </a:r>
            <a:r>
              <a:rPr lang="fr-FR" altLang="ja-JP" sz="4200" b="1" dirty="0">
                <a:solidFill>
                  <a:schemeClr val="accent1">
                    <a:lumMod val="75000"/>
                  </a:schemeClr>
                </a:solidFill>
              </a:rPr>
              <a:t>? </a:t>
            </a:r>
            <a:endParaRPr lang="fr-FR" sz="4200" b="1" dirty="0">
              <a:solidFill>
                <a:schemeClr val="accent1">
                  <a:lumMod val="75000"/>
                </a:schemeClr>
              </a:solidFill>
            </a:endParaRPr>
          </a:p>
        </p:txBody>
      </p:sp>
      <p:sp>
        <p:nvSpPr>
          <p:cNvPr id="11268" name="Rectangle 3"/>
          <p:cNvSpPr>
            <a:spLocks noChangeArrowheads="1"/>
          </p:cNvSpPr>
          <p:nvPr/>
        </p:nvSpPr>
        <p:spPr bwMode="auto">
          <a:xfrm>
            <a:off x="971600" y="1124744"/>
            <a:ext cx="7358062" cy="1077912"/>
          </a:xfrm>
          <a:prstGeom prst="rect">
            <a:avLst/>
          </a:prstGeom>
          <a:noFill/>
          <a:ln w="9525">
            <a:noFill/>
            <a:miter lim="800000"/>
            <a:headEnd/>
            <a:tailEnd/>
          </a:ln>
        </p:spPr>
        <p:txBody>
          <a:bodyPr>
            <a:spAutoFit/>
          </a:bodyPr>
          <a:lstStyle/>
          <a:p>
            <a:pPr algn="ctr"/>
            <a:r>
              <a:rPr lang="fr-FR" sz="3200" b="1" i="1" dirty="0"/>
              <a:t>L</a:t>
            </a:r>
            <a:r>
              <a:rPr lang="ja-JP" altLang="fr-FR" sz="3200" b="1" i="1" dirty="0"/>
              <a:t>’</a:t>
            </a:r>
            <a:r>
              <a:rPr lang="fr-FR" altLang="ja-JP" sz="3200" b="1" i="1" dirty="0"/>
              <a:t>utilisation des antibiotiques exerce </a:t>
            </a:r>
          </a:p>
          <a:p>
            <a:pPr algn="ctr"/>
            <a:r>
              <a:rPr lang="fr-FR" sz="3200" b="1" i="1" dirty="0"/>
              <a:t>une pression de sélection</a:t>
            </a:r>
          </a:p>
        </p:txBody>
      </p:sp>
      <p:sp>
        <p:nvSpPr>
          <p:cNvPr id="5" name="Flèche droite 4"/>
          <p:cNvSpPr/>
          <p:nvPr/>
        </p:nvSpPr>
        <p:spPr>
          <a:xfrm>
            <a:off x="500063" y="2643188"/>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droite 5"/>
          <p:cNvSpPr/>
          <p:nvPr/>
        </p:nvSpPr>
        <p:spPr>
          <a:xfrm>
            <a:off x="500063" y="3643313"/>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nvSpPr>
        <p:spPr>
          <a:xfrm>
            <a:off x="500063" y="4643438"/>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10</a:t>
            </a:fld>
            <a:endParaRPr lang="fr-BE"/>
          </a:p>
        </p:txBody>
      </p:sp>
    </p:spTree>
    <p:extLst>
      <p:ext uri="{BB962C8B-B14F-4D97-AF65-F5344CB8AC3E}">
        <p14:creationId xmlns:p14="http://schemas.microsoft.com/office/powerpoint/2010/main" val="587764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501122" cy="1143000"/>
          </a:xfrm>
        </p:spPr>
        <p:txBody>
          <a:bodyPr>
            <a:normAutofit fontScale="90000"/>
          </a:bodyPr>
          <a:lstStyle/>
          <a:p>
            <a:r>
              <a:rPr lang="fr-FR" b="1" dirty="0" smtClean="0">
                <a:solidFill>
                  <a:schemeClr val="accent1">
                    <a:lumMod val="75000"/>
                  </a:schemeClr>
                </a:solidFill>
              </a:rPr>
              <a:t>Corrélation entre niveau d’exposition et résistance</a:t>
            </a:r>
            <a:endParaRPr lang="fr-FR" dirty="0">
              <a:solidFill>
                <a:schemeClr val="accent1">
                  <a:lumMod val="75000"/>
                </a:schemeClr>
              </a:solidFill>
            </a:endParaRPr>
          </a:p>
        </p:txBody>
      </p:sp>
      <p:sp>
        <p:nvSpPr>
          <p:cNvPr id="4" name="ZoneTexte 3"/>
          <p:cNvSpPr txBox="1"/>
          <p:nvPr/>
        </p:nvSpPr>
        <p:spPr>
          <a:xfrm>
            <a:off x="897312" y="6114983"/>
            <a:ext cx="7920880" cy="646331"/>
          </a:xfrm>
          <a:prstGeom prst="rect">
            <a:avLst/>
          </a:prstGeom>
          <a:noFill/>
        </p:spPr>
        <p:txBody>
          <a:bodyPr wrap="square" rtlCol="0">
            <a:spAutoFit/>
          </a:bodyPr>
          <a:lstStyle/>
          <a:p>
            <a:r>
              <a:rPr lang="fr-FR" dirty="0" smtClean="0"/>
              <a:t>Corrélation marquée entre niveau d’utilisation et antibiorésistance, sauf pour la colistine. Source: Le point vétérinaire</a:t>
            </a:r>
            <a:endParaRPr lang="fr-FR" dirty="0"/>
          </a:p>
        </p:txBody>
      </p:sp>
      <p:grpSp>
        <p:nvGrpSpPr>
          <p:cNvPr id="66" name="Groupe 65"/>
          <p:cNvGrpSpPr/>
          <p:nvPr/>
        </p:nvGrpSpPr>
        <p:grpSpPr>
          <a:xfrm>
            <a:off x="857224" y="2000240"/>
            <a:ext cx="7715272" cy="4063213"/>
            <a:chOff x="1428728" y="1857364"/>
            <a:chExt cx="7715272" cy="4063213"/>
          </a:xfrm>
        </p:grpSpPr>
        <p:grpSp>
          <p:nvGrpSpPr>
            <p:cNvPr id="46" name="Groupe 45"/>
            <p:cNvGrpSpPr/>
            <p:nvPr/>
          </p:nvGrpSpPr>
          <p:grpSpPr>
            <a:xfrm>
              <a:off x="1857356" y="2571744"/>
              <a:ext cx="6194962" cy="2644068"/>
              <a:chOff x="1857356" y="2571744"/>
              <a:chExt cx="6143668" cy="1220788"/>
            </a:xfrm>
          </p:grpSpPr>
          <p:cxnSp>
            <p:nvCxnSpPr>
              <p:cNvPr id="37" name="Connecteur droit 36"/>
              <p:cNvCxnSpPr/>
              <p:nvPr/>
            </p:nvCxnSpPr>
            <p:spPr>
              <a:xfrm>
                <a:off x="1857356" y="25717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1857356" y="27241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857356" y="28765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857356" y="30289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857356" y="31813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857356" y="33337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857356" y="34861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857356" y="36385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857356" y="3790944"/>
                <a:ext cx="6143668"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928794" y="2214554"/>
              <a:ext cx="6143668" cy="335758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a:spLocks noChangeAspect="1"/>
            </p:cNvSpPr>
            <p:nvPr/>
          </p:nvSpPr>
          <p:spPr>
            <a:xfrm>
              <a:off x="7000891" y="2571743"/>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a:spLocks noChangeAspect="1"/>
            </p:cNvSpPr>
            <p:nvPr/>
          </p:nvSpPr>
          <p:spPr>
            <a:xfrm>
              <a:off x="7691824" y="2643963"/>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a:spLocks noChangeAspect="1"/>
            </p:cNvSpPr>
            <p:nvPr/>
          </p:nvSpPr>
          <p:spPr>
            <a:xfrm>
              <a:off x="6993366" y="2719389"/>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a:spLocks noChangeAspect="1"/>
            </p:cNvSpPr>
            <p:nvPr/>
          </p:nvSpPr>
          <p:spPr>
            <a:xfrm>
              <a:off x="5771056" y="2803365"/>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a:spLocks noChangeAspect="1"/>
            </p:cNvSpPr>
            <p:nvPr/>
          </p:nvSpPr>
          <p:spPr>
            <a:xfrm>
              <a:off x="4166190" y="3913708"/>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a:spLocks noChangeAspect="1"/>
            </p:cNvSpPr>
            <p:nvPr/>
          </p:nvSpPr>
          <p:spPr>
            <a:xfrm>
              <a:off x="5976329" y="3932369"/>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a:spLocks noChangeAspect="1"/>
            </p:cNvSpPr>
            <p:nvPr/>
          </p:nvSpPr>
          <p:spPr>
            <a:xfrm>
              <a:off x="6956043" y="4828108"/>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a:spLocks noChangeAspect="1"/>
            </p:cNvSpPr>
            <p:nvPr/>
          </p:nvSpPr>
          <p:spPr>
            <a:xfrm>
              <a:off x="6704117" y="5387945"/>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a:spLocks noChangeAspect="1"/>
            </p:cNvSpPr>
            <p:nvPr/>
          </p:nvSpPr>
          <p:spPr>
            <a:xfrm>
              <a:off x="5827039" y="4473545"/>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a:spLocks noChangeAspect="1"/>
            </p:cNvSpPr>
            <p:nvPr/>
          </p:nvSpPr>
          <p:spPr>
            <a:xfrm>
              <a:off x="5771056" y="4464214"/>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a:spLocks noChangeAspect="1"/>
            </p:cNvSpPr>
            <p:nvPr/>
          </p:nvSpPr>
          <p:spPr>
            <a:xfrm>
              <a:off x="5811585" y="5173340"/>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a:spLocks noChangeAspect="1"/>
            </p:cNvSpPr>
            <p:nvPr/>
          </p:nvSpPr>
          <p:spPr>
            <a:xfrm>
              <a:off x="5808378" y="5303969"/>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a:spLocks noChangeAspect="1"/>
            </p:cNvSpPr>
            <p:nvPr/>
          </p:nvSpPr>
          <p:spPr>
            <a:xfrm>
              <a:off x="4943838" y="4884091"/>
              <a:ext cx="87744" cy="87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Légende encadrée 2 20"/>
            <p:cNvSpPr/>
            <p:nvPr/>
          </p:nvSpPr>
          <p:spPr>
            <a:xfrm flipH="1">
              <a:off x="6000760" y="2285992"/>
              <a:ext cx="642910" cy="357190"/>
            </a:xfrm>
            <a:prstGeom prst="borderCallout2">
              <a:avLst>
                <a:gd name="adj1" fmla="val 18750"/>
                <a:gd name="adj2" fmla="val -8333"/>
                <a:gd name="adj3" fmla="val 18750"/>
                <a:gd name="adj4" fmla="val -16667"/>
                <a:gd name="adj5" fmla="val 94215"/>
                <a:gd name="adj6" fmla="val -56826"/>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DHS</a:t>
              </a:r>
              <a:endParaRPr lang="fr-FR" sz="1400" dirty="0"/>
            </a:p>
          </p:txBody>
        </p:sp>
        <p:sp>
          <p:nvSpPr>
            <p:cNvPr id="23" name="Légende encadrée 2 22"/>
            <p:cNvSpPr/>
            <p:nvPr/>
          </p:nvSpPr>
          <p:spPr>
            <a:xfrm flipH="1">
              <a:off x="5857884" y="2857496"/>
              <a:ext cx="1143008" cy="357190"/>
            </a:xfrm>
            <a:prstGeom prst="borderCallout2">
              <a:avLst>
                <a:gd name="adj1" fmla="val 57933"/>
                <a:gd name="adj2" fmla="val -1802"/>
                <a:gd name="adj3" fmla="val 16138"/>
                <a:gd name="adj4" fmla="val -1974"/>
                <a:gd name="adj5" fmla="val -23335"/>
                <a:gd name="adj6" fmla="val -682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Tétracyclines</a:t>
              </a:r>
              <a:endParaRPr lang="fr-FR" sz="1400" dirty="0"/>
            </a:p>
          </p:txBody>
        </p:sp>
        <p:sp>
          <p:nvSpPr>
            <p:cNvPr id="24" name="Légende encadrée 2 23"/>
            <p:cNvSpPr/>
            <p:nvPr/>
          </p:nvSpPr>
          <p:spPr>
            <a:xfrm flipH="1">
              <a:off x="4286248" y="2500306"/>
              <a:ext cx="1143008" cy="357190"/>
            </a:xfrm>
            <a:prstGeom prst="borderCallout2">
              <a:avLst>
                <a:gd name="adj1" fmla="val 18750"/>
                <a:gd name="adj2" fmla="val -8333"/>
                <a:gd name="adj3" fmla="val 16138"/>
                <a:gd name="adj4" fmla="val -26011"/>
                <a:gd name="adj5" fmla="val 94215"/>
                <a:gd name="adj6" fmla="val -35876"/>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Sulfamides</a:t>
              </a:r>
              <a:endParaRPr lang="fr-FR" sz="1400" dirty="0"/>
            </a:p>
          </p:txBody>
        </p:sp>
        <p:sp>
          <p:nvSpPr>
            <p:cNvPr id="26" name="Légende encadrée 2 25"/>
            <p:cNvSpPr/>
            <p:nvPr/>
          </p:nvSpPr>
          <p:spPr>
            <a:xfrm flipH="1">
              <a:off x="3428992" y="4857760"/>
              <a:ext cx="1143008" cy="357190"/>
            </a:xfrm>
            <a:prstGeom prst="borderCallout2">
              <a:avLst>
                <a:gd name="adj1" fmla="val 57933"/>
                <a:gd name="adj2" fmla="val -1803"/>
                <a:gd name="adj3" fmla="val 57934"/>
                <a:gd name="adj4" fmla="val -25195"/>
                <a:gd name="adj5" fmla="val 5399"/>
                <a:gd name="adj6" fmla="val -35060"/>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Florfénicol</a:t>
              </a:r>
              <a:endParaRPr lang="fr-FR" sz="1400" dirty="0"/>
            </a:p>
          </p:txBody>
        </p:sp>
        <p:sp>
          <p:nvSpPr>
            <p:cNvPr id="25" name="Légende encadrée 2 24"/>
            <p:cNvSpPr/>
            <p:nvPr/>
          </p:nvSpPr>
          <p:spPr>
            <a:xfrm flipH="1">
              <a:off x="4286248" y="5143512"/>
              <a:ext cx="1143008" cy="357190"/>
            </a:xfrm>
            <a:prstGeom prst="borderCallout2">
              <a:avLst>
                <a:gd name="adj1" fmla="val 18750"/>
                <a:gd name="adj2" fmla="val -8333"/>
                <a:gd name="adj3" fmla="val 16138"/>
                <a:gd name="adj4" fmla="val -26011"/>
                <a:gd name="adj5" fmla="val 28910"/>
                <a:gd name="adj6" fmla="val -38325"/>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Cefquinome</a:t>
              </a:r>
              <a:r>
                <a:rPr lang="fr-FR" sz="1400" dirty="0" smtClean="0"/>
                <a:t>, Ceftiofur</a:t>
              </a:r>
              <a:endParaRPr lang="fr-FR" sz="1400" dirty="0"/>
            </a:p>
          </p:txBody>
        </p:sp>
        <p:sp>
          <p:nvSpPr>
            <p:cNvPr id="27" name="Légende encadrée 2 26"/>
            <p:cNvSpPr/>
            <p:nvPr/>
          </p:nvSpPr>
          <p:spPr>
            <a:xfrm flipH="1">
              <a:off x="4286248" y="4429132"/>
              <a:ext cx="1285884" cy="357190"/>
            </a:xfrm>
            <a:prstGeom prst="borderCallout2">
              <a:avLst>
                <a:gd name="adj1" fmla="val 57933"/>
                <a:gd name="adj2" fmla="val -1803"/>
                <a:gd name="adj3" fmla="val 63158"/>
                <a:gd name="adj4" fmla="val -14311"/>
                <a:gd name="adj5" fmla="val 26297"/>
                <a:gd name="adj6" fmla="val -1837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Enrofloxacine</a:t>
              </a:r>
              <a:r>
                <a:rPr lang="fr-FR" sz="1400" dirty="0" smtClean="0"/>
                <a:t> (et FQ)</a:t>
              </a:r>
              <a:endParaRPr lang="fr-FR" sz="1400" dirty="0"/>
            </a:p>
          </p:txBody>
        </p:sp>
        <p:sp>
          <p:nvSpPr>
            <p:cNvPr id="28" name="Légende encadrée 2 27"/>
            <p:cNvSpPr/>
            <p:nvPr/>
          </p:nvSpPr>
          <p:spPr>
            <a:xfrm flipH="1">
              <a:off x="3428992" y="3571876"/>
              <a:ext cx="571504" cy="357190"/>
            </a:xfrm>
            <a:prstGeom prst="borderCallout2">
              <a:avLst>
                <a:gd name="adj1" fmla="val 18750"/>
                <a:gd name="adj2" fmla="val -8333"/>
                <a:gd name="adj3" fmla="val 16138"/>
                <a:gd name="adj4" fmla="val -26011"/>
                <a:gd name="adj5" fmla="val 94215"/>
                <a:gd name="adj6" fmla="val -35876"/>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TMP</a:t>
              </a:r>
              <a:endParaRPr lang="fr-FR" sz="1400" dirty="0"/>
            </a:p>
          </p:txBody>
        </p:sp>
        <p:sp>
          <p:nvSpPr>
            <p:cNvPr id="29" name="Légende encadrée 2 28"/>
            <p:cNvSpPr/>
            <p:nvPr/>
          </p:nvSpPr>
          <p:spPr>
            <a:xfrm>
              <a:off x="8072430" y="2357430"/>
              <a:ext cx="1071570" cy="357190"/>
            </a:xfrm>
            <a:prstGeom prst="borderCallout2">
              <a:avLst>
                <a:gd name="adj1" fmla="val 18750"/>
                <a:gd name="adj2" fmla="val -15299"/>
                <a:gd name="adj3" fmla="val 16138"/>
                <a:gd name="adj4" fmla="val -26011"/>
                <a:gd name="adj5" fmla="val 94215"/>
                <a:gd name="adj6" fmla="val -2978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Amoxicilline</a:t>
              </a:r>
              <a:endParaRPr lang="fr-FR" sz="1400" dirty="0"/>
            </a:p>
          </p:txBody>
        </p:sp>
        <p:sp>
          <p:nvSpPr>
            <p:cNvPr id="30" name="Légende encadrée 2 29"/>
            <p:cNvSpPr/>
            <p:nvPr/>
          </p:nvSpPr>
          <p:spPr>
            <a:xfrm>
              <a:off x="6215074" y="4143380"/>
              <a:ext cx="1071570" cy="357190"/>
            </a:xfrm>
            <a:prstGeom prst="borderCallout2">
              <a:avLst>
                <a:gd name="adj1" fmla="val 18750"/>
                <a:gd name="adj2" fmla="val -15299"/>
                <a:gd name="adj3" fmla="val 16138"/>
                <a:gd name="adj4" fmla="val -26011"/>
                <a:gd name="adj5" fmla="val 94215"/>
                <a:gd name="adj6" fmla="val -2978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Cefalexine</a:t>
              </a:r>
              <a:endParaRPr lang="fr-FR" sz="1400" dirty="0"/>
            </a:p>
          </p:txBody>
        </p:sp>
        <p:sp>
          <p:nvSpPr>
            <p:cNvPr id="31" name="Légende encadrée 2 30"/>
            <p:cNvSpPr/>
            <p:nvPr/>
          </p:nvSpPr>
          <p:spPr>
            <a:xfrm>
              <a:off x="6357950" y="3643314"/>
              <a:ext cx="1071570" cy="357190"/>
            </a:xfrm>
            <a:prstGeom prst="borderCallout2">
              <a:avLst>
                <a:gd name="adj1" fmla="val 18750"/>
                <a:gd name="adj2" fmla="val -15299"/>
                <a:gd name="adj3" fmla="val 16138"/>
                <a:gd name="adj4" fmla="val -26011"/>
                <a:gd name="adj5" fmla="val 94215"/>
                <a:gd name="adj6" fmla="val -2978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Fluméquine</a:t>
              </a:r>
              <a:endParaRPr lang="fr-FR" sz="1400" dirty="0"/>
            </a:p>
          </p:txBody>
        </p:sp>
        <p:sp>
          <p:nvSpPr>
            <p:cNvPr id="32" name="Légende encadrée 2 31"/>
            <p:cNvSpPr/>
            <p:nvPr/>
          </p:nvSpPr>
          <p:spPr>
            <a:xfrm>
              <a:off x="7358082" y="4500570"/>
              <a:ext cx="1285884" cy="357190"/>
            </a:xfrm>
            <a:prstGeom prst="borderCallout2">
              <a:avLst>
                <a:gd name="adj1" fmla="val 18750"/>
                <a:gd name="adj2" fmla="val -15299"/>
                <a:gd name="adj3" fmla="val 16138"/>
                <a:gd name="adj4" fmla="val -26011"/>
                <a:gd name="adj5" fmla="val 94215"/>
                <a:gd name="adj6" fmla="val -2978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Gentamicine</a:t>
              </a:r>
              <a:endParaRPr lang="fr-FR" sz="1400" dirty="0"/>
            </a:p>
          </p:txBody>
        </p:sp>
        <p:sp>
          <p:nvSpPr>
            <p:cNvPr id="33" name="Légende encadrée 2 32"/>
            <p:cNvSpPr/>
            <p:nvPr/>
          </p:nvSpPr>
          <p:spPr>
            <a:xfrm>
              <a:off x="7072330" y="5072074"/>
              <a:ext cx="1071570" cy="357190"/>
            </a:xfrm>
            <a:prstGeom prst="borderCallout2">
              <a:avLst>
                <a:gd name="adj1" fmla="val 18750"/>
                <a:gd name="adj2" fmla="val -15299"/>
                <a:gd name="adj3" fmla="val 16138"/>
                <a:gd name="adj4" fmla="val -26011"/>
                <a:gd name="adj5" fmla="val 94215"/>
                <a:gd name="adj6" fmla="val -29781"/>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Colistine</a:t>
              </a:r>
              <a:endParaRPr lang="fr-FR" sz="1400" dirty="0"/>
            </a:p>
          </p:txBody>
        </p:sp>
        <p:cxnSp>
          <p:nvCxnSpPr>
            <p:cNvPr id="35" name="Connecteur droit 34"/>
            <p:cNvCxnSpPr/>
            <p:nvPr/>
          </p:nvCxnSpPr>
          <p:spPr>
            <a:xfrm flipV="1">
              <a:off x="3571868" y="2857496"/>
              <a:ext cx="4286280" cy="1928826"/>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8" name="Groupe 57"/>
            <p:cNvGrpSpPr/>
            <p:nvPr/>
          </p:nvGrpSpPr>
          <p:grpSpPr>
            <a:xfrm>
              <a:off x="1428728" y="2080726"/>
              <a:ext cx="420308" cy="3300651"/>
              <a:chOff x="1428728" y="2143116"/>
              <a:chExt cx="420308" cy="1497253"/>
            </a:xfrm>
          </p:grpSpPr>
          <p:sp>
            <p:nvSpPr>
              <p:cNvPr id="47" name="ZoneTexte 46"/>
              <p:cNvSpPr txBox="1"/>
              <p:nvPr/>
            </p:nvSpPr>
            <p:spPr>
              <a:xfrm>
                <a:off x="1428728" y="2143116"/>
                <a:ext cx="420308" cy="125653"/>
              </a:xfrm>
              <a:prstGeom prst="rect">
                <a:avLst/>
              </a:prstGeom>
              <a:noFill/>
            </p:spPr>
            <p:txBody>
              <a:bodyPr wrap="none" rtlCol="0">
                <a:spAutoFit/>
              </a:bodyPr>
              <a:lstStyle/>
              <a:p>
                <a:r>
                  <a:rPr lang="fr-FR" sz="1200" b="1" dirty="0" smtClean="0"/>
                  <a:t>100</a:t>
                </a:r>
                <a:endParaRPr lang="fr-FR" sz="1200" b="1" dirty="0"/>
              </a:p>
            </p:txBody>
          </p:sp>
          <p:sp>
            <p:nvSpPr>
              <p:cNvPr id="48" name="ZoneTexte 47"/>
              <p:cNvSpPr txBox="1"/>
              <p:nvPr/>
            </p:nvSpPr>
            <p:spPr>
              <a:xfrm>
                <a:off x="1428728" y="2295516"/>
                <a:ext cx="341760" cy="125653"/>
              </a:xfrm>
              <a:prstGeom prst="rect">
                <a:avLst/>
              </a:prstGeom>
              <a:noFill/>
            </p:spPr>
            <p:txBody>
              <a:bodyPr wrap="none" rtlCol="0">
                <a:spAutoFit/>
              </a:bodyPr>
              <a:lstStyle/>
              <a:p>
                <a:r>
                  <a:rPr lang="fr-FR" sz="1200" b="1" dirty="0" smtClean="0"/>
                  <a:t>90</a:t>
                </a:r>
                <a:endParaRPr lang="fr-FR" sz="1200" b="1" dirty="0"/>
              </a:p>
            </p:txBody>
          </p:sp>
          <p:sp>
            <p:nvSpPr>
              <p:cNvPr id="49" name="ZoneTexte 48"/>
              <p:cNvSpPr txBox="1"/>
              <p:nvPr/>
            </p:nvSpPr>
            <p:spPr>
              <a:xfrm>
                <a:off x="1428728" y="2447916"/>
                <a:ext cx="341760" cy="125653"/>
              </a:xfrm>
              <a:prstGeom prst="rect">
                <a:avLst/>
              </a:prstGeom>
              <a:noFill/>
            </p:spPr>
            <p:txBody>
              <a:bodyPr wrap="none" rtlCol="0">
                <a:spAutoFit/>
              </a:bodyPr>
              <a:lstStyle/>
              <a:p>
                <a:r>
                  <a:rPr lang="fr-FR" sz="1200" b="1" dirty="0" smtClean="0"/>
                  <a:t>80</a:t>
                </a:r>
                <a:endParaRPr lang="fr-FR" sz="1200" b="1" dirty="0"/>
              </a:p>
            </p:txBody>
          </p:sp>
          <p:sp>
            <p:nvSpPr>
              <p:cNvPr id="50" name="ZoneTexte 49"/>
              <p:cNvSpPr txBox="1"/>
              <p:nvPr/>
            </p:nvSpPr>
            <p:spPr>
              <a:xfrm>
                <a:off x="1428728" y="2600316"/>
                <a:ext cx="341760" cy="125653"/>
              </a:xfrm>
              <a:prstGeom prst="rect">
                <a:avLst/>
              </a:prstGeom>
              <a:noFill/>
            </p:spPr>
            <p:txBody>
              <a:bodyPr wrap="none" rtlCol="0">
                <a:spAutoFit/>
              </a:bodyPr>
              <a:lstStyle/>
              <a:p>
                <a:r>
                  <a:rPr lang="fr-FR" sz="1200" b="1" dirty="0" smtClean="0"/>
                  <a:t>70</a:t>
                </a:r>
                <a:endParaRPr lang="fr-FR" sz="1200" b="1" dirty="0"/>
              </a:p>
            </p:txBody>
          </p:sp>
          <p:sp>
            <p:nvSpPr>
              <p:cNvPr id="51" name="ZoneTexte 50"/>
              <p:cNvSpPr txBox="1"/>
              <p:nvPr/>
            </p:nvSpPr>
            <p:spPr>
              <a:xfrm>
                <a:off x="1428728" y="2752716"/>
                <a:ext cx="341760" cy="125653"/>
              </a:xfrm>
              <a:prstGeom prst="rect">
                <a:avLst/>
              </a:prstGeom>
              <a:noFill/>
            </p:spPr>
            <p:txBody>
              <a:bodyPr wrap="none" rtlCol="0">
                <a:spAutoFit/>
              </a:bodyPr>
              <a:lstStyle/>
              <a:p>
                <a:r>
                  <a:rPr lang="fr-FR" sz="1200" b="1" dirty="0" smtClean="0"/>
                  <a:t>60</a:t>
                </a:r>
                <a:endParaRPr lang="fr-FR" sz="1200" b="1" dirty="0"/>
              </a:p>
            </p:txBody>
          </p:sp>
          <p:sp>
            <p:nvSpPr>
              <p:cNvPr id="52" name="ZoneTexte 51"/>
              <p:cNvSpPr txBox="1"/>
              <p:nvPr/>
            </p:nvSpPr>
            <p:spPr>
              <a:xfrm>
                <a:off x="1428728" y="2905116"/>
                <a:ext cx="341760" cy="125653"/>
              </a:xfrm>
              <a:prstGeom prst="rect">
                <a:avLst/>
              </a:prstGeom>
              <a:noFill/>
            </p:spPr>
            <p:txBody>
              <a:bodyPr wrap="none" rtlCol="0">
                <a:spAutoFit/>
              </a:bodyPr>
              <a:lstStyle/>
              <a:p>
                <a:r>
                  <a:rPr lang="fr-FR" sz="1200" b="1" dirty="0" smtClean="0"/>
                  <a:t>50</a:t>
                </a:r>
                <a:endParaRPr lang="fr-FR" sz="1200" b="1" dirty="0"/>
              </a:p>
            </p:txBody>
          </p:sp>
          <p:sp>
            <p:nvSpPr>
              <p:cNvPr id="53" name="ZoneTexte 52"/>
              <p:cNvSpPr txBox="1"/>
              <p:nvPr/>
            </p:nvSpPr>
            <p:spPr>
              <a:xfrm>
                <a:off x="1428728" y="3057516"/>
                <a:ext cx="341760" cy="125653"/>
              </a:xfrm>
              <a:prstGeom prst="rect">
                <a:avLst/>
              </a:prstGeom>
              <a:noFill/>
            </p:spPr>
            <p:txBody>
              <a:bodyPr wrap="none" rtlCol="0">
                <a:spAutoFit/>
              </a:bodyPr>
              <a:lstStyle/>
              <a:p>
                <a:r>
                  <a:rPr lang="fr-FR" sz="1200" b="1" dirty="0" smtClean="0"/>
                  <a:t>40</a:t>
                </a:r>
                <a:endParaRPr lang="fr-FR" sz="1200" b="1" dirty="0"/>
              </a:p>
            </p:txBody>
          </p:sp>
          <p:sp>
            <p:nvSpPr>
              <p:cNvPr id="54" name="ZoneTexte 53"/>
              <p:cNvSpPr txBox="1"/>
              <p:nvPr/>
            </p:nvSpPr>
            <p:spPr>
              <a:xfrm>
                <a:off x="1428728" y="3209916"/>
                <a:ext cx="341760" cy="125653"/>
              </a:xfrm>
              <a:prstGeom prst="rect">
                <a:avLst/>
              </a:prstGeom>
              <a:noFill/>
            </p:spPr>
            <p:txBody>
              <a:bodyPr wrap="none" rtlCol="0">
                <a:spAutoFit/>
              </a:bodyPr>
              <a:lstStyle/>
              <a:p>
                <a:r>
                  <a:rPr lang="fr-FR" sz="1200" b="1" dirty="0" smtClean="0"/>
                  <a:t>30</a:t>
                </a:r>
                <a:endParaRPr lang="fr-FR" sz="1200" b="1" dirty="0"/>
              </a:p>
            </p:txBody>
          </p:sp>
          <p:sp>
            <p:nvSpPr>
              <p:cNvPr id="55" name="ZoneTexte 54"/>
              <p:cNvSpPr txBox="1"/>
              <p:nvPr/>
            </p:nvSpPr>
            <p:spPr>
              <a:xfrm>
                <a:off x="1428728" y="3362316"/>
                <a:ext cx="341760" cy="125653"/>
              </a:xfrm>
              <a:prstGeom prst="rect">
                <a:avLst/>
              </a:prstGeom>
              <a:noFill/>
            </p:spPr>
            <p:txBody>
              <a:bodyPr wrap="none" rtlCol="0">
                <a:spAutoFit/>
              </a:bodyPr>
              <a:lstStyle/>
              <a:p>
                <a:r>
                  <a:rPr lang="fr-FR" sz="1200" b="1" dirty="0" smtClean="0"/>
                  <a:t>20</a:t>
                </a:r>
                <a:endParaRPr lang="fr-FR" sz="1200" b="1" dirty="0"/>
              </a:p>
            </p:txBody>
          </p:sp>
          <p:sp>
            <p:nvSpPr>
              <p:cNvPr id="56" name="ZoneTexte 55"/>
              <p:cNvSpPr txBox="1"/>
              <p:nvPr/>
            </p:nvSpPr>
            <p:spPr>
              <a:xfrm>
                <a:off x="1428728" y="3514716"/>
                <a:ext cx="341760" cy="125653"/>
              </a:xfrm>
              <a:prstGeom prst="rect">
                <a:avLst/>
              </a:prstGeom>
              <a:noFill/>
            </p:spPr>
            <p:txBody>
              <a:bodyPr wrap="none" rtlCol="0">
                <a:spAutoFit/>
              </a:bodyPr>
              <a:lstStyle/>
              <a:p>
                <a:r>
                  <a:rPr lang="fr-FR" sz="1200" b="1" dirty="0" smtClean="0"/>
                  <a:t>10</a:t>
                </a:r>
                <a:endParaRPr lang="fr-FR" sz="1200" b="1" dirty="0"/>
              </a:p>
            </p:txBody>
          </p:sp>
        </p:grpSp>
        <p:sp>
          <p:nvSpPr>
            <p:cNvPr id="59" name="ZoneTexte 58"/>
            <p:cNvSpPr txBox="1"/>
            <p:nvPr/>
          </p:nvSpPr>
          <p:spPr>
            <a:xfrm>
              <a:off x="1857356" y="1857364"/>
              <a:ext cx="295274" cy="276999"/>
            </a:xfrm>
            <a:prstGeom prst="rect">
              <a:avLst/>
            </a:prstGeom>
            <a:noFill/>
          </p:spPr>
          <p:txBody>
            <a:bodyPr wrap="none" rtlCol="0">
              <a:spAutoFit/>
            </a:bodyPr>
            <a:lstStyle/>
            <a:p>
              <a:r>
                <a:rPr lang="fr-FR" sz="1200" b="1" dirty="0" smtClean="0"/>
                <a:t>%</a:t>
              </a:r>
              <a:endParaRPr lang="fr-FR" sz="1200" b="1" dirty="0"/>
            </a:p>
          </p:txBody>
        </p:sp>
        <p:sp>
          <p:nvSpPr>
            <p:cNvPr id="60" name="ZoneTexte 59"/>
            <p:cNvSpPr txBox="1"/>
            <p:nvPr/>
          </p:nvSpPr>
          <p:spPr>
            <a:xfrm>
              <a:off x="1714480" y="5572140"/>
              <a:ext cx="341760" cy="276999"/>
            </a:xfrm>
            <a:prstGeom prst="rect">
              <a:avLst/>
            </a:prstGeom>
            <a:noFill/>
          </p:spPr>
          <p:txBody>
            <a:bodyPr wrap="none" rtlCol="0">
              <a:spAutoFit/>
            </a:bodyPr>
            <a:lstStyle/>
            <a:p>
              <a:r>
                <a:rPr lang="fr-FR" sz="1200" b="1" dirty="0" smtClean="0"/>
                <a:t>10</a:t>
              </a:r>
              <a:endParaRPr lang="fr-FR" sz="1200" b="1" dirty="0"/>
            </a:p>
          </p:txBody>
        </p:sp>
        <p:sp>
          <p:nvSpPr>
            <p:cNvPr id="61" name="ZoneTexte 60"/>
            <p:cNvSpPr txBox="1"/>
            <p:nvPr/>
          </p:nvSpPr>
          <p:spPr>
            <a:xfrm>
              <a:off x="4811679" y="5611195"/>
              <a:ext cx="420308" cy="276999"/>
            </a:xfrm>
            <a:prstGeom prst="rect">
              <a:avLst/>
            </a:prstGeom>
            <a:noFill/>
          </p:spPr>
          <p:txBody>
            <a:bodyPr wrap="none" rtlCol="0">
              <a:spAutoFit/>
            </a:bodyPr>
            <a:lstStyle/>
            <a:p>
              <a:r>
                <a:rPr lang="fr-FR" sz="1200" b="1" dirty="0" smtClean="0"/>
                <a:t>100</a:t>
              </a:r>
              <a:endParaRPr lang="fr-FR" sz="1200" b="1" dirty="0"/>
            </a:p>
          </p:txBody>
        </p:sp>
        <p:sp>
          <p:nvSpPr>
            <p:cNvPr id="62" name="ZoneTexte 61"/>
            <p:cNvSpPr txBox="1"/>
            <p:nvPr/>
          </p:nvSpPr>
          <p:spPr>
            <a:xfrm>
              <a:off x="7715272" y="5643578"/>
              <a:ext cx="498855" cy="276999"/>
            </a:xfrm>
            <a:prstGeom prst="rect">
              <a:avLst/>
            </a:prstGeom>
            <a:noFill/>
          </p:spPr>
          <p:txBody>
            <a:bodyPr wrap="none" rtlCol="0">
              <a:spAutoFit/>
            </a:bodyPr>
            <a:lstStyle/>
            <a:p>
              <a:r>
                <a:rPr lang="fr-FR" sz="1200" b="1" dirty="0" smtClean="0"/>
                <a:t>1000</a:t>
              </a:r>
              <a:endParaRPr lang="fr-FR" sz="1200" b="1" dirty="0"/>
            </a:p>
          </p:txBody>
        </p:sp>
        <p:sp>
          <p:nvSpPr>
            <p:cNvPr id="63" name="ZoneTexte 62"/>
            <p:cNvSpPr txBox="1"/>
            <p:nvPr/>
          </p:nvSpPr>
          <p:spPr>
            <a:xfrm>
              <a:off x="1549172" y="5368599"/>
              <a:ext cx="263214" cy="276999"/>
            </a:xfrm>
            <a:prstGeom prst="rect">
              <a:avLst/>
            </a:prstGeom>
            <a:noFill/>
          </p:spPr>
          <p:txBody>
            <a:bodyPr wrap="none" rtlCol="0">
              <a:spAutoFit/>
            </a:bodyPr>
            <a:lstStyle/>
            <a:p>
              <a:r>
                <a:rPr lang="fr-FR" sz="1200" b="1" dirty="0" smtClean="0"/>
                <a:t>0</a:t>
              </a:r>
              <a:endParaRPr lang="fr-FR" sz="1200" b="1" dirty="0"/>
            </a:p>
          </p:txBody>
        </p:sp>
      </p:grpSp>
      <p:sp>
        <p:nvSpPr>
          <p:cNvPr id="64" name="ZoneTexte 63"/>
          <p:cNvSpPr txBox="1"/>
          <p:nvPr/>
        </p:nvSpPr>
        <p:spPr>
          <a:xfrm>
            <a:off x="285720" y="1500174"/>
            <a:ext cx="8420946" cy="461665"/>
          </a:xfrm>
          <a:prstGeom prst="rect">
            <a:avLst/>
          </a:prstGeom>
          <a:noFill/>
        </p:spPr>
        <p:txBody>
          <a:bodyPr wrap="square" rtlCol="0">
            <a:spAutoFit/>
          </a:bodyPr>
          <a:lstStyle/>
          <a:p>
            <a:pPr algn="ctr"/>
            <a:r>
              <a:rPr lang="fr-FR" sz="2400" b="1" dirty="0" smtClean="0"/>
              <a:t>Exemple d’</a:t>
            </a:r>
            <a:r>
              <a:rPr lang="fr-FR" sz="2400" b="1" i="1" dirty="0" smtClean="0"/>
              <a:t>E. coli</a:t>
            </a:r>
            <a:r>
              <a:rPr lang="fr-FR" sz="2400" b="1" dirty="0" smtClean="0"/>
              <a:t> chez les bovins</a:t>
            </a:r>
            <a:endParaRPr lang="fr-FR" sz="2400" b="1"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11</a:t>
            </a:fld>
            <a:endParaRPr lang="fr-BE"/>
          </a:p>
        </p:txBody>
      </p:sp>
    </p:spTree>
    <p:extLst>
      <p:ext uri="{BB962C8B-B14F-4D97-AF65-F5344CB8AC3E}">
        <p14:creationId xmlns:p14="http://schemas.microsoft.com/office/powerpoint/2010/main" val="267006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13"/>
          <p:cNvSpPr txBox="1">
            <a:spLocks noChangeArrowheads="1"/>
          </p:cNvSpPr>
          <p:nvPr/>
        </p:nvSpPr>
        <p:spPr bwMode="auto">
          <a:xfrm>
            <a:off x="3428992" y="2550118"/>
            <a:ext cx="5252734" cy="2062103"/>
          </a:xfrm>
          <a:prstGeom prst="rect">
            <a:avLst/>
          </a:prstGeom>
          <a:solidFill>
            <a:schemeClr val="bg1"/>
          </a:solidFill>
          <a:ln w="9525">
            <a:solidFill>
              <a:srgbClr val="FF0000"/>
            </a:solidFill>
            <a:miter lim="800000"/>
            <a:headEnd/>
            <a:tailEnd/>
          </a:ln>
        </p:spPr>
        <p:txBody>
          <a:bodyPr wrap="square">
            <a:spAutoFit/>
          </a:bodyPr>
          <a:lstStyle/>
          <a:p>
            <a:pPr algn="ctr"/>
            <a:r>
              <a:rPr lang="fr-FR" sz="3100" i="1" dirty="0">
                <a:solidFill>
                  <a:srgbClr val="000000"/>
                </a:solidFill>
              </a:rPr>
              <a:t>La </a:t>
            </a:r>
            <a:r>
              <a:rPr lang="fr-FR" sz="3100" b="1" i="1" dirty="0">
                <a:solidFill>
                  <a:srgbClr val="C00000"/>
                </a:solidFill>
              </a:rPr>
              <a:t>pression de sélection </a:t>
            </a:r>
            <a:r>
              <a:rPr lang="fr-FR" sz="3100" i="1" dirty="0">
                <a:solidFill>
                  <a:srgbClr val="000000"/>
                </a:solidFill>
              </a:rPr>
              <a:t>s</a:t>
            </a:r>
            <a:r>
              <a:rPr lang="ja-JP" altLang="fr-FR" sz="3100" i="1" dirty="0">
                <a:solidFill>
                  <a:srgbClr val="000000"/>
                </a:solidFill>
              </a:rPr>
              <a:t>’</a:t>
            </a:r>
            <a:r>
              <a:rPr lang="fr-FR" altLang="ja-JP" sz="3100" i="1" dirty="0">
                <a:solidFill>
                  <a:srgbClr val="000000"/>
                </a:solidFill>
              </a:rPr>
              <a:t>exerce </a:t>
            </a:r>
            <a:r>
              <a:rPr lang="fr-FR" altLang="ja-JP" sz="3100" b="1" i="1" dirty="0">
                <a:solidFill>
                  <a:srgbClr val="000000"/>
                </a:solidFill>
              </a:rPr>
              <a:t>aussi </a:t>
            </a:r>
            <a:r>
              <a:rPr lang="fr-FR" altLang="ja-JP" sz="3100" b="1" i="1" dirty="0" smtClean="0">
                <a:solidFill>
                  <a:srgbClr val="000000"/>
                </a:solidFill>
              </a:rPr>
              <a:t> </a:t>
            </a:r>
            <a:r>
              <a:rPr lang="fr-FR" sz="3100" i="1" dirty="0" smtClean="0">
                <a:solidFill>
                  <a:srgbClr val="C00000"/>
                </a:solidFill>
              </a:rPr>
              <a:t>sur </a:t>
            </a:r>
            <a:r>
              <a:rPr lang="fr-FR" sz="3100" i="1" dirty="0">
                <a:solidFill>
                  <a:srgbClr val="C00000"/>
                </a:solidFill>
              </a:rPr>
              <a:t>les </a:t>
            </a:r>
            <a:r>
              <a:rPr lang="fr-FR" sz="3100" b="1" i="1" dirty="0">
                <a:solidFill>
                  <a:srgbClr val="C00000"/>
                </a:solidFill>
              </a:rPr>
              <a:t>bactéries non pathogènes</a:t>
            </a:r>
            <a:r>
              <a:rPr lang="fr-FR" sz="3100" i="1" dirty="0">
                <a:solidFill>
                  <a:srgbClr val="C00000"/>
                </a:solidFill>
              </a:rPr>
              <a:t> </a:t>
            </a:r>
            <a:r>
              <a:rPr lang="fr-FR" sz="3100" b="1" i="1" dirty="0">
                <a:solidFill>
                  <a:srgbClr val="000000"/>
                </a:solidFill>
              </a:rPr>
              <a:t>(tube digestif notamment</a:t>
            </a:r>
            <a:r>
              <a:rPr lang="fr-FR" sz="3100" b="1" i="1" dirty="0" smtClean="0">
                <a:solidFill>
                  <a:srgbClr val="000000"/>
                </a:solidFill>
              </a:rPr>
              <a:t>)</a:t>
            </a:r>
            <a:endParaRPr lang="fr-FR" sz="3100" b="1" i="1" dirty="0">
              <a:solidFill>
                <a:srgbClr val="000000"/>
              </a:solidFill>
            </a:endParaRPr>
          </a:p>
        </p:txBody>
      </p:sp>
      <p:sp>
        <p:nvSpPr>
          <p:cNvPr id="12291" name="ZoneTexte 4"/>
          <p:cNvSpPr txBox="1">
            <a:spLocks noChangeArrowheads="1"/>
          </p:cNvSpPr>
          <p:nvPr/>
        </p:nvSpPr>
        <p:spPr bwMode="auto">
          <a:xfrm>
            <a:off x="642910" y="214290"/>
            <a:ext cx="8215312" cy="1446212"/>
          </a:xfrm>
          <a:prstGeom prst="rect">
            <a:avLst/>
          </a:prstGeom>
          <a:noFill/>
          <a:ln w="9525">
            <a:noFill/>
            <a:miter lim="800000"/>
            <a:headEnd/>
            <a:tailEnd/>
          </a:ln>
        </p:spPr>
        <p:txBody>
          <a:bodyPr>
            <a:spAutoFit/>
          </a:bodyPr>
          <a:lstStyle/>
          <a:p>
            <a:r>
              <a:rPr lang="fr-FR" sz="4400" b="1" dirty="0">
                <a:solidFill>
                  <a:schemeClr val="accent1">
                    <a:lumMod val="75000"/>
                  </a:schemeClr>
                </a:solidFill>
              </a:rPr>
              <a:t>Qu’</a:t>
            </a:r>
            <a:r>
              <a:rPr lang="fr-FR" altLang="ja-JP" sz="4400" b="1" dirty="0">
                <a:solidFill>
                  <a:schemeClr val="accent1">
                    <a:lumMod val="75000"/>
                  </a:schemeClr>
                </a:solidFill>
              </a:rPr>
              <a:t>est-ce que l’</a:t>
            </a:r>
            <a:r>
              <a:rPr lang="fr-FR" altLang="ja-JP" sz="4400" b="1" dirty="0" err="1">
                <a:solidFill>
                  <a:schemeClr val="accent1">
                    <a:lumMod val="75000"/>
                  </a:schemeClr>
                </a:solidFill>
              </a:rPr>
              <a:t>antibiorésistance</a:t>
            </a:r>
            <a:r>
              <a:rPr lang="fr-FR" altLang="ja-JP" sz="4400" b="1" dirty="0">
                <a:solidFill>
                  <a:schemeClr val="accent1">
                    <a:lumMod val="75000"/>
                  </a:schemeClr>
                </a:solidFill>
              </a:rPr>
              <a:t> ?</a:t>
            </a:r>
            <a:endParaRPr lang="fr-FR" sz="4400" b="1" dirty="0">
              <a:solidFill>
                <a:schemeClr val="accent1">
                  <a:lumMod val="75000"/>
                </a:schemeClr>
              </a:solidFill>
            </a:endParaRPr>
          </a:p>
          <a:p>
            <a:r>
              <a:rPr lang="fr-FR" altLang="ja-JP" sz="4400" b="1" dirty="0">
                <a:solidFill>
                  <a:schemeClr val="accent1">
                    <a:lumMod val="75000"/>
                  </a:schemeClr>
                </a:solidFill>
              </a:rPr>
              <a:t> </a:t>
            </a:r>
            <a:endParaRPr lang="fr-FR" sz="4400" b="1" dirty="0">
              <a:solidFill>
                <a:schemeClr val="accent1">
                  <a:lumMod val="75000"/>
                </a:schemeClr>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l="3512" t="2839" r="1986" b="4532"/>
          <a:stretch>
            <a:fillRect/>
          </a:stretch>
        </p:blipFill>
        <p:spPr bwMode="auto">
          <a:xfrm>
            <a:off x="214282" y="2537918"/>
            <a:ext cx="2835275" cy="2046288"/>
          </a:xfrm>
          <a:prstGeom prst="rect">
            <a:avLst/>
          </a:prstGeom>
          <a:ln>
            <a:noFill/>
          </a:ln>
          <a:effectLst>
            <a:outerShdw blurRad="292100" dist="139700" dir="2700000" algn="tl" rotWithShape="0">
              <a:srgbClr val="333333">
                <a:alpha val="65000"/>
              </a:srgbClr>
            </a:outerShdw>
          </a:effectLst>
        </p:spPr>
      </p:pic>
      <p:sp>
        <p:nvSpPr>
          <p:cNvPr id="5" name="Éclair 4"/>
          <p:cNvSpPr/>
          <p:nvPr/>
        </p:nvSpPr>
        <p:spPr>
          <a:xfrm rot="5091984">
            <a:off x="1914210" y="1049855"/>
            <a:ext cx="1357313" cy="1928813"/>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5"/>
          <p:cNvSpPr txBox="1">
            <a:spLocks noChangeArrowheads="1"/>
          </p:cNvSpPr>
          <p:nvPr/>
        </p:nvSpPr>
        <p:spPr bwMode="auto">
          <a:xfrm>
            <a:off x="214282" y="4823934"/>
            <a:ext cx="8604250" cy="1077218"/>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a:spAutoFit/>
          </a:bodyPr>
          <a:lstStyle/>
          <a:p>
            <a:pPr lvl="2">
              <a:defRPr/>
            </a:pPr>
            <a:r>
              <a:rPr lang="fr-FR" sz="3200" i="1" dirty="0">
                <a:solidFill>
                  <a:srgbClr val="C00000"/>
                </a:solidFill>
              </a:rPr>
              <a:t>Transfert des gènes de r</a:t>
            </a:r>
            <a:r>
              <a:rPr lang="fr-FR" sz="3200" i="1" dirty="0" smtClean="0">
                <a:solidFill>
                  <a:srgbClr val="C00000"/>
                </a:solidFill>
              </a:rPr>
              <a:t>ésistance </a:t>
            </a:r>
            <a:r>
              <a:rPr lang="fr-FR" sz="3200" i="1" dirty="0">
                <a:solidFill>
                  <a:srgbClr val="C00000"/>
                </a:solidFill>
              </a:rPr>
              <a:t>aux bactéries </a:t>
            </a:r>
            <a:r>
              <a:rPr lang="fr-FR" sz="3200" i="1" dirty="0" smtClean="0">
                <a:solidFill>
                  <a:srgbClr val="C00000"/>
                </a:solidFill>
              </a:rPr>
              <a:t>pathogènes </a:t>
            </a:r>
            <a:r>
              <a:rPr lang="fr-FR" sz="3200" i="1" dirty="0">
                <a:solidFill>
                  <a:srgbClr val="C00000"/>
                </a:solidFill>
              </a:rPr>
              <a:t>(et réciproquement)</a:t>
            </a:r>
            <a:endParaRPr lang="fr-FR" sz="3200" dirty="0">
              <a:solidFill>
                <a:srgbClr val="C00000"/>
              </a:solidFill>
            </a:endParaRPr>
          </a:p>
        </p:txBody>
      </p:sp>
      <p:sp>
        <p:nvSpPr>
          <p:cNvPr id="8" name="Flèche droite 7"/>
          <p:cNvSpPr/>
          <p:nvPr/>
        </p:nvSpPr>
        <p:spPr>
          <a:xfrm>
            <a:off x="428595" y="4895372"/>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12</a:t>
            </a:fld>
            <a:endParaRPr lang="fr-BE"/>
          </a:p>
        </p:txBody>
      </p:sp>
    </p:spTree>
    <p:extLst>
      <p:ext uri="{BB962C8B-B14F-4D97-AF65-F5344CB8AC3E}">
        <p14:creationId xmlns:p14="http://schemas.microsoft.com/office/powerpoint/2010/main" val="56683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4"/>
          <p:cNvSpPr txBox="1">
            <a:spLocks noChangeArrowheads="1"/>
          </p:cNvSpPr>
          <p:nvPr/>
        </p:nvSpPr>
        <p:spPr bwMode="auto">
          <a:xfrm>
            <a:off x="12243" y="106457"/>
            <a:ext cx="8215312" cy="1077218"/>
          </a:xfrm>
          <a:prstGeom prst="rect">
            <a:avLst/>
          </a:prstGeom>
          <a:noFill/>
          <a:ln w="9525">
            <a:noFill/>
            <a:miter lim="800000"/>
            <a:headEnd/>
            <a:tailEnd/>
          </a:ln>
        </p:spPr>
        <p:txBody>
          <a:bodyPr>
            <a:spAutoFit/>
          </a:bodyPr>
          <a:lstStyle/>
          <a:p>
            <a:r>
              <a:rPr lang="fr-FR" sz="3200" b="1" dirty="0">
                <a:solidFill>
                  <a:schemeClr val="accent1">
                    <a:lumMod val="75000"/>
                  </a:schemeClr>
                </a:solidFill>
              </a:rPr>
              <a:t>Antibiogrammes </a:t>
            </a:r>
            <a:r>
              <a:rPr lang="fr-FR" sz="3200" b="1" dirty="0" smtClean="0">
                <a:solidFill>
                  <a:schemeClr val="accent1">
                    <a:lumMod val="75000"/>
                  </a:schemeClr>
                </a:solidFill>
              </a:rPr>
              <a:t>sur des E</a:t>
            </a:r>
            <a:r>
              <a:rPr lang="fr-FR" sz="3200" b="1" dirty="0">
                <a:solidFill>
                  <a:schemeClr val="accent1">
                    <a:lumMod val="75000"/>
                  </a:schemeClr>
                </a:solidFill>
              </a:rPr>
              <a:t>. coli </a:t>
            </a:r>
            <a:r>
              <a:rPr lang="fr-FR" sz="3200" b="1" dirty="0" smtClean="0">
                <a:solidFill>
                  <a:schemeClr val="accent1">
                    <a:lumMod val="75000"/>
                  </a:schemeClr>
                </a:solidFill>
              </a:rPr>
              <a:t>isolées de </a:t>
            </a:r>
            <a:r>
              <a:rPr lang="fr-FR" sz="3200" b="1" dirty="0">
                <a:solidFill>
                  <a:schemeClr val="accent1">
                    <a:lumMod val="75000"/>
                  </a:schemeClr>
                </a:solidFill>
              </a:rPr>
              <a:t>veaux présentant des </a:t>
            </a:r>
            <a:r>
              <a:rPr lang="fr-FR" sz="3200" b="1" dirty="0" smtClean="0">
                <a:solidFill>
                  <a:schemeClr val="accent1">
                    <a:lumMod val="75000"/>
                  </a:schemeClr>
                </a:solidFill>
              </a:rPr>
              <a:t>diarrhées</a:t>
            </a:r>
            <a:endParaRPr lang="fr-FR" sz="3200" b="1" dirty="0">
              <a:solidFill>
                <a:schemeClr val="accent1">
                  <a:lumMod val="75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823551753"/>
              </p:ext>
            </p:extLst>
          </p:nvPr>
        </p:nvGraphicFramePr>
        <p:xfrm>
          <a:off x="2801453" y="1732323"/>
          <a:ext cx="3786214" cy="4837176"/>
        </p:xfrm>
        <a:graphic>
          <a:graphicData uri="http://schemas.openxmlformats.org/drawingml/2006/table">
            <a:tbl>
              <a:tblPr/>
              <a:tblGrid>
                <a:gridCol w="2320525"/>
                <a:gridCol w="488563"/>
                <a:gridCol w="488563"/>
                <a:gridCol w="488563"/>
              </a:tblGrid>
              <a:tr h="171938">
                <a:tc>
                  <a:txBody>
                    <a:bodyPr/>
                    <a:lstStyle/>
                    <a:p>
                      <a:pPr>
                        <a:lnSpc>
                          <a:spcPct val="115000"/>
                        </a:lnSpc>
                        <a:spcAft>
                          <a:spcPts val="0"/>
                        </a:spcAft>
                      </a:pPr>
                      <a:r>
                        <a:rPr lang="fr-FR" sz="1200" dirty="0">
                          <a:latin typeface="Calibri"/>
                          <a:ea typeface="Calibri"/>
                          <a:cs typeface="Times New Roman"/>
                        </a:rPr>
                        <a:t>Ampicilline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1938">
                <a:tc>
                  <a:txBody>
                    <a:bodyPr/>
                    <a:lstStyle/>
                    <a:p>
                      <a:pPr>
                        <a:lnSpc>
                          <a:spcPct val="115000"/>
                        </a:lnSpc>
                        <a:spcAft>
                          <a:spcPts val="0"/>
                        </a:spcAft>
                      </a:pPr>
                      <a:r>
                        <a:rPr lang="fr-FR" sz="1200" dirty="0" err="1">
                          <a:latin typeface="Calibri"/>
                          <a:ea typeface="Calibri"/>
                          <a:cs typeface="Times New Roman"/>
                        </a:rPr>
                        <a:t>Amoxicilline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Amoxicilline</a:t>
                      </a:r>
                      <a:r>
                        <a:rPr lang="fr-FR" sz="1200" dirty="0">
                          <a:latin typeface="Calibri"/>
                          <a:ea typeface="Calibri"/>
                          <a:cs typeface="Times New Roman"/>
                        </a:rPr>
                        <a:t> + </a:t>
                      </a:r>
                      <a:r>
                        <a:rPr lang="fr-FR" sz="1200" dirty="0" err="1">
                          <a:latin typeface="Calibri"/>
                          <a:ea typeface="Calibri"/>
                          <a:cs typeface="Times New Roman"/>
                        </a:rPr>
                        <a:t>Ac</a:t>
                      </a:r>
                      <a:r>
                        <a:rPr lang="fr-FR" sz="1200" dirty="0">
                          <a:latin typeface="Calibri"/>
                          <a:ea typeface="Calibri"/>
                          <a:cs typeface="Times New Roman"/>
                        </a:rPr>
                        <a:t> </a:t>
                      </a:r>
                      <a:r>
                        <a:rPr lang="fr-FR" sz="1200" dirty="0" err="1">
                          <a:latin typeface="Calibri"/>
                          <a:ea typeface="Calibri"/>
                          <a:cs typeface="Times New Roman"/>
                        </a:rPr>
                        <a:t>clavulanique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Cefalexine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a:latin typeface="Calibri"/>
                          <a:ea typeface="Calibri"/>
                          <a:cs typeface="Times New Roman"/>
                        </a:rPr>
                        <a:t>Ceftiofur</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smtClean="0">
                          <a:latin typeface="Calibri"/>
                          <a:ea typeface="Calibri"/>
                          <a:cs typeface="Times New Roman"/>
                        </a:rPr>
                        <a:t>Cefquinome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a:latin typeface="Calibri"/>
                          <a:ea typeface="Calibri"/>
                          <a:cs typeface="Times New Roman"/>
                        </a:rPr>
                        <a:t>Streptomycine (10 UI)</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err="1">
                          <a:latin typeface="Calibri"/>
                          <a:ea typeface="Calibri"/>
                          <a:cs typeface="Times New Roman"/>
                        </a:rPr>
                        <a:t>Neomycine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a:latin typeface="Calibri"/>
                          <a:ea typeface="Calibri"/>
                          <a:cs typeface="Times New Roman"/>
                        </a:rPr>
                        <a:t>Gentamycine (10 UI)</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Spectinomycine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Apramycine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Florfenicol</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smtClean="0">
                          <a:latin typeface="Calibri"/>
                          <a:ea typeface="Calibri"/>
                          <a:cs typeface="Times New Roman"/>
                        </a:rPr>
                        <a:t>Spiramycine </a:t>
                      </a:r>
                      <a:r>
                        <a:rPr lang="fr-FR" sz="1200" i="1" dirty="0" smtClean="0">
                          <a:latin typeface="Calibri"/>
                          <a:ea typeface="Calibri"/>
                          <a:cs typeface="Times New Roman"/>
                        </a:rPr>
                        <a:t>E. Coli naturellement</a:t>
                      </a:r>
                      <a:r>
                        <a:rPr lang="fr-FR" sz="1200" i="1" baseline="0" dirty="0" smtClean="0">
                          <a:latin typeface="Calibri"/>
                          <a:ea typeface="Calibri"/>
                          <a:cs typeface="Times New Roman"/>
                        </a:rPr>
                        <a:t> R</a:t>
                      </a:r>
                      <a:endParaRPr lang="fr-FR" sz="1600" i="1"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err="1">
                          <a:latin typeface="Calibri"/>
                          <a:ea typeface="Calibri"/>
                          <a:cs typeface="Times New Roman"/>
                        </a:rPr>
                        <a:t>Tetracycline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err="1">
                          <a:latin typeface="Calibri"/>
                          <a:ea typeface="Calibri"/>
                          <a:cs typeface="Times New Roman"/>
                        </a:rPr>
                        <a:t>Doxycycline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a:latin typeface="Calibri"/>
                          <a:ea typeface="Calibri"/>
                          <a:cs typeface="Times New Roman"/>
                        </a:rPr>
                        <a:t>Colistine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a:latin typeface="Calibri"/>
                          <a:ea typeface="Calibri"/>
                          <a:cs typeface="Times New Roman"/>
                        </a:rPr>
                        <a:t>Sulfamides</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63852">
                <a:tc>
                  <a:txBody>
                    <a:bodyPr/>
                    <a:lstStyle/>
                    <a:p>
                      <a:pPr>
                        <a:lnSpc>
                          <a:spcPct val="115000"/>
                        </a:lnSpc>
                        <a:spcAft>
                          <a:spcPts val="0"/>
                        </a:spcAft>
                      </a:pPr>
                      <a:r>
                        <a:rPr lang="fr-FR" sz="1200" dirty="0" err="1" smtClean="0">
                          <a:latin typeface="Calibri"/>
                          <a:ea typeface="Calibri"/>
                          <a:cs typeface="Times New Roman"/>
                        </a:rPr>
                        <a:t>Trimethoprime</a:t>
                      </a:r>
                      <a:r>
                        <a:rPr lang="fr-FR" sz="1200" dirty="0" smtClean="0">
                          <a:latin typeface="Calibri"/>
                          <a:ea typeface="Calibri"/>
                          <a:cs typeface="Times New Roman"/>
                        </a:rPr>
                        <a:t> </a:t>
                      </a:r>
                      <a:r>
                        <a:rPr lang="fr-FR" sz="1200" dirty="0" err="1">
                          <a:latin typeface="Calibri"/>
                          <a:ea typeface="Calibri"/>
                          <a:cs typeface="Times New Roman"/>
                        </a:rPr>
                        <a:t>Sulfamethoxazole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Flumequine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err="1">
                          <a:latin typeface="Calibri"/>
                          <a:ea typeface="Calibri"/>
                          <a:cs typeface="Times New Roman"/>
                        </a:rPr>
                        <a:t>Enrofloxacine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a:latin typeface="Calibri"/>
                          <a:ea typeface="Calibri"/>
                          <a:cs typeface="Times New Roman"/>
                        </a:rPr>
                        <a:t>Acide oxolinique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171938">
                <a:tc>
                  <a:txBody>
                    <a:bodyPr/>
                    <a:lstStyle/>
                    <a:p>
                      <a:pPr>
                        <a:lnSpc>
                          <a:spcPct val="115000"/>
                        </a:lnSpc>
                        <a:spcAft>
                          <a:spcPts val="0"/>
                        </a:spcAft>
                      </a:pPr>
                      <a:r>
                        <a:rPr lang="fr-FR" sz="1200" dirty="0" err="1">
                          <a:latin typeface="Calibri"/>
                          <a:ea typeface="Calibri"/>
                          <a:cs typeface="Times New Roman"/>
                        </a:rPr>
                        <a:t>Marbofloxacine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38">
                <a:tc>
                  <a:txBody>
                    <a:bodyPr/>
                    <a:lstStyle/>
                    <a:p>
                      <a:pPr>
                        <a:lnSpc>
                          <a:spcPct val="115000"/>
                        </a:lnSpc>
                        <a:spcAft>
                          <a:spcPts val="0"/>
                        </a:spcAft>
                      </a:pPr>
                      <a:r>
                        <a:rPr lang="fr-FR" sz="1200" dirty="0" err="1">
                          <a:latin typeface="Calibri"/>
                          <a:ea typeface="Calibri"/>
                          <a:cs typeface="Times New Roman"/>
                        </a:rPr>
                        <a:t>Danofloxacine</a:t>
                      </a: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508163867"/>
              </p:ext>
            </p:extLst>
          </p:nvPr>
        </p:nvGraphicFramePr>
        <p:xfrm>
          <a:off x="2801453" y="1259459"/>
          <a:ext cx="3786214" cy="385572"/>
        </p:xfrm>
        <a:graphic>
          <a:graphicData uri="http://schemas.openxmlformats.org/drawingml/2006/table">
            <a:tbl>
              <a:tblPr/>
              <a:tblGrid>
                <a:gridCol w="2320525"/>
                <a:gridCol w="488563"/>
                <a:gridCol w="488563"/>
                <a:gridCol w="488563"/>
              </a:tblGrid>
              <a:tr h="171938">
                <a:tc rowSpan="2">
                  <a:txBody>
                    <a:bodyPr/>
                    <a:lstStyle/>
                    <a:p>
                      <a:pPr algn="ctr">
                        <a:lnSpc>
                          <a:spcPct val="115000"/>
                        </a:lnSpc>
                        <a:spcAft>
                          <a:spcPts val="0"/>
                        </a:spcAft>
                      </a:pPr>
                      <a:r>
                        <a:rPr lang="fr-FR" sz="1200" dirty="0" smtClean="0">
                          <a:latin typeface="Calibri"/>
                          <a:ea typeface="Calibri"/>
                          <a:cs typeface="Times New Roman"/>
                        </a:rPr>
                        <a:t>Antibiotiques</a:t>
                      </a:r>
                      <a:endParaRPr lang="fr-FR" sz="16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15000"/>
                        </a:lnSpc>
                        <a:spcAft>
                          <a:spcPts val="0"/>
                        </a:spcAft>
                      </a:pPr>
                      <a:r>
                        <a:rPr lang="fr-FR" sz="1100" dirty="0" smtClean="0">
                          <a:latin typeface="Calibri"/>
                          <a:ea typeface="Calibri"/>
                          <a:cs typeface="Times New Roman"/>
                        </a:rPr>
                        <a:t>Interprétation</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1938">
                <a:tc vMerge="1">
                  <a:txBody>
                    <a:bodyPr/>
                    <a:lstStyle/>
                    <a:p>
                      <a:pPr>
                        <a:lnSpc>
                          <a:spcPct val="115000"/>
                        </a:lnSpc>
                        <a:spcAft>
                          <a:spcPts val="0"/>
                        </a:spcAft>
                      </a:pPr>
                      <a:endParaRPr lang="fr-FR" sz="16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smtClean="0">
                          <a:latin typeface="Calibri"/>
                          <a:ea typeface="Calibri"/>
                          <a:cs typeface="Times New Roman"/>
                        </a:rPr>
                        <a:t>S</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smtClean="0">
                          <a:latin typeface="Calibri"/>
                          <a:ea typeface="Calibri"/>
                          <a:cs typeface="Times New Roman"/>
                        </a:rPr>
                        <a:t>I</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smtClean="0">
                          <a:latin typeface="Calibri"/>
                          <a:ea typeface="Calibri"/>
                          <a:cs typeface="Times New Roman"/>
                        </a:rPr>
                        <a:t>R</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966869302"/>
              </p:ext>
            </p:extLst>
          </p:nvPr>
        </p:nvGraphicFramePr>
        <p:xfrm>
          <a:off x="6718897" y="1700983"/>
          <a:ext cx="1465689" cy="4857784"/>
        </p:xfrm>
        <a:graphic>
          <a:graphicData uri="http://schemas.openxmlformats.org/drawingml/2006/table">
            <a:tbl>
              <a:tblPr/>
              <a:tblGrid>
                <a:gridCol w="488563"/>
                <a:gridCol w="488563"/>
                <a:gridCol w="488563"/>
              </a:tblGrid>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9A26"/>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1208">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r h="211208">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2F2F"/>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008573006"/>
              </p:ext>
            </p:extLst>
          </p:nvPr>
        </p:nvGraphicFramePr>
        <p:xfrm>
          <a:off x="6732240" y="1240734"/>
          <a:ext cx="1465689" cy="385572"/>
        </p:xfrm>
        <a:graphic>
          <a:graphicData uri="http://schemas.openxmlformats.org/drawingml/2006/table">
            <a:tbl>
              <a:tblPr/>
              <a:tblGrid>
                <a:gridCol w="488563"/>
                <a:gridCol w="488563"/>
                <a:gridCol w="488563"/>
              </a:tblGrid>
              <a:tr h="171938">
                <a:tc gridSpan="3">
                  <a:txBody>
                    <a:bodyPr/>
                    <a:lstStyle/>
                    <a:p>
                      <a:pPr algn="ctr">
                        <a:lnSpc>
                          <a:spcPct val="115000"/>
                        </a:lnSpc>
                        <a:spcAft>
                          <a:spcPts val="0"/>
                        </a:spcAft>
                      </a:pPr>
                      <a:r>
                        <a:rPr lang="fr-FR" sz="1100" dirty="0" smtClean="0">
                          <a:latin typeface="Calibri"/>
                          <a:ea typeface="Calibri"/>
                          <a:cs typeface="Times New Roman"/>
                        </a:rPr>
                        <a:t>Interprétation</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1938">
                <a:tc>
                  <a:txBody>
                    <a:bodyPr/>
                    <a:lstStyle/>
                    <a:p>
                      <a:pPr algn="ctr">
                        <a:lnSpc>
                          <a:spcPct val="115000"/>
                        </a:lnSpc>
                        <a:spcAft>
                          <a:spcPts val="0"/>
                        </a:spcAft>
                      </a:pPr>
                      <a:r>
                        <a:rPr lang="fr-FR" sz="1100" dirty="0" smtClean="0">
                          <a:latin typeface="Calibri"/>
                          <a:ea typeface="Calibri"/>
                          <a:cs typeface="Times New Roman"/>
                        </a:rPr>
                        <a:t>S</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smtClean="0">
                          <a:latin typeface="Calibri"/>
                          <a:ea typeface="Calibri"/>
                          <a:cs typeface="Times New Roman"/>
                        </a:rPr>
                        <a:t>I</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smtClean="0">
                          <a:latin typeface="Calibri"/>
                          <a:ea typeface="Calibri"/>
                          <a:cs typeface="Times New Roman"/>
                        </a:rPr>
                        <a:t>R</a:t>
                      </a:r>
                      <a:endParaRPr lang="fr-FR" sz="1100" dirty="0">
                        <a:latin typeface="Calibri"/>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Rectangle 10"/>
          <p:cNvSpPr/>
          <p:nvPr/>
        </p:nvSpPr>
        <p:spPr>
          <a:xfrm>
            <a:off x="5436096" y="899319"/>
            <a:ext cx="873765" cy="325538"/>
          </a:xfrm>
          <a:prstGeom prst="rect">
            <a:avLst/>
          </a:prstGeom>
        </p:spPr>
        <p:txBody>
          <a:bodyPr wrap="none">
            <a:spAutoFit/>
          </a:bodyPr>
          <a:lstStyle/>
          <a:p>
            <a:pPr>
              <a:lnSpc>
                <a:spcPct val="115000"/>
              </a:lnSpc>
            </a:pPr>
            <a:r>
              <a:rPr lang="fr-FR" sz="1400" i="1" dirty="0" smtClean="0">
                <a:ea typeface="Calibri"/>
                <a:cs typeface="Times New Roman"/>
              </a:rPr>
              <a:t>Elevage 1</a:t>
            </a:r>
            <a:endParaRPr lang="fr-FR" i="1" dirty="0">
              <a:ea typeface="Calibri"/>
              <a:cs typeface="Times New Roman"/>
            </a:endParaRPr>
          </a:p>
        </p:txBody>
      </p:sp>
      <p:sp>
        <p:nvSpPr>
          <p:cNvPr id="12" name="Rectangle 11"/>
          <p:cNvSpPr/>
          <p:nvPr/>
        </p:nvSpPr>
        <p:spPr>
          <a:xfrm>
            <a:off x="6948264" y="899319"/>
            <a:ext cx="873765" cy="325538"/>
          </a:xfrm>
          <a:prstGeom prst="rect">
            <a:avLst/>
          </a:prstGeom>
        </p:spPr>
        <p:txBody>
          <a:bodyPr wrap="none">
            <a:spAutoFit/>
          </a:bodyPr>
          <a:lstStyle/>
          <a:p>
            <a:pPr>
              <a:lnSpc>
                <a:spcPct val="115000"/>
              </a:lnSpc>
            </a:pPr>
            <a:r>
              <a:rPr lang="fr-FR" sz="1400" i="1" dirty="0" smtClean="0">
                <a:ea typeface="Calibri"/>
                <a:cs typeface="Times New Roman"/>
              </a:rPr>
              <a:t>Elevage 2</a:t>
            </a:r>
            <a:endParaRPr lang="fr-FR" i="1" dirty="0">
              <a:ea typeface="Calibri"/>
              <a:cs typeface="Times New Roman"/>
            </a:endParaRPr>
          </a:p>
        </p:txBody>
      </p:sp>
      <p:sp>
        <p:nvSpPr>
          <p:cNvPr id="13" name="Rectangle 12"/>
          <p:cNvSpPr/>
          <p:nvPr/>
        </p:nvSpPr>
        <p:spPr>
          <a:xfrm>
            <a:off x="1767155" y="6633736"/>
            <a:ext cx="2589170" cy="275588"/>
          </a:xfrm>
          <a:prstGeom prst="rect">
            <a:avLst/>
          </a:prstGeom>
        </p:spPr>
        <p:txBody>
          <a:bodyPr wrap="none">
            <a:spAutoFit/>
          </a:bodyPr>
          <a:lstStyle/>
          <a:p>
            <a:pPr>
              <a:lnSpc>
                <a:spcPct val="115000"/>
              </a:lnSpc>
            </a:pPr>
            <a:r>
              <a:rPr lang="fr-FR" sz="1100" i="1" dirty="0" smtClean="0">
                <a:ea typeface="Calibri"/>
                <a:cs typeface="Times New Roman"/>
              </a:rPr>
              <a:t>S : sensible ; I : intermédiaire ; R : résistant</a:t>
            </a:r>
            <a:endParaRPr lang="fr-FR" sz="1400" i="1" dirty="0">
              <a:ea typeface="Calibri"/>
              <a:cs typeface="Times New Roman"/>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13</a:t>
            </a:fld>
            <a:endParaRPr lang="fr-BE"/>
          </a:p>
        </p:txBody>
      </p:sp>
      <p:sp>
        <p:nvSpPr>
          <p:cNvPr id="3" name="ZoneTexte 2"/>
          <p:cNvSpPr txBox="1"/>
          <p:nvPr/>
        </p:nvSpPr>
        <p:spPr>
          <a:xfrm>
            <a:off x="611560" y="1700808"/>
            <a:ext cx="20882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Pénicillines</a:t>
            </a:r>
          </a:p>
          <a:p>
            <a:endParaRPr lang="fr-FR" dirty="0"/>
          </a:p>
        </p:txBody>
      </p:sp>
      <p:sp>
        <p:nvSpPr>
          <p:cNvPr id="4" name="ZoneTexte 3"/>
          <p:cNvSpPr txBox="1"/>
          <p:nvPr/>
        </p:nvSpPr>
        <p:spPr>
          <a:xfrm>
            <a:off x="611560" y="2345531"/>
            <a:ext cx="20882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Céphalosporines</a:t>
            </a:r>
          </a:p>
          <a:p>
            <a:endParaRPr lang="fr-FR" dirty="0"/>
          </a:p>
        </p:txBody>
      </p:sp>
      <p:sp>
        <p:nvSpPr>
          <p:cNvPr id="9" name="ZoneTexte 8"/>
          <p:cNvSpPr txBox="1"/>
          <p:nvPr/>
        </p:nvSpPr>
        <p:spPr>
          <a:xfrm>
            <a:off x="611560" y="2924944"/>
            <a:ext cx="20882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Aminosides</a:t>
            </a:r>
          </a:p>
          <a:p>
            <a:endParaRPr lang="fr-FR" dirty="0"/>
          </a:p>
          <a:p>
            <a:endParaRPr lang="fr-FR" dirty="0"/>
          </a:p>
        </p:txBody>
      </p:sp>
      <p:sp>
        <p:nvSpPr>
          <p:cNvPr id="14" name="ZoneTexte 13"/>
          <p:cNvSpPr txBox="1"/>
          <p:nvPr/>
        </p:nvSpPr>
        <p:spPr>
          <a:xfrm>
            <a:off x="611560" y="3848274"/>
            <a:ext cx="208823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err="1" smtClean="0"/>
              <a:t>Phénicol</a:t>
            </a:r>
            <a:endParaRPr lang="fr-FR" sz="1200" dirty="0"/>
          </a:p>
        </p:txBody>
      </p:sp>
      <p:sp>
        <p:nvSpPr>
          <p:cNvPr id="15" name="ZoneTexte 14"/>
          <p:cNvSpPr txBox="1"/>
          <p:nvPr/>
        </p:nvSpPr>
        <p:spPr>
          <a:xfrm>
            <a:off x="611560" y="4125273"/>
            <a:ext cx="2088232"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smtClean="0"/>
              <a:t>Macrolides</a:t>
            </a:r>
            <a:endParaRPr lang="fr-FR" sz="800" dirty="0"/>
          </a:p>
        </p:txBody>
      </p:sp>
      <p:sp>
        <p:nvSpPr>
          <p:cNvPr id="16" name="ZoneTexte 15"/>
          <p:cNvSpPr txBox="1"/>
          <p:nvPr/>
        </p:nvSpPr>
        <p:spPr>
          <a:xfrm>
            <a:off x="611560" y="4340717"/>
            <a:ext cx="20882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Tétracyclines</a:t>
            </a:r>
            <a:endParaRPr lang="fr-FR" dirty="0"/>
          </a:p>
        </p:txBody>
      </p:sp>
      <p:sp>
        <p:nvSpPr>
          <p:cNvPr id="17" name="ZoneTexte 16"/>
          <p:cNvSpPr txBox="1"/>
          <p:nvPr/>
        </p:nvSpPr>
        <p:spPr>
          <a:xfrm>
            <a:off x="611560" y="4710049"/>
            <a:ext cx="2088232"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900" dirty="0" smtClean="0"/>
              <a:t>Polypeptide</a:t>
            </a:r>
            <a:endParaRPr lang="fr-FR" sz="900" dirty="0"/>
          </a:p>
        </p:txBody>
      </p:sp>
      <p:sp>
        <p:nvSpPr>
          <p:cNvPr id="18" name="ZoneTexte 17"/>
          <p:cNvSpPr txBox="1"/>
          <p:nvPr/>
        </p:nvSpPr>
        <p:spPr>
          <a:xfrm>
            <a:off x="611560" y="4940881"/>
            <a:ext cx="20882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Sulfamides</a:t>
            </a:r>
            <a:endParaRPr lang="fr-FR" dirty="0"/>
          </a:p>
        </p:txBody>
      </p:sp>
      <p:sp>
        <p:nvSpPr>
          <p:cNvPr id="19" name="ZoneTexte 18"/>
          <p:cNvSpPr txBox="1"/>
          <p:nvPr/>
        </p:nvSpPr>
        <p:spPr>
          <a:xfrm>
            <a:off x="611560" y="5310213"/>
            <a:ext cx="208823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Quinolones</a:t>
            </a:r>
          </a:p>
          <a:p>
            <a:endParaRPr lang="fr-FR" dirty="0" smtClean="0"/>
          </a:p>
          <a:p>
            <a:endParaRPr lang="fr-FR" dirty="0"/>
          </a:p>
          <a:p>
            <a:endParaRPr lang="fr-FR" dirty="0"/>
          </a:p>
        </p:txBody>
      </p:sp>
      <p:sp>
        <p:nvSpPr>
          <p:cNvPr id="20" name="ZoneTexte 19"/>
          <p:cNvSpPr txBox="1"/>
          <p:nvPr/>
        </p:nvSpPr>
        <p:spPr>
          <a:xfrm>
            <a:off x="611560" y="1276260"/>
            <a:ext cx="20882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Familles d’</a:t>
            </a:r>
            <a:r>
              <a:rPr lang="fr-FR" dirty="0" err="1" smtClean="0"/>
              <a:t>antibio</a:t>
            </a:r>
            <a:endParaRPr lang="fr-FR" dirty="0"/>
          </a:p>
        </p:txBody>
      </p:sp>
    </p:spTree>
    <p:extLst>
      <p:ext uri="{BB962C8B-B14F-4D97-AF65-F5344CB8AC3E}">
        <p14:creationId xmlns:p14="http://schemas.microsoft.com/office/powerpoint/2010/main" val="56683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755650" y="116632"/>
            <a:ext cx="8229600" cy="864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chemeClr val="accent1">
                    <a:lumMod val="75000"/>
                  </a:schemeClr>
                </a:solidFill>
              </a:rPr>
              <a:t>Un exemple de pression de sélection sur des bactéries non pathogènes</a:t>
            </a:r>
            <a:endParaRPr lang="fr-FR" sz="3200" b="1" dirty="0">
              <a:solidFill>
                <a:schemeClr val="accent1">
                  <a:lumMod val="75000"/>
                </a:schemeClr>
              </a:solidFill>
            </a:endParaRPr>
          </a:p>
        </p:txBody>
      </p:sp>
      <p:sp>
        <p:nvSpPr>
          <p:cNvPr id="5" name="ZoneTexte 4"/>
          <p:cNvSpPr txBox="1"/>
          <p:nvPr/>
        </p:nvSpPr>
        <p:spPr>
          <a:xfrm>
            <a:off x="251520" y="1196752"/>
            <a:ext cx="8733730" cy="2677656"/>
          </a:xfrm>
          <a:prstGeom prst="rect">
            <a:avLst/>
          </a:prstGeom>
          <a:noFill/>
        </p:spPr>
        <p:txBody>
          <a:bodyPr wrap="square" rtlCol="0">
            <a:spAutoFit/>
          </a:bodyPr>
          <a:lstStyle/>
          <a:p>
            <a:r>
              <a:rPr lang="fr-FR" sz="2400" dirty="0" smtClean="0">
                <a:latin typeface="Arial" pitchFamily="34" charset="0"/>
                <a:cs typeface="Arial" pitchFamily="34" charset="0"/>
              </a:rPr>
              <a:t>Etude sur </a:t>
            </a:r>
            <a:r>
              <a:rPr lang="fr-FR" sz="2400" dirty="0" smtClean="0">
                <a:solidFill>
                  <a:srgbClr val="FF0000"/>
                </a:solidFill>
                <a:latin typeface="Arial" pitchFamily="34" charset="0"/>
                <a:cs typeface="Arial" pitchFamily="34" charset="0"/>
              </a:rPr>
              <a:t>l’Impact</a:t>
            </a:r>
            <a:r>
              <a:rPr lang="fr-FR" sz="2400" dirty="0" smtClean="0">
                <a:latin typeface="Arial" pitchFamily="34" charset="0"/>
                <a:cs typeface="Arial" pitchFamily="34" charset="0"/>
              </a:rPr>
              <a:t> de la </a:t>
            </a:r>
            <a:r>
              <a:rPr lang="fr-FR" sz="2400" dirty="0" smtClean="0">
                <a:solidFill>
                  <a:srgbClr val="FF0000"/>
                </a:solidFill>
                <a:latin typeface="Arial" pitchFamily="34" charset="0"/>
                <a:cs typeface="Arial" pitchFamily="34" charset="0"/>
              </a:rPr>
              <a:t>distribution du lait </a:t>
            </a:r>
            <a:r>
              <a:rPr lang="fr-FR" sz="2400" dirty="0" smtClean="0">
                <a:latin typeface="Arial" pitchFamily="34" charset="0"/>
                <a:cs typeface="Arial" pitchFamily="34" charset="0"/>
              </a:rPr>
              <a:t>contenant des antibiotiques sur la </a:t>
            </a:r>
            <a:r>
              <a:rPr lang="fr-FR" sz="2400" dirty="0" smtClean="0">
                <a:solidFill>
                  <a:srgbClr val="FF0000"/>
                </a:solidFill>
                <a:latin typeface="Arial" pitchFamily="34" charset="0"/>
                <a:cs typeface="Arial" pitchFamily="34" charset="0"/>
              </a:rPr>
              <a:t>flore fécale de veaux </a:t>
            </a:r>
            <a:r>
              <a:rPr lang="fr-FR" sz="2400" dirty="0" smtClean="0">
                <a:latin typeface="Arial" pitchFamily="34" charset="0"/>
                <a:cs typeface="Arial" pitchFamily="34" charset="0"/>
              </a:rPr>
              <a:t>(</a:t>
            </a:r>
            <a:r>
              <a:rPr lang="fr-FR" sz="2400" dirty="0" err="1" smtClean="0">
                <a:latin typeface="Arial" pitchFamily="34" charset="0"/>
                <a:cs typeface="Arial" pitchFamily="34" charset="0"/>
              </a:rPr>
              <a:t>Aust</a:t>
            </a:r>
            <a:r>
              <a:rPr lang="fr-FR" sz="2400" dirty="0" smtClean="0">
                <a:latin typeface="Arial" pitchFamily="34" charset="0"/>
                <a:cs typeface="Arial" pitchFamily="34" charset="0"/>
              </a:rPr>
              <a:t> el al., 2012)</a:t>
            </a:r>
          </a:p>
          <a:p>
            <a:pPr marL="982663" indent="-446088">
              <a:buFont typeface="Wingdings" pitchFamily="2" charset="2"/>
              <a:buChar char="§"/>
            </a:pPr>
            <a:r>
              <a:rPr lang="fr-FR" sz="2400" dirty="0" smtClean="0">
                <a:latin typeface="Arial" pitchFamily="34" charset="0"/>
                <a:cs typeface="Arial" pitchFamily="34" charset="0"/>
              </a:rPr>
              <a:t>20 </a:t>
            </a:r>
            <a:r>
              <a:rPr lang="fr-FR" sz="2400" dirty="0">
                <a:latin typeface="Arial" pitchFamily="34" charset="0"/>
                <a:cs typeface="Arial" pitchFamily="34" charset="0"/>
              </a:rPr>
              <a:t>veaux nourris avec </a:t>
            </a:r>
            <a:r>
              <a:rPr lang="fr-FR" sz="2400" dirty="0" smtClean="0">
                <a:latin typeface="Arial" pitchFamily="34" charset="0"/>
                <a:cs typeface="Arial" pitchFamily="34" charset="0"/>
              </a:rPr>
              <a:t>du lait </a:t>
            </a:r>
            <a:r>
              <a:rPr lang="fr-FR" sz="2400" dirty="0">
                <a:latin typeface="Arial" pitchFamily="34" charset="0"/>
                <a:cs typeface="Arial" pitchFamily="34" charset="0"/>
              </a:rPr>
              <a:t>contenant des antibiotiques (lait </a:t>
            </a:r>
            <a:r>
              <a:rPr lang="fr-FR" sz="2400" dirty="0" smtClean="0">
                <a:latin typeface="Arial" pitchFamily="34" charset="0"/>
                <a:cs typeface="Arial" pitchFamily="34" charset="0"/>
              </a:rPr>
              <a:t>sous temps d’attente</a:t>
            </a:r>
            <a:r>
              <a:rPr lang="fr-FR" sz="2400" dirty="0">
                <a:latin typeface="Arial" pitchFamily="34" charset="0"/>
                <a:cs typeface="Arial" pitchFamily="34" charset="0"/>
              </a:rPr>
              <a:t>)</a:t>
            </a:r>
          </a:p>
          <a:p>
            <a:pPr marL="982663" indent="-446088">
              <a:buFont typeface="Wingdings" pitchFamily="2" charset="2"/>
              <a:buChar char="§"/>
            </a:pPr>
            <a:r>
              <a:rPr lang="fr-FR" sz="2400" dirty="0">
                <a:latin typeface="Arial" pitchFamily="34" charset="0"/>
                <a:cs typeface="Arial" pitchFamily="34" charset="0"/>
              </a:rPr>
              <a:t>20 veaux nourris avec du lait de </a:t>
            </a:r>
            <a:r>
              <a:rPr lang="fr-FR" sz="2400" dirty="0" smtClean="0">
                <a:latin typeface="Arial" pitchFamily="34" charset="0"/>
                <a:cs typeface="Arial" pitchFamily="34" charset="0"/>
              </a:rPr>
              <a:t>tank (sans antibiotique)</a:t>
            </a:r>
            <a:endParaRPr lang="fr-FR" sz="2400" dirty="0">
              <a:latin typeface="Arial" pitchFamily="34" charset="0"/>
              <a:cs typeface="Arial" pitchFamily="34" charset="0"/>
            </a:endParaRPr>
          </a:p>
          <a:p>
            <a:pPr marL="536575"/>
            <a:r>
              <a:rPr lang="fr-FR" sz="2400" dirty="0" smtClean="0">
                <a:latin typeface="Arial" pitchFamily="34" charset="0"/>
                <a:cs typeface="Arial" pitchFamily="34" charset="0"/>
              </a:rPr>
              <a:t>=&gt; Suivi </a:t>
            </a:r>
            <a:r>
              <a:rPr lang="fr-FR" sz="2400" dirty="0">
                <a:latin typeface="Arial" pitchFamily="34" charset="0"/>
                <a:cs typeface="Arial" pitchFamily="34" charset="0"/>
              </a:rPr>
              <a:t>de l’évolution de la résistance de la flore fécale (</a:t>
            </a:r>
            <a:r>
              <a:rPr lang="fr-FR" sz="2400" i="1" dirty="0">
                <a:latin typeface="Arial" pitchFamily="34" charset="0"/>
                <a:cs typeface="Arial" pitchFamily="34" charset="0"/>
              </a:rPr>
              <a:t>E. </a:t>
            </a:r>
            <a:r>
              <a:rPr lang="fr-FR" sz="2400" i="1" dirty="0" smtClean="0">
                <a:latin typeface="Arial" pitchFamily="34" charset="0"/>
                <a:cs typeface="Arial" pitchFamily="34" charset="0"/>
              </a:rPr>
              <a:t>Coli</a:t>
            </a:r>
            <a:r>
              <a:rPr lang="fr-FR" sz="2400" dirty="0" smtClean="0">
                <a:latin typeface="Arial" pitchFamily="34" charset="0"/>
                <a:cs typeface="Arial" pitchFamily="34" charset="0"/>
              </a:rPr>
              <a:t>) </a:t>
            </a:r>
            <a:r>
              <a:rPr lang="fr-FR" sz="2400" dirty="0">
                <a:latin typeface="Arial" pitchFamily="34" charset="0"/>
                <a:cs typeface="Arial" pitchFamily="34" charset="0"/>
              </a:rPr>
              <a:t>entre </a:t>
            </a:r>
            <a:r>
              <a:rPr lang="fr-FR" sz="2400" dirty="0" smtClean="0">
                <a:latin typeface="Arial" pitchFamily="34" charset="0"/>
                <a:cs typeface="Arial" pitchFamily="34" charset="0"/>
              </a:rPr>
              <a:t>J2 </a:t>
            </a:r>
            <a:r>
              <a:rPr lang="fr-FR" sz="2400" dirty="0">
                <a:latin typeface="Arial" pitchFamily="34" charset="0"/>
                <a:cs typeface="Arial" pitchFamily="34" charset="0"/>
              </a:rPr>
              <a:t>et </a:t>
            </a:r>
            <a:r>
              <a:rPr lang="fr-FR" sz="2400" dirty="0" smtClean="0">
                <a:latin typeface="Arial" pitchFamily="34" charset="0"/>
                <a:cs typeface="Arial" pitchFamily="34" charset="0"/>
              </a:rPr>
              <a:t>J56</a:t>
            </a:r>
            <a:endParaRPr lang="fr-FR" sz="2400" dirty="0">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543551953"/>
              </p:ext>
            </p:extLst>
          </p:nvPr>
        </p:nvGraphicFramePr>
        <p:xfrm>
          <a:off x="416298" y="4078641"/>
          <a:ext cx="8568952" cy="2665427"/>
        </p:xfrm>
        <a:graphic>
          <a:graphicData uri="http://schemas.openxmlformats.org/drawingml/2006/table">
            <a:tbl>
              <a:tblPr firstRow="1" bandRow="1">
                <a:tableStyleId>{073A0DAA-6AF3-43AB-8588-CEC1D06C72B9}</a:tableStyleId>
              </a:tblPr>
              <a:tblGrid>
                <a:gridCol w="1970862"/>
                <a:gridCol w="1799480"/>
                <a:gridCol w="2399305"/>
                <a:gridCol w="2399305"/>
              </a:tblGrid>
              <a:tr h="790163">
                <a:tc>
                  <a:txBody>
                    <a:bodyPr/>
                    <a:lstStyle/>
                    <a:p>
                      <a:pPr algn="ctr"/>
                      <a:r>
                        <a:rPr lang="fr-FR" sz="1600" b="0" dirty="0" smtClean="0">
                          <a:latin typeface="Arial" pitchFamily="34" charset="0"/>
                          <a:cs typeface="Arial" pitchFamily="34" charset="0"/>
                        </a:rPr>
                        <a:t>Antibiotiques</a:t>
                      </a:r>
                      <a:endParaRPr lang="fr-FR" sz="1600" b="0" dirty="0">
                        <a:latin typeface="Arial" pitchFamily="34" charset="0"/>
                        <a:cs typeface="Arial" pitchFamily="34" charset="0"/>
                      </a:endParaRPr>
                    </a:p>
                  </a:txBody>
                  <a:tcPr/>
                </a:tc>
                <a:tc>
                  <a:txBody>
                    <a:bodyPr/>
                    <a:lstStyle/>
                    <a:p>
                      <a:pPr algn="ctr"/>
                      <a:r>
                        <a:rPr lang="fr-FR" sz="1600" b="0" dirty="0" smtClean="0">
                          <a:latin typeface="Arial" pitchFamily="34" charset="0"/>
                          <a:cs typeface="Arial" pitchFamily="34" charset="0"/>
                        </a:rPr>
                        <a:t>% </a:t>
                      </a:r>
                      <a:r>
                        <a:rPr lang="fr-FR" sz="1600" b="0" i="1" dirty="0" smtClean="0">
                          <a:latin typeface="Arial" pitchFamily="34" charset="0"/>
                          <a:cs typeface="Arial" pitchFamily="34" charset="0"/>
                        </a:rPr>
                        <a:t>E.</a:t>
                      </a:r>
                      <a:r>
                        <a:rPr lang="fr-FR" sz="1600" b="0" i="1" baseline="0" dirty="0" smtClean="0">
                          <a:latin typeface="Arial" pitchFamily="34" charset="0"/>
                          <a:cs typeface="Arial" pitchFamily="34" charset="0"/>
                        </a:rPr>
                        <a:t> Coli </a:t>
                      </a:r>
                      <a:r>
                        <a:rPr lang="fr-FR" sz="1600" b="0" baseline="0" dirty="0" smtClean="0">
                          <a:latin typeface="Arial" pitchFamily="34" charset="0"/>
                          <a:cs typeface="Arial" pitchFamily="34" charset="0"/>
                        </a:rPr>
                        <a:t>résistant à J2</a:t>
                      </a:r>
                      <a:endParaRPr lang="fr-FR" sz="1600" b="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 </a:t>
                      </a:r>
                      <a:r>
                        <a:rPr lang="fr-FR" sz="1600" b="0" i="1" dirty="0" smtClean="0">
                          <a:latin typeface="Arial" pitchFamily="34" charset="0"/>
                          <a:cs typeface="Arial" pitchFamily="34" charset="0"/>
                        </a:rPr>
                        <a:t>E. coli </a:t>
                      </a:r>
                      <a:r>
                        <a:rPr lang="fr-FR" sz="1600" b="0" dirty="0" smtClean="0">
                          <a:latin typeface="Arial" pitchFamily="34" charset="0"/>
                          <a:cs typeface="Arial" pitchFamily="34" charset="0"/>
                        </a:rPr>
                        <a:t>résistant à J56</a:t>
                      </a:r>
                    </a:p>
                    <a:p>
                      <a:pPr algn="ctr"/>
                      <a:r>
                        <a:rPr lang="fr-FR" sz="1600" b="0" dirty="0" smtClean="0">
                          <a:latin typeface="Arial" pitchFamily="34" charset="0"/>
                          <a:cs typeface="Arial" pitchFamily="34" charset="0"/>
                        </a:rPr>
                        <a:t>Groupe Lait tank</a:t>
                      </a:r>
                      <a:endParaRPr lang="fr-FR" sz="1600" b="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 </a:t>
                      </a:r>
                      <a:r>
                        <a:rPr lang="fr-FR" sz="1600" b="0" i="1" dirty="0" smtClean="0">
                          <a:latin typeface="Arial" pitchFamily="34" charset="0"/>
                          <a:cs typeface="Arial" pitchFamily="34" charset="0"/>
                        </a:rPr>
                        <a:t>E. Coli </a:t>
                      </a:r>
                      <a:r>
                        <a:rPr lang="fr-FR" sz="1600" b="0" dirty="0" smtClean="0">
                          <a:latin typeface="Arial" pitchFamily="34" charset="0"/>
                          <a:cs typeface="Arial" pitchFamily="34" charset="0"/>
                        </a:rPr>
                        <a:t>résistant </a:t>
                      </a:r>
                      <a:r>
                        <a:rPr lang="fr-FR" sz="1600" b="0" baseline="0" dirty="0" smtClean="0">
                          <a:latin typeface="Arial" pitchFamily="34" charset="0"/>
                          <a:cs typeface="Arial" pitchFamily="34" charset="0"/>
                        </a:rPr>
                        <a:t>à J56</a:t>
                      </a:r>
                      <a:endParaRPr lang="fr-FR" sz="1600" b="0" dirty="0" smtClean="0">
                        <a:latin typeface="Arial" pitchFamily="34" charset="0"/>
                        <a:cs typeface="Arial" pitchFamily="34" charset="0"/>
                      </a:endParaRPr>
                    </a:p>
                    <a:p>
                      <a:pPr algn="ctr"/>
                      <a:r>
                        <a:rPr lang="fr-FR" sz="1600" b="0" baseline="0" dirty="0" smtClean="0">
                          <a:latin typeface="Arial" pitchFamily="34" charset="0"/>
                          <a:cs typeface="Arial" pitchFamily="34" charset="0"/>
                        </a:rPr>
                        <a:t>Groupe Lait avec ATB</a:t>
                      </a:r>
                      <a:endParaRPr lang="fr-FR" sz="1600" b="0" dirty="0">
                        <a:latin typeface="Arial" pitchFamily="34" charset="0"/>
                        <a:cs typeface="Arial" pitchFamily="34" charset="0"/>
                      </a:endParaRPr>
                    </a:p>
                  </a:txBody>
                  <a:tcPr/>
                </a:tc>
              </a:tr>
              <a:tr h="505981">
                <a:tc>
                  <a:txBody>
                    <a:bodyPr/>
                    <a:lstStyle/>
                    <a:p>
                      <a:pPr algn="ctr"/>
                      <a:r>
                        <a:rPr lang="fr-FR" sz="1600" b="0" dirty="0" smtClean="0">
                          <a:latin typeface="Arial" pitchFamily="34" charset="0"/>
                          <a:cs typeface="Arial" pitchFamily="34" charset="0"/>
                        </a:rPr>
                        <a:t>Céfotaxime </a:t>
                      </a:r>
                    </a:p>
                    <a:p>
                      <a:pPr algn="ctr"/>
                      <a:r>
                        <a:rPr lang="fr-FR" sz="1600" b="0" dirty="0" smtClean="0">
                          <a:latin typeface="Arial" pitchFamily="34" charset="0"/>
                          <a:cs typeface="Arial" pitchFamily="34" charset="0"/>
                        </a:rPr>
                        <a:t>(C-3G)</a:t>
                      </a:r>
                      <a:endParaRPr lang="fr-FR" sz="1600" b="0" dirty="0">
                        <a:latin typeface="Arial" pitchFamily="34" charset="0"/>
                        <a:cs typeface="Arial" pitchFamily="34" charset="0"/>
                      </a:endParaRPr>
                    </a:p>
                  </a:txBody>
                  <a:tcPr/>
                </a:tc>
                <a:tc>
                  <a:txBody>
                    <a:bodyPr/>
                    <a:lstStyle/>
                    <a:p>
                      <a:pPr algn="ctr"/>
                      <a:r>
                        <a:rPr lang="fr-FR" sz="1600" b="0" dirty="0" smtClean="0">
                          <a:solidFill>
                            <a:srgbClr val="008000"/>
                          </a:solidFill>
                          <a:latin typeface="Arial" pitchFamily="34" charset="0"/>
                          <a:cs typeface="Arial" pitchFamily="34" charset="0"/>
                        </a:rPr>
                        <a:t>0</a:t>
                      </a:r>
                      <a:endParaRPr lang="fr-FR" sz="1600" b="0" dirty="0">
                        <a:solidFill>
                          <a:srgbClr val="008000"/>
                        </a:solidFill>
                        <a:latin typeface="Arial" pitchFamily="34" charset="0"/>
                        <a:cs typeface="Arial" pitchFamily="34" charset="0"/>
                      </a:endParaRPr>
                    </a:p>
                  </a:txBody>
                  <a:tcPr/>
                </a:tc>
                <a:tc>
                  <a:txBody>
                    <a:bodyPr/>
                    <a:lstStyle/>
                    <a:p>
                      <a:pPr algn="ctr"/>
                      <a:r>
                        <a:rPr lang="fr-FR" sz="1600" b="0" dirty="0" smtClean="0">
                          <a:solidFill>
                            <a:schemeClr val="accent6">
                              <a:lumMod val="75000"/>
                            </a:schemeClr>
                          </a:solidFill>
                          <a:latin typeface="Arial" pitchFamily="34" charset="0"/>
                          <a:cs typeface="Arial" pitchFamily="34" charset="0"/>
                        </a:rPr>
                        <a:t>4,8</a:t>
                      </a:r>
                      <a:endParaRPr lang="fr-FR" sz="1600" b="0" dirty="0">
                        <a:solidFill>
                          <a:schemeClr val="accent6">
                            <a:lumMod val="75000"/>
                          </a:schemeClr>
                        </a:solidFill>
                        <a:latin typeface="Arial" pitchFamily="34" charset="0"/>
                        <a:cs typeface="Arial" pitchFamily="34" charset="0"/>
                      </a:endParaRPr>
                    </a:p>
                  </a:txBody>
                  <a:tcPr/>
                </a:tc>
                <a:tc>
                  <a:txBody>
                    <a:bodyPr/>
                    <a:lstStyle/>
                    <a:p>
                      <a:pPr algn="ctr"/>
                      <a:r>
                        <a:rPr lang="fr-FR" sz="1600" b="0" dirty="0" smtClean="0">
                          <a:solidFill>
                            <a:srgbClr val="FF0000"/>
                          </a:solidFill>
                          <a:latin typeface="Arial" pitchFamily="34" charset="0"/>
                          <a:cs typeface="Arial" pitchFamily="34" charset="0"/>
                        </a:rPr>
                        <a:t>18,0</a:t>
                      </a:r>
                      <a:endParaRPr lang="fr-FR" sz="1600" b="0" dirty="0">
                        <a:solidFill>
                          <a:srgbClr val="FF0000"/>
                        </a:solidFill>
                        <a:latin typeface="Arial" pitchFamily="34" charset="0"/>
                        <a:cs typeface="Arial" pitchFamily="34" charset="0"/>
                      </a:endParaRPr>
                    </a:p>
                  </a:txBody>
                  <a:tcPr/>
                </a:tc>
              </a:tr>
              <a:tr h="790163">
                <a:tc>
                  <a:txBody>
                    <a:bodyPr/>
                    <a:lstStyle/>
                    <a:p>
                      <a:pPr algn="ctr"/>
                      <a:r>
                        <a:rPr lang="fr-FR" sz="1600" b="0" dirty="0" smtClean="0">
                          <a:latin typeface="Arial" pitchFamily="34" charset="0"/>
                          <a:cs typeface="Arial" pitchFamily="34" charset="0"/>
                        </a:rPr>
                        <a:t>Acide</a:t>
                      </a:r>
                      <a:r>
                        <a:rPr lang="fr-FR" sz="1600" b="0" baseline="0" dirty="0" smtClean="0">
                          <a:latin typeface="Arial" pitchFamily="34" charset="0"/>
                          <a:cs typeface="Arial" pitchFamily="34" charset="0"/>
                        </a:rPr>
                        <a:t> </a:t>
                      </a:r>
                      <a:r>
                        <a:rPr lang="fr-FR" sz="1600" b="0" baseline="0" dirty="0" err="1" smtClean="0">
                          <a:latin typeface="Arial" pitchFamily="34" charset="0"/>
                          <a:cs typeface="Arial" pitchFamily="34" charset="0"/>
                        </a:rPr>
                        <a:t>nalidixique</a:t>
                      </a:r>
                      <a:r>
                        <a:rPr lang="fr-FR" sz="1600" b="0" baseline="0" dirty="0" smtClean="0">
                          <a:latin typeface="Arial" pitchFamily="34" charset="0"/>
                          <a:cs typeface="Arial" pitchFamily="34" charset="0"/>
                        </a:rPr>
                        <a:t> (quinolones)</a:t>
                      </a:r>
                      <a:endParaRPr lang="fr-FR" sz="1600" b="0" dirty="0">
                        <a:latin typeface="Arial" pitchFamily="34" charset="0"/>
                        <a:cs typeface="Arial" pitchFamily="34" charset="0"/>
                      </a:endParaRPr>
                    </a:p>
                  </a:txBody>
                  <a:tcPr/>
                </a:tc>
                <a:tc>
                  <a:txBody>
                    <a:bodyPr/>
                    <a:lstStyle/>
                    <a:p>
                      <a:pPr algn="ctr"/>
                      <a:r>
                        <a:rPr lang="fr-FR" sz="1600" b="0" dirty="0" smtClean="0">
                          <a:solidFill>
                            <a:srgbClr val="008000"/>
                          </a:solidFill>
                          <a:latin typeface="Arial" pitchFamily="34" charset="0"/>
                          <a:cs typeface="Arial" pitchFamily="34" charset="0"/>
                        </a:rPr>
                        <a:t>0</a:t>
                      </a:r>
                      <a:endParaRPr lang="fr-FR" sz="1600" b="0" dirty="0">
                        <a:solidFill>
                          <a:srgbClr val="008000"/>
                        </a:solidFill>
                        <a:latin typeface="Arial" pitchFamily="34" charset="0"/>
                        <a:cs typeface="Arial" pitchFamily="34" charset="0"/>
                      </a:endParaRPr>
                    </a:p>
                  </a:txBody>
                  <a:tcPr/>
                </a:tc>
                <a:tc>
                  <a:txBody>
                    <a:bodyPr/>
                    <a:lstStyle/>
                    <a:p>
                      <a:pPr algn="ctr"/>
                      <a:r>
                        <a:rPr lang="fr-FR" sz="1600" b="0" dirty="0" smtClean="0">
                          <a:solidFill>
                            <a:schemeClr val="accent6">
                              <a:lumMod val="75000"/>
                            </a:schemeClr>
                          </a:solidFill>
                          <a:latin typeface="Arial" pitchFamily="34" charset="0"/>
                          <a:cs typeface="Arial" pitchFamily="34" charset="0"/>
                        </a:rPr>
                        <a:t>4,8</a:t>
                      </a:r>
                      <a:endParaRPr lang="fr-FR" sz="1600" b="0" dirty="0">
                        <a:solidFill>
                          <a:schemeClr val="accent6">
                            <a:lumMod val="75000"/>
                          </a:schemeClr>
                        </a:solidFill>
                        <a:latin typeface="Arial" pitchFamily="34" charset="0"/>
                        <a:cs typeface="Arial" pitchFamily="34" charset="0"/>
                      </a:endParaRPr>
                    </a:p>
                  </a:txBody>
                  <a:tcPr/>
                </a:tc>
                <a:tc>
                  <a:txBody>
                    <a:bodyPr/>
                    <a:lstStyle/>
                    <a:p>
                      <a:pPr algn="ctr"/>
                      <a:r>
                        <a:rPr lang="fr-FR" sz="1600" b="0" dirty="0" smtClean="0">
                          <a:solidFill>
                            <a:srgbClr val="FF0000"/>
                          </a:solidFill>
                          <a:latin typeface="Arial" pitchFamily="34" charset="0"/>
                          <a:cs typeface="Arial" pitchFamily="34" charset="0"/>
                        </a:rPr>
                        <a:t>12,0</a:t>
                      </a:r>
                      <a:endParaRPr lang="fr-FR" sz="1600" b="0" dirty="0">
                        <a:solidFill>
                          <a:srgbClr val="FF0000"/>
                        </a:solidFill>
                        <a:latin typeface="Arial" pitchFamily="34" charset="0"/>
                        <a:cs typeface="Arial" pitchFamily="34" charset="0"/>
                      </a:endParaRPr>
                    </a:p>
                  </a:txBody>
                  <a:tcPr/>
                </a:tc>
              </a:tr>
              <a:tr h="505981">
                <a:tc>
                  <a:txBody>
                    <a:bodyPr/>
                    <a:lstStyle/>
                    <a:p>
                      <a:pPr algn="ctr"/>
                      <a:r>
                        <a:rPr lang="fr-FR" sz="1600" b="0" dirty="0" smtClean="0">
                          <a:latin typeface="Arial" pitchFamily="34" charset="0"/>
                          <a:cs typeface="Arial" pitchFamily="34" charset="0"/>
                        </a:rPr>
                        <a:t>TMP/</a:t>
                      </a:r>
                      <a:r>
                        <a:rPr lang="fr-FR" sz="1600" b="0" dirty="0" err="1" smtClean="0">
                          <a:latin typeface="Arial" pitchFamily="34" charset="0"/>
                          <a:cs typeface="Arial" pitchFamily="34" charset="0"/>
                        </a:rPr>
                        <a:t>sulfa</a:t>
                      </a:r>
                      <a:endParaRPr lang="fr-FR" sz="1600" b="0" dirty="0">
                        <a:latin typeface="Arial" pitchFamily="34" charset="0"/>
                        <a:cs typeface="Arial" pitchFamily="34" charset="0"/>
                      </a:endParaRPr>
                    </a:p>
                  </a:txBody>
                  <a:tcPr/>
                </a:tc>
                <a:tc>
                  <a:txBody>
                    <a:bodyPr/>
                    <a:lstStyle/>
                    <a:p>
                      <a:pPr algn="ctr"/>
                      <a:r>
                        <a:rPr lang="fr-FR" sz="1600" b="0" dirty="0" smtClean="0">
                          <a:solidFill>
                            <a:srgbClr val="008000"/>
                          </a:solidFill>
                          <a:latin typeface="Arial" pitchFamily="34" charset="0"/>
                          <a:cs typeface="Arial" pitchFamily="34" charset="0"/>
                        </a:rPr>
                        <a:t>0</a:t>
                      </a:r>
                      <a:endParaRPr lang="fr-FR" sz="1600" b="0" dirty="0">
                        <a:solidFill>
                          <a:srgbClr val="008000"/>
                        </a:solidFill>
                        <a:latin typeface="Arial" pitchFamily="34" charset="0"/>
                        <a:cs typeface="Arial" pitchFamily="34" charset="0"/>
                      </a:endParaRPr>
                    </a:p>
                  </a:txBody>
                  <a:tcPr/>
                </a:tc>
                <a:tc>
                  <a:txBody>
                    <a:bodyPr/>
                    <a:lstStyle/>
                    <a:p>
                      <a:pPr algn="ctr"/>
                      <a:r>
                        <a:rPr lang="fr-FR" sz="1600" b="0" dirty="0" smtClean="0">
                          <a:solidFill>
                            <a:schemeClr val="accent6">
                              <a:lumMod val="75000"/>
                            </a:schemeClr>
                          </a:solidFill>
                          <a:latin typeface="Arial" pitchFamily="34" charset="0"/>
                          <a:cs typeface="Arial" pitchFamily="34" charset="0"/>
                        </a:rPr>
                        <a:t>4,8</a:t>
                      </a:r>
                      <a:endParaRPr lang="fr-FR" sz="1600" b="0" dirty="0">
                        <a:solidFill>
                          <a:schemeClr val="accent6">
                            <a:lumMod val="75000"/>
                          </a:schemeClr>
                        </a:solidFill>
                        <a:latin typeface="Arial" pitchFamily="34" charset="0"/>
                        <a:cs typeface="Arial" pitchFamily="34" charset="0"/>
                      </a:endParaRPr>
                    </a:p>
                  </a:txBody>
                  <a:tcPr/>
                </a:tc>
                <a:tc>
                  <a:txBody>
                    <a:bodyPr/>
                    <a:lstStyle/>
                    <a:p>
                      <a:pPr algn="ctr"/>
                      <a:r>
                        <a:rPr lang="fr-FR" sz="1600" b="0" dirty="0" smtClean="0">
                          <a:solidFill>
                            <a:srgbClr val="FF0000"/>
                          </a:solidFill>
                          <a:latin typeface="Arial" pitchFamily="34" charset="0"/>
                          <a:cs typeface="Arial" pitchFamily="34" charset="0"/>
                        </a:rPr>
                        <a:t>20,0</a:t>
                      </a:r>
                      <a:endParaRPr lang="fr-FR" sz="1600" b="0" dirty="0">
                        <a:solidFill>
                          <a:srgbClr val="FF0000"/>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623995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2"/>
          <p:cNvSpPr txBox="1">
            <a:spLocks noChangeArrowheads="1"/>
          </p:cNvSpPr>
          <p:nvPr/>
        </p:nvSpPr>
        <p:spPr bwMode="auto">
          <a:xfrm>
            <a:off x="358518" y="1264757"/>
            <a:ext cx="8429684" cy="1569660"/>
          </a:xfrm>
          <a:prstGeom prst="rect">
            <a:avLst/>
          </a:prstGeom>
          <a:noFill/>
          <a:ln w="9525">
            <a:noFill/>
            <a:miter lim="800000"/>
            <a:headEnd/>
            <a:tailEnd/>
          </a:ln>
        </p:spPr>
        <p:txBody>
          <a:bodyPr wrap="square">
            <a:spAutoFit/>
          </a:bodyPr>
          <a:lstStyle/>
          <a:p>
            <a:r>
              <a:rPr lang="fr-FR" sz="3200" dirty="0" smtClean="0">
                <a:cs typeface="Calibri" pitchFamily="34" charset="0"/>
              </a:rPr>
              <a:t>L</a:t>
            </a:r>
            <a:r>
              <a:rPr lang="ja-JP" altLang="fr-FR" sz="3200" dirty="0" smtClean="0">
                <a:cs typeface="Calibri" pitchFamily="34" charset="0"/>
              </a:rPr>
              <a:t>’</a:t>
            </a:r>
            <a:r>
              <a:rPr lang="fr-FR" altLang="ja-JP" sz="3200" dirty="0" smtClean="0">
                <a:cs typeface="Calibri" pitchFamily="34" charset="0"/>
              </a:rPr>
              <a:t>acquisition d’une </a:t>
            </a:r>
            <a:r>
              <a:rPr lang="fr-FR" altLang="ja-JP" sz="3200" b="1" dirty="0">
                <a:cs typeface="Calibri" pitchFamily="34" charset="0"/>
              </a:rPr>
              <a:t>résistance</a:t>
            </a:r>
            <a:r>
              <a:rPr lang="fr-FR" altLang="ja-JP" sz="3200" dirty="0">
                <a:cs typeface="Calibri" pitchFamily="34" charset="0"/>
              </a:rPr>
              <a:t> </a:t>
            </a:r>
            <a:r>
              <a:rPr lang="fr-FR" altLang="ja-JP" sz="3200" b="1" dirty="0" smtClean="0">
                <a:cs typeface="Calibri" pitchFamily="34" charset="0"/>
              </a:rPr>
              <a:t>à un antibiotique</a:t>
            </a:r>
            <a:br>
              <a:rPr lang="fr-FR" altLang="ja-JP" sz="3200" b="1" dirty="0" smtClean="0">
                <a:cs typeface="Calibri" pitchFamily="34" charset="0"/>
              </a:rPr>
            </a:br>
            <a:r>
              <a:rPr lang="fr-FR" altLang="ja-JP" sz="3200" dirty="0" smtClean="0">
                <a:cs typeface="Calibri" pitchFamily="34" charset="0"/>
              </a:rPr>
              <a:t>entraîne p</a:t>
            </a:r>
            <a:r>
              <a:rPr lang="fr-FR" sz="3200" dirty="0" smtClean="0">
                <a:cs typeface="Calibri" pitchFamily="34" charset="0"/>
              </a:rPr>
              <a:t>arfois </a:t>
            </a:r>
            <a:r>
              <a:rPr lang="fr-FR" sz="3200" dirty="0">
                <a:cs typeface="Calibri" pitchFamily="34" charset="0"/>
              </a:rPr>
              <a:t>la </a:t>
            </a:r>
            <a:r>
              <a:rPr lang="fr-FR" sz="3200" b="1" dirty="0">
                <a:cs typeface="Calibri" pitchFamily="34" charset="0"/>
              </a:rPr>
              <a:t>résistance </a:t>
            </a:r>
            <a:r>
              <a:rPr lang="fr-FR" sz="3200" b="1" dirty="0" smtClean="0">
                <a:cs typeface="Calibri" pitchFamily="34" charset="0"/>
              </a:rPr>
              <a:t>à un </a:t>
            </a:r>
            <a:r>
              <a:rPr lang="fr-FR" sz="3200" b="1" dirty="0">
                <a:cs typeface="Calibri" pitchFamily="34" charset="0"/>
              </a:rPr>
              <a:t>ou plusieurs </a:t>
            </a:r>
            <a:r>
              <a:rPr lang="fr-FR" sz="3200" b="1" dirty="0" smtClean="0">
                <a:cs typeface="Calibri" pitchFamily="34" charset="0"/>
              </a:rPr>
              <a:t>     autres </a:t>
            </a:r>
            <a:r>
              <a:rPr lang="fr-FR" sz="3200" b="1" dirty="0">
                <a:cs typeface="Calibri" pitchFamily="34" charset="0"/>
              </a:rPr>
              <a:t>antibiotiques </a:t>
            </a:r>
            <a:r>
              <a:rPr lang="fr-FR" sz="3200" dirty="0">
                <a:cs typeface="Calibri" pitchFamily="34" charset="0"/>
              </a:rPr>
              <a:t> </a:t>
            </a:r>
          </a:p>
        </p:txBody>
      </p:sp>
      <p:sp>
        <p:nvSpPr>
          <p:cNvPr id="13315" name="ZoneTexte 4"/>
          <p:cNvSpPr txBox="1">
            <a:spLocks noChangeArrowheads="1"/>
          </p:cNvSpPr>
          <p:nvPr/>
        </p:nvSpPr>
        <p:spPr bwMode="auto">
          <a:xfrm>
            <a:off x="271235" y="3071810"/>
            <a:ext cx="8308937" cy="830997"/>
          </a:xfrm>
          <a:prstGeom prst="rect">
            <a:avLst/>
          </a:prstGeom>
          <a:noFill/>
          <a:ln w="9525">
            <a:noFill/>
            <a:miter lim="800000"/>
            <a:headEnd/>
            <a:tailEnd/>
          </a:ln>
        </p:spPr>
        <p:txBody>
          <a:bodyPr wrap="square">
            <a:spAutoFit/>
          </a:bodyPr>
          <a:lstStyle/>
          <a:p>
            <a:r>
              <a:rPr lang="fr-FR" sz="2400" i="1" dirty="0" smtClean="0">
                <a:cs typeface="Calibri" pitchFamily="34" charset="0"/>
              </a:rPr>
              <a:t>99% des E</a:t>
            </a:r>
            <a:r>
              <a:rPr lang="fr-FR" sz="2400" i="1" dirty="0">
                <a:cs typeface="Calibri" pitchFamily="34" charset="0"/>
              </a:rPr>
              <a:t>. coli bovines résistantes au ceftiofur </a:t>
            </a:r>
            <a:r>
              <a:rPr lang="fr-FR" sz="2400" i="1" dirty="0" smtClean="0">
                <a:cs typeface="Calibri" pitchFamily="34" charset="0"/>
              </a:rPr>
              <a:t>le sont également aux tétracyclines</a:t>
            </a:r>
            <a:r>
              <a:rPr lang="fr-FR" i="1" dirty="0" smtClean="0">
                <a:cs typeface="Calibri" pitchFamily="34" charset="0"/>
              </a:rPr>
              <a:t> </a:t>
            </a:r>
            <a:r>
              <a:rPr lang="fr-FR" i="1" dirty="0">
                <a:cs typeface="Calibri" pitchFamily="34" charset="0"/>
              </a:rPr>
              <a:t>(</a:t>
            </a:r>
            <a:r>
              <a:rPr lang="fr-FR" i="1" dirty="0" smtClean="0">
                <a:cs typeface="Calibri" pitchFamily="34" charset="0"/>
              </a:rPr>
              <a:t>Source : Résapath / ANSES)</a:t>
            </a:r>
            <a:endParaRPr lang="fr-FR" i="1" dirty="0">
              <a:cs typeface="Calibri" pitchFamily="34" charset="0"/>
            </a:endParaRPr>
          </a:p>
        </p:txBody>
      </p:sp>
      <p:sp>
        <p:nvSpPr>
          <p:cNvPr id="13317" name="Rectangle 13"/>
          <p:cNvSpPr>
            <a:spLocks noChangeArrowheads="1"/>
          </p:cNvSpPr>
          <p:nvPr/>
        </p:nvSpPr>
        <p:spPr bwMode="auto">
          <a:xfrm>
            <a:off x="1547664" y="192001"/>
            <a:ext cx="5500688" cy="707886"/>
          </a:xfrm>
          <a:prstGeom prst="rect">
            <a:avLst/>
          </a:prstGeom>
          <a:noFill/>
          <a:ln w="9525">
            <a:noFill/>
            <a:miter lim="800000"/>
            <a:headEnd/>
            <a:tailEnd/>
          </a:ln>
        </p:spPr>
        <p:txBody>
          <a:bodyPr>
            <a:spAutoFit/>
          </a:bodyPr>
          <a:lstStyle/>
          <a:p>
            <a:pPr algn="ctr"/>
            <a:r>
              <a:rPr lang="fr-FR" sz="4000" b="1" dirty="0">
                <a:solidFill>
                  <a:schemeClr val="accent1">
                    <a:lumMod val="75000"/>
                  </a:schemeClr>
                </a:solidFill>
              </a:rPr>
              <a:t>La résistance </a:t>
            </a:r>
            <a:r>
              <a:rPr lang="fr-FR" sz="4000" b="1" dirty="0" smtClean="0">
                <a:solidFill>
                  <a:schemeClr val="accent1">
                    <a:lumMod val="75000"/>
                  </a:schemeClr>
                </a:solidFill>
              </a:rPr>
              <a:t>croisée </a:t>
            </a:r>
            <a:endParaRPr lang="fr-FR" sz="4000" b="1" dirty="0">
              <a:solidFill>
                <a:schemeClr val="accent1">
                  <a:lumMod val="75000"/>
                </a:schemeClr>
              </a:solidFill>
            </a:endParaRPr>
          </a:p>
        </p:txBody>
      </p:sp>
      <p:sp>
        <p:nvSpPr>
          <p:cNvPr id="7" name="ZoneTexte 5"/>
          <p:cNvSpPr txBox="1">
            <a:spLocks noChangeArrowheads="1"/>
          </p:cNvSpPr>
          <p:nvPr/>
        </p:nvSpPr>
        <p:spPr bwMode="auto">
          <a:xfrm>
            <a:off x="271235" y="4140200"/>
            <a:ext cx="8604250" cy="1754326"/>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wrap="square">
            <a:spAutoFit/>
          </a:bodyPr>
          <a:lstStyle/>
          <a:p>
            <a:pPr lvl="2">
              <a:defRPr/>
            </a:pPr>
            <a:r>
              <a:rPr lang="fr-FR" sz="3200" dirty="0" smtClean="0">
                <a:solidFill>
                  <a:srgbClr val="C00000"/>
                </a:solidFill>
              </a:rPr>
              <a:t>Phénomène de </a:t>
            </a:r>
            <a:r>
              <a:rPr lang="fr-FR" sz="3200" dirty="0" err="1" smtClean="0">
                <a:solidFill>
                  <a:srgbClr val="C00000"/>
                </a:solidFill>
              </a:rPr>
              <a:t>multirésistances</a:t>
            </a:r>
            <a:r>
              <a:rPr lang="fr-FR" sz="3200" dirty="0" smtClean="0">
                <a:solidFill>
                  <a:srgbClr val="C00000"/>
                </a:solidFill>
              </a:rPr>
              <a:t> </a:t>
            </a:r>
            <a:br>
              <a:rPr lang="fr-FR" sz="3200" dirty="0" smtClean="0">
                <a:solidFill>
                  <a:srgbClr val="C00000"/>
                </a:solidFill>
              </a:rPr>
            </a:br>
            <a:endParaRPr lang="fr-FR" altLang="ja-JP" sz="1200" dirty="0">
              <a:solidFill>
                <a:srgbClr val="C00000"/>
              </a:solidFill>
            </a:endParaRPr>
          </a:p>
          <a:p>
            <a:pPr lvl="2">
              <a:defRPr/>
            </a:pPr>
            <a:r>
              <a:rPr lang="fr-FR" sz="3200" dirty="0" smtClean="0">
                <a:solidFill>
                  <a:srgbClr val="C00000"/>
                </a:solidFill>
              </a:rPr>
              <a:t>Risque de bactéries multi résistantes contre lesquelles aucun antibiotique n’est efficace</a:t>
            </a:r>
            <a:endParaRPr lang="fr-FR" altLang="ja-JP" sz="3200" dirty="0">
              <a:solidFill>
                <a:srgbClr val="C00000"/>
              </a:solidFill>
            </a:endParaRPr>
          </a:p>
        </p:txBody>
      </p:sp>
      <p:sp>
        <p:nvSpPr>
          <p:cNvPr id="8" name="Flèche droite 7"/>
          <p:cNvSpPr/>
          <p:nvPr/>
        </p:nvSpPr>
        <p:spPr>
          <a:xfrm>
            <a:off x="500034" y="4143380"/>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a:off x="485519" y="5068894"/>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15</a:t>
            </a:fld>
            <a:endParaRPr lang="fr-BE"/>
          </a:p>
        </p:txBody>
      </p:sp>
    </p:spTree>
    <p:extLst>
      <p:ext uri="{BB962C8B-B14F-4D97-AF65-F5344CB8AC3E}">
        <p14:creationId xmlns:p14="http://schemas.microsoft.com/office/powerpoint/2010/main" val="327411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bwMode="auto">
          <a:xfrm>
            <a:off x="0" y="0"/>
            <a:ext cx="9036496" cy="1196752"/>
          </a:xfrm>
          <a:noFill/>
          <a:ln>
            <a:miter lim="800000"/>
            <a:headEnd/>
            <a:tailEnd/>
          </a:ln>
        </p:spPr>
        <p:txBody>
          <a:bodyPr vert="horz" wrap="square" lIns="91440" tIns="45720" rIns="91440" bIns="45720" numCol="1" anchor="t" anchorCtr="0" compatLnSpc="1">
            <a:prstTxWarp prst="textNoShape">
              <a:avLst/>
            </a:prstTxWarp>
            <a:noAutofit/>
          </a:bodyPr>
          <a:lstStyle/>
          <a:p>
            <a:r>
              <a:rPr lang="fr-FR" sz="3600" b="1" dirty="0" smtClean="0">
                <a:solidFill>
                  <a:schemeClr val="accent1">
                    <a:lumMod val="75000"/>
                  </a:schemeClr>
                </a:solidFill>
                <a:latin typeface="Calibri" pitchFamily="34" charset="0"/>
                <a:cs typeface="Calibri" pitchFamily="34" charset="0"/>
              </a:rPr>
              <a:t>Transmission possible entre </a:t>
            </a:r>
            <a:br>
              <a:rPr lang="fr-FR" sz="3600" b="1" dirty="0" smtClean="0">
                <a:solidFill>
                  <a:schemeClr val="accent1">
                    <a:lumMod val="75000"/>
                  </a:schemeClr>
                </a:solidFill>
                <a:latin typeface="Calibri" pitchFamily="34" charset="0"/>
                <a:cs typeface="Calibri" pitchFamily="34" charset="0"/>
              </a:rPr>
            </a:br>
            <a:r>
              <a:rPr lang="fr-FR" sz="3600" b="1" dirty="0" smtClean="0">
                <a:solidFill>
                  <a:schemeClr val="accent1">
                    <a:lumMod val="75000"/>
                  </a:schemeClr>
                </a:solidFill>
                <a:latin typeface="Calibri" pitchFamily="34" charset="0"/>
                <a:cs typeface="Calibri" pitchFamily="34" charset="0"/>
              </a:rPr>
              <a:t>hommes et animaux</a:t>
            </a:r>
          </a:p>
        </p:txBody>
      </p:sp>
      <p:sp>
        <p:nvSpPr>
          <p:cNvPr id="14339" name="Espace réservé du contenu 2"/>
          <p:cNvSpPr>
            <a:spLocks noGrp="1"/>
          </p:cNvSpPr>
          <p:nvPr>
            <p:ph idx="1"/>
          </p:nvPr>
        </p:nvSpPr>
        <p:spPr bwMode="auto">
          <a:xfrm>
            <a:off x="4071934" y="1412776"/>
            <a:ext cx="5072066" cy="324036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fr-FR" sz="2800" dirty="0" smtClean="0">
                <a:solidFill>
                  <a:srgbClr val="C00000"/>
                </a:solidFill>
                <a:latin typeface="Calibri" pitchFamily="34" charset="0"/>
                <a:cs typeface="Calibri" pitchFamily="34" charset="0"/>
              </a:rPr>
              <a:t>L’</a:t>
            </a:r>
            <a:r>
              <a:rPr lang="fr-FR" altLang="ja-JP" sz="2800" dirty="0" err="1" smtClean="0">
                <a:solidFill>
                  <a:srgbClr val="C00000"/>
                </a:solidFill>
                <a:latin typeface="Calibri" pitchFamily="34" charset="0"/>
                <a:cs typeface="Calibri" pitchFamily="34" charset="0"/>
              </a:rPr>
              <a:t>antibiorésistance</a:t>
            </a:r>
            <a:r>
              <a:rPr lang="fr-FR" altLang="ja-JP" sz="2800" dirty="0" smtClean="0">
                <a:solidFill>
                  <a:srgbClr val="C00000"/>
                </a:solidFill>
                <a:latin typeface="Calibri" pitchFamily="34" charset="0"/>
                <a:cs typeface="Calibri" pitchFamily="34" charset="0"/>
              </a:rPr>
              <a:t/>
            </a:r>
            <a:br>
              <a:rPr lang="fr-FR" altLang="ja-JP" sz="2800" dirty="0" smtClean="0">
                <a:solidFill>
                  <a:srgbClr val="C00000"/>
                </a:solidFill>
                <a:latin typeface="Calibri" pitchFamily="34" charset="0"/>
                <a:cs typeface="Calibri" pitchFamily="34" charset="0"/>
              </a:rPr>
            </a:br>
            <a:r>
              <a:rPr lang="fr-FR" altLang="ja-JP" sz="2800" dirty="0" smtClean="0">
                <a:solidFill>
                  <a:srgbClr val="C00000"/>
                </a:solidFill>
                <a:latin typeface="Calibri" pitchFamily="34" charset="0"/>
                <a:cs typeface="Calibri" pitchFamily="34" charset="0"/>
              </a:rPr>
              <a:t>peut diffuser </a:t>
            </a:r>
            <a:r>
              <a:rPr lang="fr-FR" altLang="ja-JP" sz="2800" dirty="0" smtClean="0">
                <a:latin typeface="Calibri" pitchFamily="34" charset="0"/>
                <a:cs typeface="Calibri" pitchFamily="34" charset="0"/>
              </a:rPr>
              <a:t>entre animaux,</a:t>
            </a:r>
            <a:br>
              <a:rPr lang="fr-FR" altLang="ja-JP" sz="2800" dirty="0" smtClean="0">
                <a:latin typeface="Calibri" pitchFamily="34" charset="0"/>
                <a:cs typeface="Calibri" pitchFamily="34" charset="0"/>
              </a:rPr>
            </a:br>
            <a:r>
              <a:rPr lang="fr-FR" altLang="ja-JP" sz="2800" dirty="0" smtClean="0">
                <a:latin typeface="Calibri" pitchFamily="34" charset="0"/>
                <a:cs typeface="Calibri" pitchFamily="34" charset="0"/>
              </a:rPr>
              <a:t>entre l’homme et l’animal …</a:t>
            </a:r>
            <a:br>
              <a:rPr lang="fr-FR" altLang="ja-JP" sz="2800" dirty="0" smtClean="0">
                <a:latin typeface="Calibri" pitchFamily="34" charset="0"/>
                <a:cs typeface="Calibri" pitchFamily="34" charset="0"/>
              </a:rPr>
            </a:br>
            <a:r>
              <a:rPr lang="fr-FR" altLang="ja-JP" sz="2800" dirty="0" smtClean="0">
                <a:latin typeface="Calibri" pitchFamily="34" charset="0"/>
                <a:cs typeface="Calibri" pitchFamily="34" charset="0"/>
              </a:rPr>
              <a:t>et </a:t>
            </a:r>
            <a:r>
              <a:rPr lang="fr-FR" altLang="ja-JP" sz="2800" i="1" dirty="0" smtClean="0">
                <a:latin typeface="Calibri" pitchFamily="34" charset="0"/>
                <a:cs typeface="Calibri" pitchFamily="34" charset="0"/>
              </a:rPr>
              <a:t>vice versa </a:t>
            </a:r>
            <a:r>
              <a:rPr lang="fr-FR" altLang="ja-JP" sz="2800" dirty="0" smtClean="0">
                <a:latin typeface="Calibri" pitchFamily="34" charset="0"/>
                <a:cs typeface="Calibri" pitchFamily="34" charset="0"/>
              </a:rPr>
              <a:t>ainsi que dans l’environnement</a:t>
            </a:r>
          </a:p>
          <a:p>
            <a:r>
              <a:rPr lang="fr-FR" altLang="ja-JP" sz="2800" i="1" dirty="0" smtClean="0">
                <a:latin typeface="Calibri" pitchFamily="34" charset="0"/>
                <a:cs typeface="Calibri" pitchFamily="34" charset="0"/>
              </a:rPr>
              <a:t>SARM isolé d’une mammite clinique (germe de provenance humaine)</a:t>
            </a:r>
          </a:p>
        </p:txBody>
      </p:sp>
      <p:pic>
        <p:nvPicPr>
          <p:cNvPr id="4" name="Image 3" descr="014_0038.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82162" y="1553197"/>
            <a:ext cx="3560566" cy="2743673"/>
          </a:xfrm>
          <a:prstGeom prst="rect">
            <a:avLst/>
          </a:prstGeom>
          <a:ln>
            <a:noFill/>
          </a:ln>
          <a:effectLst>
            <a:outerShdw blurRad="292100" dist="139700" dir="2700000" algn="tl" rotWithShape="0">
              <a:srgbClr val="333333">
                <a:alpha val="65000"/>
              </a:srgbClr>
            </a:outerShdw>
          </a:effectLst>
        </p:spPr>
      </p:pic>
      <p:sp>
        <p:nvSpPr>
          <p:cNvPr id="5" name="Espace réservé du contenu 2"/>
          <p:cNvSpPr txBox="1">
            <a:spLocks/>
          </p:cNvSpPr>
          <p:nvPr/>
        </p:nvSpPr>
        <p:spPr bwMode="auto">
          <a:xfrm>
            <a:off x="182162" y="4653315"/>
            <a:ext cx="8229600" cy="10715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r-FR" sz="2800" b="0" i="0" u="none" strike="noStrike" kern="0" cap="none" spc="0" normalizeH="0" baseline="0" noProof="0" dirty="0" smtClean="0">
                <a:ln>
                  <a:noFill/>
                </a:ln>
                <a:solidFill>
                  <a:srgbClr val="C00000"/>
                </a:solidFill>
                <a:effectLst/>
                <a:uLnTx/>
                <a:uFillTx/>
                <a:cs typeface="Calibri" pitchFamily="34" charset="0"/>
              </a:rPr>
              <a:t>La transmission </a:t>
            </a:r>
            <a:r>
              <a:rPr kumimoji="0" lang="fr-FR" sz="2800" b="0" i="0" u="none" strike="noStrike" kern="0" cap="none" spc="0" normalizeH="0" baseline="0" noProof="0" dirty="0" smtClean="0">
                <a:ln>
                  <a:noFill/>
                </a:ln>
                <a:solidFill>
                  <a:schemeClr val="tx1"/>
                </a:solidFill>
                <a:effectLst/>
                <a:uLnTx/>
                <a:uFillTx/>
                <a:cs typeface="Calibri" pitchFamily="34" charset="0"/>
              </a:rPr>
              <a:t>peut se faire </a:t>
            </a:r>
            <a:r>
              <a:rPr kumimoji="0" lang="fr-FR" sz="2800" b="1" i="0" u="none" strike="noStrike" kern="0" cap="none" spc="0" normalizeH="0" baseline="0" noProof="0" dirty="0" smtClean="0">
                <a:ln>
                  <a:noFill/>
                </a:ln>
                <a:solidFill>
                  <a:schemeClr val="tx1"/>
                </a:solidFill>
                <a:effectLst/>
                <a:uLnTx/>
                <a:uFillTx/>
                <a:cs typeface="Calibri" pitchFamily="34" charset="0"/>
              </a:rPr>
              <a:t>par contact direct</a:t>
            </a:r>
            <a:r>
              <a:rPr kumimoji="0" lang="fr-FR" sz="2800" b="0" i="0" u="none" strike="noStrike" kern="0" cap="none" spc="0" normalizeH="0" baseline="0" noProof="0" dirty="0" smtClean="0">
                <a:ln>
                  <a:noFill/>
                </a:ln>
                <a:solidFill>
                  <a:schemeClr val="tx1"/>
                </a:solidFill>
                <a:effectLst/>
                <a:uLnTx/>
                <a:uFillTx/>
                <a:cs typeface="Calibri" pitchFamily="34" charset="0"/>
              </a:rPr>
              <a:t>, par l</a:t>
            </a:r>
            <a:r>
              <a:rPr lang="fr-FR" sz="2800" kern="0" dirty="0" smtClean="0">
                <a:cs typeface="Calibri" pitchFamily="34" charset="0"/>
              </a:rPr>
              <a:t>’</a:t>
            </a:r>
            <a:r>
              <a:rPr kumimoji="0" lang="fr-FR" altLang="ja-JP" sz="2800" b="0" i="0" u="none" strike="noStrike" kern="0" cap="none" spc="0" normalizeH="0" baseline="0" noProof="0" dirty="0" smtClean="0">
                <a:ln>
                  <a:noFill/>
                </a:ln>
                <a:solidFill>
                  <a:schemeClr val="tx1"/>
                </a:solidFill>
                <a:effectLst/>
                <a:uLnTx/>
                <a:uFillTx/>
                <a:cs typeface="Calibri" pitchFamily="34" charset="0"/>
              </a:rPr>
              <a:t>environnement, l’alimentation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fr-FR" b="1" i="0" u="none" strike="noStrike" kern="0" cap="none" spc="0" normalizeH="0" baseline="0" noProof="0" dirty="0" smtClean="0">
              <a:ln>
                <a:noFill/>
              </a:ln>
              <a:solidFill>
                <a:schemeClr val="tx1"/>
              </a:solidFill>
              <a:effectLst/>
              <a:uLnTx/>
              <a:uFillTx/>
              <a:cs typeface="Calibri" pitchFamily="34" charset="0"/>
            </a:endParaRPr>
          </a:p>
        </p:txBody>
      </p:sp>
      <p:sp>
        <p:nvSpPr>
          <p:cNvPr id="6" name="ZoneTexte 5"/>
          <p:cNvSpPr txBox="1">
            <a:spLocks noChangeArrowheads="1"/>
          </p:cNvSpPr>
          <p:nvPr/>
        </p:nvSpPr>
        <p:spPr bwMode="auto">
          <a:xfrm>
            <a:off x="323528" y="5724885"/>
            <a:ext cx="8712968" cy="584775"/>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wrap="square">
            <a:spAutoFit/>
          </a:bodyPr>
          <a:lstStyle/>
          <a:p>
            <a:pPr marL="0" lvl="2" algn="ctr">
              <a:defRPr/>
            </a:pPr>
            <a:r>
              <a:rPr lang="fr-FR" sz="3200" i="1" dirty="0" smtClean="0">
                <a:solidFill>
                  <a:srgbClr val="C00000"/>
                </a:solidFill>
              </a:rPr>
              <a:t>L’évaluation du risque est difficile… et débute</a:t>
            </a:r>
            <a:endParaRPr lang="fr-FR" sz="3200" dirty="0">
              <a:solidFill>
                <a:srgbClr val="C00000"/>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16</a:t>
            </a:fld>
            <a:endParaRPr lang="fr-BE"/>
          </a:p>
        </p:txBody>
      </p:sp>
    </p:spTree>
    <p:extLst>
      <p:ext uri="{BB962C8B-B14F-4D97-AF65-F5344CB8AC3E}">
        <p14:creationId xmlns:p14="http://schemas.microsoft.com/office/powerpoint/2010/main" val="2705436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5"/>
          <p:cNvSpPr txBox="1">
            <a:spLocks noChangeArrowheads="1"/>
          </p:cNvSpPr>
          <p:nvPr/>
        </p:nvSpPr>
        <p:spPr bwMode="auto">
          <a:xfrm>
            <a:off x="190073" y="2727532"/>
            <a:ext cx="8820150" cy="892552"/>
          </a:xfrm>
          <a:prstGeom prst="rect">
            <a:avLst/>
          </a:prstGeom>
          <a:noFill/>
          <a:ln w="9525">
            <a:noFill/>
            <a:miter lim="800000"/>
            <a:headEnd/>
            <a:tailEnd/>
          </a:ln>
        </p:spPr>
        <p:txBody>
          <a:bodyPr>
            <a:spAutoFit/>
          </a:bodyPr>
          <a:lstStyle/>
          <a:p>
            <a:r>
              <a:rPr lang="fr-FR" sz="2600" dirty="0" smtClean="0"/>
              <a:t>Certaines</a:t>
            </a:r>
            <a:r>
              <a:rPr lang="fr-FR" sz="2600" b="1" dirty="0" smtClean="0"/>
              <a:t> familles </a:t>
            </a:r>
            <a:r>
              <a:rPr lang="fr-FR" sz="2600" dirty="0" smtClean="0"/>
              <a:t>d’antibiotiques </a:t>
            </a:r>
            <a:r>
              <a:rPr lang="fr-FR" sz="2600" dirty="0"/>
              <a:t>critiques sont </a:t>
            </a:r>
            <a:r>
              <a:rPr lang="fr-FR" sz="2600" b="1" dirty="0" smtClean="0">
                <a:solidFill>
                  <a:srgbClr val="C00000"/>
                </a:solidFill>
              </a:rPr>
              <a:t>communes </a:t>
            </a:r>
            <a:r>
              <a:rPr lang="fr-FR" sz="2600" b="1" dirty="0">
                <a:solidFill>
                  <a:srgbClr val="C00000"/>
                </a:solidFill>
              </a:rPr>
              <a:t>aux médecines animale et humaine.</a:t>
            </a:r>
          </a:p>
        </p:txBody>
      </p:sp>
      <p:sp>
        <p:nvSpPr>
          <p:cNvPr id="15363" name="Rectangle 13"/>
          <p:cNvSpPr>
            <a:spLocks noChangeArrowheads="1"/>
          </p:cNvSpPr>
          <p:nvPr/>
        </p:nvSpPr>
        <p:spPr bwMode="auto">
          <a:xfrm>
            <a:off x="1113971" y="198664"/>
            <a:ext cx="7643842" cy="769441"/>
          </a:xfrm>
          <a:prstGeom prst="rect">
            <a:avLst/>
          </a:prstGeom>
          <a:noFill/>
          <a:ln w="9525">
            <a:noFill/>
            <a:miter lim="800000"/>
            <a:headEnd/>
            <a:tailEnd/>
          </a:ln>
        </p:spPr>
        <p:txBody>
          <a:bodyPr wrap="square">
            <a:spAutoFit/>
          </a:bodyPr>
          <a:lstStyle/>
          <a:p>
            <a:r>
              <a:rPr lang="fr-FR" sz="4400" b="1" dirty="0">
                <a:solidFill>
                  <a:schemeClr val="accent1">
                    <a:lumMod val="75000"/>
                  </a:schemeClr>
                </a:solidFill>
              </a:rPr>
              <a:t>Les antibiotiques « critiques »</a:t>
            </a:r>
          </a:p>
        </p:txBody>
      </p:sp>
      <p:sp>
        <p:nvSpPr>
          <p:cNvPr id="15366" name="Text Box 10"/>
          <p:cNvSpPr txBox="1">
            <a:spLocks noChangeArrowheads="1"/>
          </p:cNvSpPr>
          <p:nvPr/>
        </p:nvSpPr>
        <p:spPr bwMode="auto">
          <a:xfrm>
            <a:off x="190073" y="1142984"/>
            <a:ext cx="6519990" cy="492443"/>
          </a:xfrm>
          <a:prstGeom prst="rect">
            <a:avLst/>
          </a:prstGeom>
          <a:noFill/>
          <a:ln w="9525">
            <a:noFill/>
            <a:miter lim="800000"/>
            <a:headEnd/>
            <a:tailEnd/>
          </a:ln>
        </p:spPr>
        <p:txBody>
          <a:bodyPr wrap="none">
            <a:spAutoFit/>
          </a:bodyPr>
          <a:lstStyle/>
          <a:p>
            <a:r>
              <a:rPr lang="fr-FR" sz="2600" b="1" dirty="0">
                <a:solidFill>
                  <a:srgbClr val="C00000"/>
                </a:solidFill>
              </a:rPr>
              <a:t>Un antibiotique </a:t>
            </a:r>
            <a:r>
              <a:rPr lang="fr-FR" sz="2600" b="1" dirty="0" smtClean="0">
                <a:solidFill>
                  <a:srgbClr val="C00000"/>
                </a:solidFill>
              </a:rPr>
              <a:t>d’</a:t>
            </a:r>
            <a:r>
              <a:rPr lang="fr-FR" altLang="ja-JP" sz="2600" b="1" dirty="0" smtClean="0">
                <a:solidFill>
                  <a:srgbClr val="C00000"/>
                </a:solidFill>
              </a:rPr>
              <a:t>importance</a:t>
            </a:r>
            <a:r>
              <a:rPr lang="fr-FR" altLang="ja-JP" sz="2600" b="1" dirty="0">
                <a:solidFill>
                  <a:srgbClr val="C00000"/>
                </a:solidFill>
              </a:rPr>
              <a:t> </a:t>
            </a:r>
            <a:r>
              <a:rPr lang="fr-FR" altLang="ja-JP" sz="2600" b="1" dirty="0" smtClean="0">
                <a:solidFill>
                  <a:srgbClr val="C00000"/>
                </a:solidFill>
              </a:rPr>
              <a:t>critique , </a:t>
            </a:r>
            <a:r>
              <a:rPr lang="fr-FR" altLang="ja-JP" sz="2600" b="1" dirty="0">
                <a:solidFill>
                  <a:srgbClr val="C00000"/>
                </a:solidFill>
              </a:rPr>
              <a:t>c</a:t>
            </a:r>
            <a:r>
              <a:rPr lang="fr-FR" altLang="fr-FR" sz="2600" b="1" dirty="0">
                <a:solidFill>
                  <a:srgbClr val="C00000"/>
                </a:solidFill>
              </a:rPr>
              <a:t>’</a:t>
            </a:r>
            <a:r>
              <a:rPr lang="fr-FR" altLang="ja-JP" sz="2600" b="1" dirty="0">
                <a:solidFill>
                  <a:srgbClr val="C00000"/>
                </a:solidFill>
              </a:rPr>
              <a:t>est :</a:t>
            </a:r>
            <a:endParaRPr lang="fr-FR" sz="2600" b="1" dirty="0">
              <a:solidFill>
                <a:srgbClr val="C00000"/>
              </a:solidFill>
            </a:endParaRPr>
          </a:p>
        </p:txBody>
      </p:sp>
      <p:sp>
        <p:nvSpPr>
          <p:cNvPr id="15367" name="Text Box 11"/>
          <p:cNvSpPr txBox="1">
            <a:spLocks noChangeArrowheads="1"/>
          </p:cNvSpPr>
          <p:nvPr/>
        </p:nvSpPr>
        <p:spPr bwMode="auto">
          <a:xfrm>
            <a:off x="385053" y="1731723"/>
            <a:ext cx="8758947" cy="892552"/>
          </a:xfrm>
          <a:prstGeom prst="rect">
            <a:avLst/>
          </a:prstGeom>
          <a:noFill/>
          <a:ln w="9525">
            <a:noFill/>
            <a:miter lim="800000"/>
            <a:headEnd/>
            <a:tailEnd/>
          </a:ln>
        </p:spPr>
        <p:txBody>
          <a:bodyPr wrap="square">
            <a:spAutoFit/>
          </a:bodyPr>
          <a:lstStyle/>
          <a:p>
            <a:r>
              <a:rPr lang="fr-FR" sz="2600" i="1" dirty="0"/>
              <a:t>Un antibiotique </a:t>
            </a:r>
            <a:r>
              <a:rPr lang="fr-FR" sz="2600" b="1" i="1" dirty="0"/>
              <a:t>utilisé en dernier recours chez </a:t>
            </a:r>
            <a:r>
              <a:rPr lang="fr-FR" sz="2600" b="1" i="1" dirty="0" smtClean="0"/>
              <a:t>l’</a:t>
            </a:r>
            <a:r>
              <a:rPr lang="fr-FR" altLang="ja-JP" sz="2600" b="1" i="1" dirty="0" smtClean="0"/>
              <a:t>homme </a:t>
            </a:r>
            <a:r>
              <a:rPr lang="fr-FR" altLang="ja-JP" sz="2600" i="1" dirty="0" smtClean="0"/>
              <a:t>(Bactéries </a:t>
            </a:r>
            <a:r>
              <a:rPr lang="fr-FR" altLang="ja-JP" sz="2600" i="1" dirty="0" err="1"/>
              <a:t>multirésistantes</a:t>
            </a:r>
            <a:r>
              <a:rPr lang="fr-FR" altLang="ja-JP" sz="2600" i="1" dirty="0"/>
              <a:t> </a:t>
            </a:r>
            <a:r>
              <a:rPr lang="fr-FR" altLang="ja-JP" sz="2600" i="1" dirty="0" smtClean="0"/>
              <a:t> / Autres </a:t>
            </a:r>
            <a:r>
              <a:rPr lang="fr-FR" altLang="ja-JP" sz="2600" i="1" dirty="0"/>
              <a:t>antibiotiques </a:t>
            </a:r>
            <a:r>
              <a:rPr lang="fr-FR" altLang="ja-JP" sz="2600" i="1" dirty="0" smtClean="0"/>
              <a:t>sans </a:t>
            </a:r>
            <a:r>
              <a:rPr lang="fr-FR" altLang="ja-JP" sz="2600" i="1" dirty="0"/>
              <a:t>effet</a:t>
            </a:r>
            <a:r>
              <a:rPr lang="fr-FR" altLang="ja-JP" sz="2600" i="1" dirty="0" smtClean="0"/>
              <a:t>)</a:t>
            </a:r>
            <a:endParaRPr lang="fr-FR" sz="2600" i="1" dirty="0"/>
          </a:p>
        </p:txBody>
      </p:sp>
      <p:sp>
        <p:nvSpPr>
          <p:cNvPr id="15365" name="ZoneTexte 5"/>
          <p:cNvSpPr txBox="1">
            <a:spLocks noChangeArrowheads="1"/>
          </p:cNvSpPr>
          <p:nvPr/>
        </p:nvSpPr>
        <p:spPr bwMode="auto">
          <a:xfrm>
            <a:off x="181894" y="4613097"/>
            <a:ext cx="8099425" cy="892552"/>
          </a:xfrm>
          <a:prstGeom prst="rect">
            <a:avLst/>
          </a:prstGeom>
          <a:noFill/>
          <a:ln w="9525">
            <a:noFill/>
            <a:miter lim="800000"/>
            <a:headEnd/>
            <a:tailEnd/>
          </a:ln>
        </p:spPr>
        <p:txBody>
          <a:bodyPr wrap="square">
            <a:spAutoFit/>
          </a:bodyPr>
          <a:lstStyle/>
          <a:p>
            <a:r>
              <a:rPr lang="fr-FR" altLang="ja-JP" sz="2600" b="1" dirty="0" smtClean="0"/>
              <a:t>Prescrits le </a:t>
            </a:r>
            <a:r>
              <a:rPr lang="fr-FR" altLang="ja-JP" sz="2600" b="1" dirty="0"/>
              <a:t>moins </a:t>
            </a:r>
            <a:r>
              <a:rPr lang="fr-FR" altLang="ja-JP" sz="2600" b="1" dirty="0" smtClean="0"/>
              <a:t>possible, de manière raisonnée et encadrée. </a:t>
            </a:r>
            <a:r>
              <a:rPr lang="fr-FR" altLang="ja-JP" sz="2600" dirty="0" smtClean="0"/>
              <a:t>Pour </a:t>
            </a:r>
            <a:r>
              <a:rPr lang="fr-FR" altLang="ja-JP" sz="2600" dirty="0"/>
              <a:t>des cas précis et </a:t>
            </a:r>
            <a:r>
              <a:rPr lang="fr-FR" altLang="ja-JP" sz="2600" dirty="0" smtClean="0"/>
              <a:t>graves.</a:t>
            </a:r>
            <a:endParaRPr lang="fr-FR" sz="2600" dirty="0">
              <a:solidFill>
                <a:srgbClr val="921BC7"/>
              </a:solidFill>
            </a:endParaRPr>
          </a:p>
        </p:txBody>
      </p:sp>
      <p:sp>
        <p:nvSpPr>
          <p:cNvPr id="9" name="ZoneTexte 8"/>
          <p:cNvSpPr txBox="1">
            <a:spLocks noChangeArrowheads="1"/>
          </p:cNvSpPr>
          <p:nvPr/>
        </p:nvSpPr>
        <p:spPr bwMode="auto">
          <a:xfrm>
            <a:off x="160465" y="3784073"/>
            <a:ext cx="8604250" cy="584775"/>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a:spAutoFit/>
          </a:bodyPr>
          <a:lstStyle/>
          <a:p>
            <a:pPr lvl="2">
              <a:defRPr/>
            </a:pPr>
            <a:r>
              <a:rPr lang="fr-FR" sz="3200" i="1" dirty="0" smtClean="0">
                <a:solidFill>
                  <a:srgbClr val="C00000"/>
                </a:solidFill>
              </a:rPr>
              <a:t>Ces antibiotiques doivent être préservés</a:t>
            </a:r>
            <a:endParaRPr lang="fr-FR" sz="3200" dirty="0">
              <a:solidFill>
                <a:srgbClr val="C00000"/>
              </a:solidFill>
            </a:endParaRPr>
          </a:p>
        </p:txBody>
      </p:sp>
      <p:sp>
        <p:nvSpPr>
          <p:cNvPr id="10" name="Flèche droite 9"/>
          <p:cNvSpPr/>
          <p:nvPr/>
        </p:nvSpPr>
        <p:spPr>
          <a:xfrm>
            <a:off x="349555" y="3719272"/>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1"/>
          <p:cNvSpPr txBox="1">
            <a:spLocks noChangeArrowheads="1"/>
          </p:cNvSpPr>
          <p:nvPr/>
        </p:nvSpPr>
        <p:spPr bwMode="auto">
          <a:xfrm>
            <a:off x="160465" y="5572140"/>
            <a:ext cx="8604250" cy="1077218"/>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a:spAutoFit/>
          </a:bodyPr>
          <a:lstStyle/>
          <a:p>
            <a:pPr lvl="2">
              <a:defRPr/>
            </a:pPr>
            <a:r>
              <a:rPr lang="fr-FR" sz="3200" i="1" dirty="0" smtClean="0">
                <a:solidFill>
                  <a:srgbClr val="C00000"/>
                </a:solidFill>
              </a:rPr>
              <a:t>Importance du diagnostic et de la prescription</a:t>
            </a:r>
            <a:endParaRPr lang="fr-FR" sz="3200" dirty="0">
              <a:solidFill>
                <a:srgbClr val="C00000"/>
              </a:solidFill>
            </a:endParaRPr>
          </a:p>
        </p:txBody>
      </p:sp>
      <p:sp>
        <p:nvSpPr>
          <p:cNvPr id="13" name="Flèche droite 12"/>
          <p:cNvSpPr/>
          <p:nvPr/>
        </p:nvSpPr>
        <p:spPr>
          <a:xfrm>
            <a:off x="349555" y="5715016"/>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17</a:t>
            </a:fld>
            <a:endParaRPr lang="fr-BE"/>
          </a:p>
        </p:txBody>
      </p:sp>
    </p:spTree>
    <p:extLst>
      <p:ext uri="{BB962C8B-B14F-4D97-AF65-F5344CB8AC3E}">
        <p14:creationId xmlns:p14="http://schemas.microsoft.com/office/powerpoint/2010/main" val="844163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5"/>
          <p:cNvSpPr txBox="1">
            <a:spLocks noChangeArrowheads="1"/>
          </p:cNvSpPr>
          <p:nvPr/>
        </p:nvSpPr>
        <p:spPr bwMode="auto">
          <a:xfrm>
            <a:off x="214282" y="4643446"/>
            <a:ext cx="8646854" cy="1938992"/>
          </a:xfrm>
          <a:prstGeom prst="rect">
            <a:avLst/>
          </a:prstGeom>
          <a:solidFill>
            <a:schemeClr val="bg1"/>
          </a:solidFill>
          <a:ln w="9525">
            <a:noFill/>
            <a:miter lim="800000"/>
            <a:headEnd/>
            <a:tailEnd/>
          </a:ln>
        </p:spPr>
        <p:txBody>
          <a:bodyPr wrap="none">
            <a:spAutoFit/>
          </a:bodyPr>
          <a:lstStyle/>
          <a:p>
            <a:pPr>
              <a:buFont typeface="Arial" charset="0"/>
              <a:buChar char="•"/>
            </a:pPr>
            <a:r>
              <a:rPr lang="fr-FR" sz="4000" dirty="0">
                <a:cs typeface="Calibri" pitchFamily="34" charset="0"/>
              </a:rPr>
              <a:t> </a:t>
            </a:r>
            <a:r>
              <a:rPr lang="fr-FR" sz="4000" b="1" dirty="0">
                <a:cs typeface="Calibri" pitchFamily="34" charset="0"/>
              </a:rPr>
              <a:t>Liste susceptible </a:t>
            </a:r>
            <a:r>
              <a:rPr lang="fr-FR" sz="4000" b="1" dirty="0" smtClean="0">
                <a:cs typeface="Calibri" pitchFamily="34" charset="0"/>
              </a:rPr>
              <a:t>d’</a:t>
            </a:r>
            <a:r>
              <a:rPr lang="fr-FR" altLang="ja-JP" sz="4000" b="1" dirty="0" smtClean="0">
                <a:cs typeface="Calibri" pitchFamily="34" charset="0"/>
              </a:rPr>
              <a:t>être modifiée et/ou</a:t>
            </a:r>
          </a:p>
          <a:p>
            <a:r>
              <a:rPr lang="fr-FR" altLang="ja-JP" sz="4000" b="1" dirty="0" smtClean="0">
                <a:cs typeface="Calibri" pitchFamily="34" charset="0"/>
              </a:rPr>
              <a:t>    allongée … </a:t>
            </a:r>
            <a:r>
              <a:rPr lang="fr-FR" altLang="ja-JP" sz="4000" b="1" i="1" dirty="0" smtClean="0">
                <a:cs typeface="Calibri" pitchFamily="34" charset="0"/>
              </a:rPr>
              <a:t>(arrêté ministériel à venir)</a:t>
            </a:r>
            <a:r>
              <a:rPr lang="fr-FR" altLang="ja-JP" sz="4000" b="1" i="1" dirty="0" smtClean="0">
                <a:solidFill>
                  <a:srgbClr val="C00000"/>
                </a:solidFill>
                <a:cs typeface="Calibri" pitchFamily="34" charset="0"/>
              </a:rPr>
              <a:t/>
            </a:r>
            <a:br>
              <a:rPr lang="fr-FR" altLang="ja-JP" sz="4000" b="1" i="1" dirty="0" smtClean="0">
                <a:solidFill>
                  <a:srgbClr val="C00000"/>
                </a:solidFill>
                <a:cs typeface="Calibri" pitchFamily="34" charset="0"/>
              </a:rPr>
            </a:br>
            <a:r>
              <a:rPr lang="fr-FR" altLang="ja-JP" sz="4000" b="1" dirty="0" smtClean="0">
                <a:solidFill>
                  <a:srgbClr val="C00000"/>
                </a:solidFill>
                <a:cs typeface="Calibri" pitchFamily="34" charset="0"/>
              </a:rPr>
              <a:t>	</a:t>
            </a:r>
            <a:r>
              <a:rPr lang="fr-FR" altLang="ja-JP" sz="4000" dirty="0" smtClean="0">
                <a:cs typeface="Calibri" pitchFamily="34" charset="0"/>
              </a:rPr>
              <a:t>(</a:t>
            </a:r>
            <a:r>
              <a:rPr lang="fr-FR" altLang="ja-JP" sz="4000" dirty="0">
                <a:cs typeface="Calibri" pitchFamily="34" charset="0"/>
              </a:rPr>
              <a:t>liste OIE bien plus longue)</a:t>
            </a:r>
            <a:endParaRPr lang="fr-FR" sz="4000" dirty="0">
              <a:cs typeface="Calibri" pitchFamily="34" charset="0"/>
            </a:endParaRPr>
          </a:p>
        </p:txBody>
      </p:sp>
      <p:sp>
        <p:nvSpPr>
          <p:cNvPr id="16390" name="ZoneTexte 2"/>
          <p:cNvSpPr txBox="1">
            <a:spLocks noChangeArrowheads="1"/>
          </p:cNvSpPr>
          <p:nvPr/>
        </p:nvSpPr>
        <p:spPr bwMode="auto">
          <a:xfrm>
            <a:off x="214282" y="3343868"/>
            <a:ext cx="4216347" cy="707886"/>
          </a:xfrm>
          <a:prstGeom prst="rect">
            <a:avLst/>
          </a:prstGeom>
          <a:noFill/>
          <a:ln w="9525">
            <a:noFill/>
            <a:miter lim="800000"/>
            <a:headEnd/>
            <a:tailEnd/>
          </a:ln>
        </p:spPr>
        <p:txBody>
          <a:bodyPr wrap="none">
            <a:spAutoFit/>
          </a:bodyPr>
          <a:lstStyle/>
          <a:p>
            <a:pPr>
              <a:buFont typeface="Arial" charset="0"/>
              <a:buChar char="•"/>
            </a:pPr>
            <a:r>
              <a:rPr lang="fr-FR" sz="4000" dirty="0">
                <a:cs typeface="Calibri" pitchFamily="34" charset="0"/>
              </a:rPr>
              <a:t> </a:t>
            </a:r>
            <a:r>
              <a:rPr lang="fr-FR" sz="4000" b="1" dirty="0" err="1">
                <a:solidFill>
                  <a:srgbClr val="C00000"/>
                </a:solidFill>
                <a:cs typeface="Calibri" pitchFamily="34" charset="0"/>
              </a:rPr>
              <a:t>Fluoroquinolones</a:t>
            </a:r>
            <a:endParaRPr lang="fr-FR" sz="4000" b="1" dirty="0">
              <a:solidFill>
                <a:srgbClr val="C00000"/>
              </a:solidFill>
              <a:cs typeface="Calibri" pitchFamily="34" charset="0"/>
            </a:endParaRPr>
          </a:p>
        </p:txBody>
      </p:sp>
      <p:sp>
        <p:nvSpPr>
          <p:cNvPr id="16391" name="ZoneTexte 3"/>
          <p:cNvSpPr txBox="1">
            <a:spLocks noChangeArrowheads="1"/>
          </p:cNvSpPr>
          <p:nvPr/>
        </p:nvSpPr>
        <p:spPr bwMode="auto">
          <a:xfrm>
            <a:off x="214282" y="1600379"/>
            <a:ext cx="7166030" cy="1323439"/>
          </a:xfrm>
          <a:prstGeom prst="rect">
            <a:avLst/>
          </a:prstGeom>
          <a:noFill/>
          <a:ln w="9525">
            <a:noFill/>
            <a:miter lim="800000"/>
            <a:headEnd/>
            <a:tailEnd/>
          </a:ln>
        </p:spPr>
        <p:txBody>
          <a:bodyPr wrap="square">
            <a:spAutoFit/>
          </a:bodyPr>
          <a:lstStyle/>
          <a:p>
            <a:pPr>
              <a:buFont typeface="Arial" charset="0"/>
              <a:buChar char="•"/>
            </a:pPr>
            <a:r>
              <a:rPr lang="fr-FR" sz="4000" dirty="0">
                <a:cs typeface="Calibri" pitchFamily="34" charset="0"/>
              </a:rPr>
              <a:t> </a:t>
            </a:r>
            <a:r>
              <a:rPr lang="fr-FR" sz="4000" b="1" dirty="0" smtClean="0">
                <a:solidFill>
                  <a:srgbClr val="C00000"/>
                </a:solidFill>
                <a:cs typeface="Calibri" pitchFamily="34" charset="0"/>
              </a:rPr>
              <a:t>Céphalosporines de </a:t>
            </a:r>
            <a:r>
              <a:rPr lang="fr-FR" sz="4000" b="1" dirty="0">
                <a:solidFill>
                  <a:srgbClr val="C00000"/>
                </a:solidFill>
                <a:cs typeface="Calibri" pitchFamily="34" charset="0"/>
              </a:rPr>
              <a:t>3</a:t>
            </a:r>
            <a:r>
              <a:rPr lang="fr-FR" sz="4000" b="1" baseline="30000" dirty="0">
                <a:solidFill>
                  <a:srgbClr val="C00000"/>
                </a:solidFill>
                <a:cs typeface="Calibri" pitchFamily="34" charset="0"/>
              </a:rPr>
              <a:t>ème</a:t>
            </a:r>
            <a:r>
              <a:rPr lang="fr-FR" sz="4000" b="1" dirty="0">
                <a:solidFill>
                  <a:srgbClr val="C00000"/>
                </a:solidFill>
                <a:cs typeface="Calibri" pitchFamily="34" charset="0"/>
              </a:rPr>
              <a:t> et 4</a:t>
            </a:r>
            <a:r>
              <a:rPr lang="fr-FR" sz="4000" b="1" baseline="30000" dirty="0">
                <a:solidFill>
                  <a:srgbClr val="C00000"/>
                </a:solidFill>
                <a:cs typeface="Calibri" pitchFamily="34" charset="0"/>
              </a:rPr>
              <a:t>ème</a:t>
            </a:r>
            <a:r>
              <a:rPr lang="fr-FR" sz="4000" b="1" dirty="0">
                <a:solidFill>
                  <a:srgbClr val="C00000"/>
                </a:solidFill>
                <a:cs typeface="Calibri" pitchFamily="34" charset="0"/>
              </a:rPr>
              <a:t> générations</a:t>
            </a:r>
          </a:p>
        </p:txBody>
      </p:sp>
      <p:sp>
        <p:nvSpPr>
          <p:cNvPr id="16389" name="Rectangle 13"/>
          <p:cNvSpPr>
            <a:spLocks noChangeArrowheads="1"/>
          </p:cNvSpPr>
          <p:nvPr/>
        </p:nvSpPr>
        <p:spPr bwMode="auto">
          <a:xfrm>
            <a:off x="1247775" y="260350"/>
            <a:ext cx="7467629" cy="769441"/>
          </a:xfrm>
          <a:prstGeom prst="rect">
            <a:avLst/>
          </a:prstGeom>
          <a:noFill/>
          <a:ln w="9525">
            <a:noFill/>
            <a:miter lim="800000"/>
            <a:headEnd/>
            <a:tailEnd/>
          </a:ln>
        </p:spPr>
        <p:txBody>
          <a:bodyPr wrap="square">
            <a:spAutoFit/>
          </a:bodyPr>
          <a:lstStyle/>
          <a:p>
            <a:r>
              <a:rPr lang="fr-FR" sz="4400" b="1" dirty="0">
                <a:solidFill>
                  <a:schemeClr val="accent1">
                    <a:lumMod val="75000"/>
                  </a:schemeClr>
                </a:solidFill>
              </a:rPr>
              <a:t>Les antibiotiques « critiques »</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18</a:t>
            </a:fld>
            <a:endParaRPr lang="fr-BE"/>
          </a:p>
        </p:txBody>
      </p:sp>
    </p:spTree>
    <p:extLst>
      <p:ext uri="{BB962C8B-B14F-4D97-AF65-F5344CB8AC3E}">
        <p14:creationId xmlns:p14="http://schemas.microsoft.com/office/powerpoint/2010/main" val="86348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bwMode="auto">
          <a:xfrm>
            <a:off x="146394" y="0"/>
            <a:ext cx="8890102" cy="1143000"/>
          </a:xfrm>
          <a:noFill/>
          <a:ln>
            <a:miter lim="800000"/>
            <a:headEnd/>
            <a:tailEnd/>
          </a:ln>
        </p:spPr>
        <p:txBody>
          <a:bodyPr vert="horz" wrap="square" lIns="91440" tIns="45720" rIns="91440" bIns="45720" numCol="1" anchor="t" anchorCtr="0" compatLnSpc="1">
            <a:prstTxWarp prst="textNoShape">
              <a:avLst/>
            </a:prstTxWarp>
            <a:noAutofit/>
          </a:bodyPr>
          <a:lstStyle/>
          <a:p>
            <a:pPr algn="l" eaLnBrk="1" hangingPunct="1"/>
            <a:r>
              <a:rPr lang="fr-FR" sz="4000" b="1" dirty="0" smtClean="0">
                <a:solidFill>
                  <a:schemeClr val="accent1">
                    <a:lumMod val="75000"/>
                  </a:schemeClr>
                </a:solidFill>
                <a:latin typeface="Calibri" pitchFamily="34" charset="0"/>
                <a:cs typeface="Times New Roman" pitchFamily="18" charset="0"/>
              </a:rPr>
              <a:t>Préserver les antibiotiques critiques : des initiatives professionnelles</a:t>
            </a:r>
            <a:endParaRPr lang="fr-FR" sz="4000" dirty="0" smtClean="0"/>
          </a:p>
        </p:txBody>
      </p:sp>
      <p:sp>
        <p:nvSpPr>
          <p:cNvPr id="18435" name="Espace réservé du contenu 2"/>
          <p:cNvSpPr>
            <a:spLocks noGrp="1"/>
          </p:cNvSpPr>
          <p:nvPr>
            <p:ph idx="1"/>
          </p:nvPr>
        </p:nvSpPr>
        <p:spPr bwMode="auto">
          <a:xfrm>
            <a:off x="5724128" y="1484784"/>
            <a:ext cx="3419872" cy="5291787"/>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fr-FR" dirty="0" smtClean="0"/>
              <a:t>Des mesures professionnelles volontaires (porc, volailles, lapins)</a:t>
            </a:r>
          </a:p>
          <a:p>
            <a:pPr marL="0" indent="0">
              <a:buNone/>
            </a:pPr>
            <a:endParaRPr lang="fr-FR" dirty="0" smtClean="0"/>
          </a:p>
          <a:p>
            <a:r>
              <a:rPr lang="fr-FR" dirty="0" smtClean="0"/>
              <a:t>Des actions concrètes:</a:t>
            </a:r>
          </a:p>
          <a:p>
            <a:pPr lvl="1"/>
            <a:r>
              <a:rPr lang="fr-FR" dirty="0" smtClean="0"/>
              <a:t> Un référentiel pour le traitement des mammites</a:t>
            </a:r>
          </a:p>
          <a:p>
            <a:pPr lvl="1"/>
            <a:r>
              <a:rPr lang="fr-FR" dirty="0" smtClean="0"/>
              <a:t> Des travaux concernant les diarrhées néonatales</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19</a:t>
            </a:fld>
            <a:endParaRPr lang="fr-BE">
              <a:solidFill>
                <a:prstClr val="black">
                  <a:tint val="75000"/>
                </a:prstClr>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94" y="1484784"/>
            <a:ext cx="5578323" cy="5291787"/>
          </a:xfrm>
          <a:prstGeom prst="rect">
            <a:avLst/>
          </a:prstGeom>
        </p:spPr>
      </p:pic>
    </p:spTree>
    <p:extLst>
      <p:ext uri="{BB962C8B-B14F-4D97-AF65-F5344CB8AC3E}">
        <p14:creationId xmlns:p14="http://schemas.microsoft.com/office/powerpoint/2010/main" val="183606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Avertissement</a:t>
            </a:r>
            <a:endParaRPr lang="fr-FR" dirty="0"/>
          </a:p>
        </p:txBody>
      </p:sp>
      <p:sp>
        <p:nvSpPr>
          <p:cNvPr id="3" name="Espace réservé du contenu 2"/>
          <p:cNvSpPr>
            <a:spLocks noGrp="1"/>
          </p:cNvSpPr>
          <p:nvPr>
            <p:ph idx="1"/>
          </p:nvPr>
        </p:nvSpPr>
        <p:spPr>
          <a:xfrm>
            <a:off x="457200" y="1600200"/>
            <a:ext cx="8507288" cy="4781128"/>
          </a:xfrm>
        </p:spPr>
        <p:txBody>
          <a:bodyPr>
            <a:normAutofit fontScale="85000" lnSpcReduction="20000"/>
          </a:bodyPr>
          <a:lstStyle/>
          <a:p>
            <a:r>
              <a:rPr lang="fr-FR" dirty="0" smtClean="0"/>
              <a:t>Ce diaporama a été construit dans le cadre du plan Ecoantibio2017; il est le fruit d’un partenariat entre plusieurs structures et de l’implication d’un noyau d’individus de bonne volonté, qu’ils soient ici remerciés.</a:t>
            </a:r>
          </a:p>
          <a:p>
            <a:r>
              <a:rPr lang="fr-FR" dirty="0" smtClean="0"/>
              <a:t>Ce diaporama est libre de droit et de reproduction, il a vocation à</a:t>
            </a:r>
            <a:r>
              <a:rPr lang="fr-FR" dirty="0" smtClean="0">
                <a:solidFill>
                  <a:srgbClr val="00B050"/>
                </a:solidFill>
              </a:rPr>
              <a:t> </a:t>
            </a:r>
            <a:r>
              <a:rPr lang="fr-FR" dirty="0" smtClean="0"/>
              <a:t>être utilisé largement et à bon escient ; il peut être allégé selon les besoins et les contextes  de présentation.</a:t>
            </a:r>
          </a:p>
          <a:p>
            <a:r>
              <a:rPr lang="fr-FR" dirty="0" smtClean="0"/>
              <a:t>Merci de citer les structures ayant conçu ce diaporama lors de toute présentation ou reproduction, même partielle.</a:t>
            </a:r>
          </a:p>
          <a:p>
            <a:r>
              <a:rPr lang="fr-FR" dirty="0" smtClean="0"/>
              <a:t>Les sources utilisées sont mentionnées dans les commentaires ou sur les diapositives.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5" name="Image 4"/>
          <p:cNvPicPr>
            <a:picLocks noChangeAspect="1"/>
          </p:cNvPicPr>
          <p:nvPr/>
        </p:nvPicPr>
        <p:blipFill>
          <a:blip r:embed="rId3"/>
          <a:stretch>
            <a:fillRect/>
          </a:stretch>
        </p:blipFill>
        <p:spPr>
          <a:xfrm>
            <a:off x="0" y="85602"/>
            <a:ext cx="2193945" cy="1233620"/>
          </a:xfrm>
          <a:prstGeom prst="rect">
            <a:avLst/>
          </a:prstGeom>
        </p:spPr>
      </p:pic>
    </p:spTree>
    <p:extLst>
      <p:ext uri="{BB962C8B-B14F-4D97-AF65-F5344CB8AC3E}">
        <p14:creationId xmlns:p14="http://schemas.microsoft.com/office/powerpoint/2010/main" val="1283041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bwMode="auto">
          <a:xfrm>
            <a:off x="251520" y="364903"/>
            <a:ext cx="82296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fr-FR" b="1" dirty="0" smtClean="0">
                <a:solidFill>
                  <a:schemeClr val="accent1">
                    <a:lumMod val="75000"/>
                  </a:schemeClr>
                </a:solidFill>
              </a:rPr>
              <a:t>Les niveaux de consommation</a:t>
            </a:r>
            <a:endParaRPr lang="fr-FR" sz="4800" b="1" dirty="0" smtClean="0">
              <a:solidFill>
                <a:schemeClr val="accent1">
                  <a:lumMod val="75000"/>
                </a:schemeClr>
              </a:solidFill>
            </a:endParaRPr>
          </a:p>
        </p:txBody>
      </p:sp>
      <p:sp>
        <p:nvSpPr>
          <p:cNvPr id="19459" name="Espace réservé du contenu 2"/>
          <p:cNvSpPr>
            <a:spLocks noGrp="1"/>
          </p:cNvSpPr>
          <p:nvPr>
            <p:ph idx="1"/>
          </p:nvPr>
        </p:nvSpPr>
        <p:spPr bwMode="auto">
          <a:xfrm>
            <a:off x="428596" y="1500174"/>
            <a:ext cx="8229600" cy="4525963"/>
          </a:xfrm>
          <a:noFill/>
          <a:ln>
            <a:miter lim="800000"/>
            <a:headEnd/>
            <a:tailEnd/>
          </a:ln>
        </p:spPr>
        <p:txBody>
          <a:bodyPr vert="horz" wrap="square" lIns="91440" tIns="45720" rIns="91440" bIns="45720" numCol="1" anchor="t" anchorCtr="0" compatLnSpc="1">
            <a:prstTxWarp prst="textNoShape">
              <a:avLst/>
            </a:prstTxWarp>
          </a:bodyPr>
          <a:lstStyle/>
          <a:p>
            <a:pPr>
              <a:buNone/>
            </a:pPr>
            <a:r>
              <a:rPr lang="fr-FR" dirty="0" smtClean="0"/>
              <a:t>L’A</a:t>
            </a:r>
            <a:r>
              <a:rPr lang="fr-FR" altLang="ja-JP" dirty="0" smtClean="0"/>
              <a:t>gence Nationale du Médicament Vétérinaire enregistre les ventes d’antibiotiques depuis 1999.</a:t>
            </a:r>
          </a:p>
          <a:p>
            <a:pPr>
              <a:buFontTx/>
              <a:buNone/>
            </a:pPr>
            <a:endParaRPr lang="fr-FR" altLang="ja-JP" dirty="0" smtClean="0"/>
          </a:p>
          <a:p>
            <a:pPr>
              <a:buFontTx/>
              <a:buNone/>
            </a:pPr>
            <a:r>
              <a:rPr lang="fr-FR" altLang="ja-JP" dirty="0" smtClean="0"/>
              <a:t>L’ALEA est un indicateur permettant d’estimer le niveau d’exposition aux antibiotiques (poids vif traité par rapport au poids vif total de tous les animaux de l’espèce concernée).</a:t>
            </a:r>
            <a:endParaRPr lang="fr-FR" dirty="0" smtClean="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20</a:t>
            </a:fld>
            <a:endParaRPr lang="fr-BE"/>
          </a:p>
        </p:txBody>
      </p:sp>
    </p:spTree>
    <p:extLst>
      <p:ext uri="{BB962C8B-B14F-4D97-AF65-F5344CB8AC3E}">
        <p14:creationId xmlns:p14="http://schemas.microsoft.com/office/powerpoint/2010/main" val="346864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8662" y="2071678"/>
            <a:ext cx="7500990" cy="4214842"/>
          </a:xfrm>
          <a:prstGeom prst="rect">
            <a:avLst/>
          </a:prstGeom>
          <a:solidFill>
            <a:srgbClr val="FFF7F7"/>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82" name="Titre 1"/>
          <p:cNvSpPr>
            <a:spLocks noGrp="1"/>
          </p:cNvSpPr>
          <p:nvPr>
            <p:ph type="title"/>
          </p:nvPr>
        </p:nvSpPr>
        <p:spPr bwMode="auto">
          <a:xfrm>
            <a:off x="772511" y="164278"/>
            <a:ext cx="82296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fr-FR" b="1" dirty="0" smtClean="0">
                <a:solidFill>
                  <a:schemeClr val="accent1">
                    <a:lumMod val="75000"/>
                  </a:schemeClr>
                </a:solidFill>
              </a:rPr>
              <a:t>Les niveaux de consommation</a:t>
            </a:r>
          </a:p>
        </p:txBody>
      </p:sp>
      <p:sp>
        <p:nvSpPr>
          <p:cNvPr id="20483" name="Espace réservé du texte 2"/>
          <p:cNvSpPr>
            <a:spLocks noGrp="1"/>
          </p:cNvSpPr>
          <p:nvPr>
            <p:ph type="body" idx="1"/>
          </p:nvPr>
        </p:nvSpPr>
        <p:spPr bwMode="auto">
          <a:xfrm>
            <a:off x="918740" y="908720"/>
            <a:ext cx="7500990" cy="835043"/>
          </a:xfrm>
          <a:noFill/>
          <a:ln>
            <a:miter lim="800000"/>
            <a:headEnd/>
            <a:tailEnd/>
          </a:ln>
        </p:spPr>
        <p:txBody>
          <a:bodyPr vert="horz" wrap="square" lIns="91440" tIns="45720" rIns="91440" bIns="45720" numCol="1" anchorCtr="0" compatLnSpc="1">
            <a:prstTxWarp prst="textNoShape">
              <a:avLst/>
            </a:prstTxWarp>
            <a:normAutofit fontScale="92500" lnSpcReduction="10000"/>
          </a:bodyPr>
          <a:lstStyle/>
          <a:p>
            <a:pPr algn="ctr"/>
            <a:r>
              <a:rPr lang="fr-FR" sz="2800" dirty="0" smtClean="0">
                <a:latin typeface="Calibri" pitchFamily="34" charset="0"/>
                <a:cs typeface="Calibri" pitchFamily="34" charset="0"/>
              </a:rPr>
              <a:t>Exposition aux antibiotiques entre 1999 et 2011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l’ALEA « toutes espèces »</a:t>
            </a:r>
          </a:p>
        </p:txBody>
      </p:sp>
      <p:grpSp>
        <p:nvGrpSpPr>
          <p:cNvPr id="10" name="Groupe 9"/>
          <p:cNvGrpSpPr/>
          <p:nvPr/>
        </p:nvGrpSpPr>
        <p:grpSpPr>
          <a:xfrm>
            <a:off x="901600" y="1916832"/>
            <a:ext cx="7170058" cy="4053350"/>
            <a:chOff x="1422400" y="1886857"/>
            <a:chExt cx="7170058" cy="4238172"/>
          </a:xfrm>
          <a:effectLst>
            <a:outerShdw blurRad="50800" dist="38100" dir="2700000" algn="tl" rotWithShape="0">
              <a:prstClr val="black">
                <a:alpha val="40000"/>
              </a:prstClr>
            </a:outerShdw>
          </a:effectLst>
        </p:grpSpPr>
        <p:graphicFrame>
          <p:nvGraphicFramePr>
            <p:cNvPr id="7" name="Graphique 6"/>
            <p:cNvGraphicFramePr/>
            <p:nvPr>
              <p:extLst>
                <p:ext uri="{D42A27DB-BD31-4B8C-83A1-F6EECF244321}">
                  <p14:modId xmlns:p14="http://schemas.microsoft.com/office/powerpoint/2010/main" val="3480619022"/>
                </p:ext>
              </p:extLst>
            </p:nvPr>
          </p:nvGraphicFramePr>
          <p:xfrm>
            <a:off x="1422400" y="1886857"/>
            <a:ext cx="7170058" cy="4238172"/>
          </p:xfrm>
          <a:graphic>
            <a:graphicData uri="http://schemas.openxmlformats.org/drawingml/2006/chart">
              <c:chart xmlns:c="http://schemas.openxmlformats.org/drawingml/2006/chart" xmlns:r="http://schemas.openxmlformats.org/officeDocument/2006/relationships" r:id="rId3"/>
            </a:graphicData>
          </a:graphic>
        </p:graphicFrame>
        <p:sp>
          <p:nvSpPr>
            <p:cNvPr id="8" name="Forme libre 7"/>
            <p:cNvSpPr/>
            <p:nvPr/>
          </p:nvSpPr>
          <p:spPr>
            <a:xfrm>
              <a:off x="2276475" y="2341626"/>
              <a:ext cx="5943600" cy="639699"/>
            </a:xfrm>
            <a:custGeom>
              <a:avLst/>
              <a:gdLst>
                <a:gd name="connsiteX0" fmla="*/ 0 w 5943600"/>
                <a:gd name="connsiteY0" fmla="*/ 776224 h 776224"/>
                <a:gd name="connsiteX1" fmla="*/ 495300 w 5943600"/>
                <a:gd name="connsiteY1" fmla="*/ 633349 h 776224"/>
                <a:gd name="connsiteX2" fmla="*/ 1009650 w 5943600"/>
                <a:gd name="connsiteY2" fmla="*/ 595249 h 776224"/>
                <a:gd name="connsiteX3" fmla="*/ 1990725 w 5943600"/>
                <a:gd name="connsiteY3" fmla="*/ 338074 h 776224"/>
                <a:gd name="connsiteX4" fmla="*/ 2476500 w 5943600"/>
                <a:gd name="connsiteY4" fmla="*/ 423799 h 776224"/>
                <a:gd name="connsiteX5" fmla="*/ 2981325 w 5943600"/>
                <a:gd name="connsiteY5" fmla="*/ 138049 h 776224"/>
                <a:gd name="connsiteX6" fmla="*/ 2981325 w 5943600"/>
                <a:gd name="connsiteY6" fmla="*/ 147574 h 776224"/>
                <a:gd name="connsiteX7" fmla="*/ 3524250 w 5943600"/>
                <a:gd name="connsiteY7" fmla="*/ 204724 h 776224"/>
                <a:gd name="connsiteX8" fmla="*/ 3962400 w 5943600"/>
                <a:gd name="connsiteY8" fmla="*/ 147574 h 776224"/>
                <a:gd name="connsiteX9" fmla="*/ 4457700 w 5943600"/>
                <a:gd name="connsiteY9" fmla="*/ 471424 h 776224"/>
                <a:gd name="connsiteX10" fmla="*/ 4933950 w 5943600"/>
                <a:gd name="connsiteY10" fmla="*/ 519049 h 776224"/>
                <a:gd name="connsiteX11" fmla="*/ 5457825 w 5943600"/>
                <a:gd name="connsiteY11" fmla="*/ 509524 h 776224"/>
                <a:gd name="connsiteX12" fmla="*/ 5943600 w 5943600"/>
                <a:gd name="connsiteY12" fmla="*/ 604774 h 776224"/>
                <a:gd name="connsiteX13" fmla="*/ 5943600 w 5943600"/>
                <a:gd name="connsiteY13" fmla="*/ 604774 h 776224"/>
                <a:gd name="connsiteX14" fmla="*/ 5943600 w 5943600"/>
                <a:gd name="connsiteY14" fmla="*/ 604774 h 776224"/>
                <a:gd name="connsiteX0" fmla="*/ 0 w 5943600"/>
                <a:gd name="connsiteY0" fmla="*/ 776224 h 776224"/>
                <a:gd name="connsiteX1" fmla="*/ 495300 w 5943600"/>
                <a:gd name="connsiteY1" fmla="*/ 633349 h 776224"/>
                <a:gd name="connsiteX2" fmla="*/ 1009650 w 5943600"/>
                <a:gd name="connsiteY2" fmla="*/ 595249 h 776224"/>
                <a:gd name="connsiteX3" fmla="*/ 1990725 w 5943600"/>
                <a:gd name="connsiteY3" fmla="*/ 338074 h 776224"/>
                <a:gd name="connsiteX4" fmla="*/ 2476500 w 5943600"/>
                <a:gd name="connsiteY4" fmla="*/ 423799 h 776224"/>
                <a:gd name="connsiteX5" fmla="*/ 2981325 w 5943600"/>
                <a:gd name="connsiteY5" fmla="*/ 138049 h 776224"/>
                <a:gd name="connsiteX6" fmla="*/ 2981325 w 5943600"/>
                <a:gd name="connsiteY6" fmla="*/ 147574 h 776224"/>
                <a:gd name="connsiteX7" fmla="*/ 3524250 w 5943600"/>
                <a:gd name="connsiteY7" fmla="*/ 204724 h 776224"/>
                <a:gd name="connsiteX8" fmla="*/ 3962400 w 5943600"/>
                <a:gd name="connsiteY8" fmla="*/ 147574 h 776224"/>
                <a:gd name="connsiteX9" fmla="*/ 4457700 w 5943600"/>
                <a:gd name="connsiteY9" fmla="*/ 471424 h 776224"/>
                <a:gd name="connsiteX10" fmla="*/ 4933950 w 5943600"/>
                <a:gd name="connsiteY10" fmla="*/ 519049 h 776224"/>
                <a:gd name="connsiteX11" fmla="*/ 5457825 w 5943600"/>
                <a:gd name="connsiteY11" fmla="*/ 509524 h 776224"/>
                <a:gd name="connsiteX12" fmla="*/ 5943600 w 5943600"/>
                <a:gd name="connsiteY12" fmla="*/ 604774 h 776224"/>
                <a:gd name="connsiteX13" fmla="*/ 5943600 w 5943600"/>
                <a:gd name="connsiteY13" fmla="*/ 604774 h 776224"/>
                <a:gd name="connsiteX14" fmla="*/ 5943600 w 5943600"/>
                <a:gd name="connsiteY14" fmla="*/ 604774 h 776224"/>
                <a:gd name="connsiteX0" fmla="*/ 0 w 5943600"/>
                <a:gd name="connsiteY0" fmla="*/ 762695 h 762695"/>
                <a:gd name="connsiteX1" fmla="*/ 495300 w 5943600"/>
                <a:gd name="connsiteY1" fmla="*/ 619820 h 762695"/>
                <a:gd name="connsiteX2" fmla="*/ 1009650 w 5943600"/>
                <a:gd name="connsiteY2" fmla="*/ 581720 h 762695"/>
                <a:gd name="connsiteX3" fmla="*/ 1990725 w 5943600"/>
                <a:gd name="connsiteY3" fmla="*/ 324545 h 762695"/>
                <a:gd name="connsiteX4" fmla="*/ 2476500 w 5943600"/>
                <a:gd name="connsiteY4" fmla="*/ 410270 h 762695"/>
                <a:gd name="connsiteX5" fmla="*/ 2981325 w 5943600"/>
                <a:gd name="connsiteY5" fmla="*/ 124520 h 762695"/>
                <a:gd name="connsiteX6" fmla="*/ 2981325 w 5943600"/>
                <a:gd name="connsiteY6" fmla="*/ 134045 h 762695"/>
                <a:gd name="connsiteX7" fmla="*/ 3524250 w 5943600"/>
                <a:gd name="connsiteY7" fmla="*/ 191195 h 762695"/>
                <a:gd name="connsiteX8" fmla="*/ 3962400 w 5943600"/>
                <a:gd name="connsiteY8" fmla="*/ 134045 h 762695"/>
                <a:gd name="connsiteX9" fmla="*/ 4457700 w 5943600"/>
                <a:gd name="connsiteY9" fmla="*/ 457895 h 762695"/>
                <a:gd name="connsiteX10" fmla="*/ 4933950 w 5943600"/>
                <a:gd name="connsiteY10" fmla="*/ 505520 h 762695"/>
                <a:gd name="connsiteX11" fmla="*/ 5457825 w 5943600"/>
                <a:gd name="connsiteY11" fmla="*/ 495995 h 762695"/>
                <a:gd name="connsiteX12" fmla="*/ 5943600 w 5943600"/>
                <a:gd name="connsiteY12" fmla="*/ 591245 h 762695"/>
                <a:gd name="connsiteX13" fmla="*/ 5943600 w 5943600"/>
                <a:gd name="connsiteY13" fmla="*/ 591245 h 762695"/>
                <a:gd name="connsiteX14" fmla="*/ 5943600 w 5943600"/>
                <a:gd name="connsiteY14" fmla="*/ 591245 h 762695"/>
                <a:gd name="connsiteX0" fmla="*/ 0 w 5943600"/>
                <a:gd name="connsiteY0" fmla="*/ 762695 h 762695"/>
                <a:gd name="connsiteX1" fmla="*/ 495300 w 5943600"/>
                <a:gd name="connsiteY1" fmla="*/ 619820 h 762695"/>
                <a:gd name="connsiteX2" fmla="*/ 1009650 w 5943600"/>
                <a:gd name="connsiteY2" fmla="*/ 581720 h 762695"/>
                <a:gd name="connsiteX3" fmla="*/ 1990725 w 5943600"/>
                <a:gd name="connsiteY3" fmla="*/ 324545 h 762695"/>
                <a:gd name="connsiteX4" fmla="*/ 2476500 w 5943600"/>
                <a:gd name="connsiteY4" fmla="*/ 410270 h 762695"/>
                <a:gd name="connsiteX5" fmla="*/ 2981325 w 5943600"/>
                <a:gd name="connsiteY5" fmla="*/ 124520 h 762695"/>
                <a:gd name="connsiteX6" fmla="*/ 2981325 w 5943600"/>
                <a:gd name="connsiteY6" fmla="*/ 134045 h 762695"/>
                <a:gd name="connsiteX7" fmla="*/ 3524250 w 5943600"/>
                <a:gd name="connsiteY7" fmla="*/ 191195 h 762695"/>
                <a:gd name="connsiteX8" fmla="*/ 3962400 w 5943600"/>
                <a:gd name="connsiteY8" fmla="*/ 134045 h 762695"/>
                <a:gd name="connsiteX9" fmla="*/ 4457700 w 5943600"/>
                <a:gd name="connsiteY9" fmla="*/ 457895 h 762695"/>
                <a:gd name="connsiteX10" fmla="*/ 4933950 w 5943600"/>
                <a:gd name="connsiteY10" fmla="*/ 505520 h 762695"/>
                <a:gd name="connsiteX11" fmla="*/ 5457825 w 5943600"/>
                <a:gd name="connsiteY11" fmla="*/ 495995 h 762695"/>
                <a:gd name="connsiteX12" fmla="*/ 5943600 w 5943600"/>
                <a:gd name="connsiteY12" fmla="*/ 591245 h 762695"/>
                <a:gd name="connsiteX13" fmla="*/ 5943600 w 5943600"/>
                <a:gd name="connsiteY13" fmla="*/ 591245 h 762695"/>
                <a:gd name="connsiteX14" fmla="*/ 5943600 w 5943600"/>
                <a:gd name="connsiteY14" fmla="*/ 591245 h 762695"/>
                <a:gd name="connsiteX0" fmla="*/ 0 w 5943600"/>
                <a:gd name="connsiteY0" fmla="*/ 639699 h 639699"/>
                <a:gd name="connsiteX1" fmla="*/ 495300 w 5943600"/>
                <a:gd name="connsiteY1" fmla="*/ 496824 h 639699"/>
                <a:gd name="connsiteX2" fmla="*/ 1009650 w 5943600"/>
                <a:gd name="connsiteY2" fmla="*/ 458724 h 639699"/>
                <a:gd name="connsiteX3" fmla="*/ 1990725 w 5943600"/>
                <a:gd name="connsiteY3" fmla="*/ 201549 h 639699"/>
                <a:gd name="connsiteX4" fmla="*/ 2476500 w 5943600"/>
                <a:gd name="connsiteY4" fmla="*/ 287274 h 639699"/>
                <a:gd name="connsiteX5" fmla="*/ 2981325 w 5943600"/>
                <a:gd name="connsiteY5" fmla="*/ 1524 h 639699"/>
                <a:gd name="connsiteX6" fmla="*/ 2981325 w 5943600"/>
                <a:gd name="connsiteY6" fmla="*/ 11049 h 639699"/>
                <a:gd name="connsiteX7" fmla="*/ 3524250 w 5943600"/>
                <a:gd name="connsiteY7" fmla="*/ 68199 h 639699"/>
                <a:gd name="connsiteX8" fmla="*/ 3962400 w 5943600"/>
                <a:gd name="connsiteY8" fmla="*/ 11049 h 639699"/>
                <a:gd name="connsiteX9" fmla="*/ 4457700 w 5943600"/>
                <a:gd name="connsiteY9" fmla="*/ 334899 h 639699"/>
                <a:gd name="connsiteX10" fmla="*/ 4933950 w 5943600"/>
                <a:gd name="connsiteY10" fmla="*/ 382524 h 639699"/>
                <a:gd name="connsiteX11" fmla="*/ 5457825 w 5943600"/>
                <a:gd name="connsiteY11" fmla="*/ 372999 h 639699"/>
                <a:gd name="connsiteX12" fmla="*/ 5943600 w 5943600"/>
                <a:gd name="connsiteY12" fmla="*/ 468249 h 639699"/>
                <a:gd name="connsiteX13" fmla="*/ 5943600 w 5943600"/>
                <a:gd name="connsiteY13" fmla="*/ 468249 h 639699"/>
                <a:gd name="connsiteX14" fmla="*/ 5943600 w 5943600"/>
                <a:gd name="connsiteY14" fmla="*/ 468249 h 639699"/>
                <a:gd name="connsiteX0" fmla="*/ 0 w 5943600"/>
                <a:gd name="connsiteY0" fmla="*/ 639699 h 639699"/>
                <a:gd name="connsiteX1" fmla="*/ 495300 w 5943600"/>
                <a:gd name="connsiteY1" fmla="*/ 496824 h 639699"/>
                <a:gd name="connsiteX2" fmla="*/ 1009650 w 5943600"/>
                <a:gd name="connsiteY2" fmla="*/ 458724 h 639699"/>
                <a:gd name="connsiteX3" fmla="*/ 1990725 w 5943600"/>
                <a:gd name="connsiteY3" fmla="*/ 201549 h 639699"/>
                <a:gd name="connsiteX4" fmla="*/ 2476500 w 5943600"/>
                <a:gd name="connsiteY4" fmla="*/ 287274 h 639699"/>
                <a:gd name="connsiteX5" fmla="*/ 2981325 w 5943600"/>
                <a:gd name="connsiteY5" fmla="*/ 1524 h 639699"/>
                <a:gd name="connsiteX6" fmla="*/ 2981325 w 5943600"/>
                <a:gd name="connsiteY6" fmla="*/ 11049 h 639699"/>
                <a:gd name="connsiteX7" fmla="*/ 3524250 w 5943600"/>
                <a:gd name="connsiteY7" fmla="*/ 68199 h 639699"/>
                <a:gd name="connsiteX8" fmla="*/ 3962400 w 5943600"/>
                <a:gd name="connsiteY8" fmla="*/ 11049 h 639699"/>
                <a:gd name="connsiteX9" fmla="*/ 4457700 w 5943600"/>
                <a:gd name="connsiteY9" fmla="*/ 334899 h 639699"/>
                <a:gd name="connsiteX10" fmla="*/ 4933950 w 5943600"/>
                <a:gd name="connsiteY10" fmla="*/ 382524 h 639699"/>
                <a:gd name="connsiteX11" fmla="*/ 5457825 w 5943600"/>
                <a:gd name="connsiteY11" fmla="*/ 372999 h 639699"/>
                <a:gd name="connsiteX12" fmla="*/ 5943600 w 5943600"/>
                <a:gd name="connsiteY12" fmla="*/ 468249 h 639699"/>
                <a:gd name="connsiteX13" fmla="*/ 5943600 w 5943600"/>
                <a:gd name="connsiteY13" fmla="*/ 468249 h 639699"/>
                <a:gd name="connsiteX14" fmla="*/ 5943600 w 5943600"/>
                <a:gd name="connsiteY14" fmla="*/ 468249 h 639699"/>
                <a:gd name="connsiteX0" fmla="*/ 0 w 5943600"/>
                <a:gd name="connsiteY0" fmla="*/ 639699 h 639699"/>
                <a:gd name="connsiteX1" fmla="*/ 495300 w 5943600"/>
                <a:gd name="connsiteY1" fmla="*/ 496824 h 639699"/>
                <a:gd name="connsiteX2" fmla="*/ 1009650 w 5943600"/>
                <a:gd name="connsiteY2" fmla="*/ 458724 h 639699"/>
                <a:gd name="connsiteX3" fmla="*/ 1990725 w 5943600"/>
                <a:gd name="connsiteY3" fmla="*/ 201549 h 639699"/>
                <a:gd name="connsiteX4" fmla="*/ 2476500 w 5943600"/>
                <a:gd name="connsiteY4" fmla="*/ 287274 h 639699"/>
                <a:gd name="connsiteX5" fmla="*/ 2981325 w 5943600"/>
                <a:gd name="connsiteY5" fmla="*/ 1524 h 639699"/>
                <a:gd name="connsiteX6" fmla="*/ 2981325 w 5943600"/>
                <a:gd name="connsiteY6" fmla="*/ 11049 h 639699"/>
                <a:gd name="connsiteX7" fmla="*/ 3524250 w 5943600"/>
                <a:gd name="connsiteY7" fmla="*/ 68199 h 639699"/>
                <a:gd name="connsiteX8" fmla="*/ 3962400 w 5943600"/>
                <a:gd name="connsiteY8" fmla="*/ 11049 h 639699"/>
                <a:gd name="connsiteX9" fmla="*/ 4457700 w 5943600"/>
                <a:gd name="connsiteY9" fmla="*/ 334899 h 639699"/>
                <a:gd name="connsiteX10" fmla="*/ 4933950 w 5943600"/>
                <a:gd name="connsiteY10" fmla="*/ 382524 h 639699"/>
                <a:gd name="connsiteX11" fmla="*/ 5457825 w 5943600"/>
                <a:gd name="connsiteY11" fmla="*/ 372999 h 639699"/>
                <a:gd name="connsiteX12" fmla="*/ 5943600 w 5943600"/>
                <a:gd name="connsiteY12" fmla="*/ 468249 h 639699"/>
                <a:gd name="connsiteX13" fmla="*/ 5943600 w 5943600"/>
                <a:gd name="connsiteY13" fmla="*/ 468249 h 639699"/>
                <a:gd name="connsiteX14" fmla="*/ 5943600 w 5943600"/>
                <a:gd name="connsiteY14" fmla="*/ 468249 h 6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43600" h="639699">
                  <a:moveTo>
                    <a:pt x="0" y="639699"/>
                  </a:moveTo>
                  <a:lnTo>
                    <a:pt x="495300" y="496824"/>
                  </a:lnTo>
                  <a:lnTo>
                    <a:pt x="1009650" y="458724"/>
                  </a:lnTo>
                  <a:lnTo>
                    <a:pt x="1990725" y="201549"/>
                  </a:lnTo>
                  <a:lnTo>
                    <a:pt x="2476500" y="287274"/>
                  </a:lnTo>
                  <a:lnTo>
                    <a:pt x="2981325" y="1524"/>
                  </a:lnTo>
                  <a:cubicBezTo>
                    <a:pt x="2984110" y="0"/>
                    <a:pt x="2981325" y="7874"/>
                    <a:pt x="2981325" y="11049"/>
                  </a:cubicBezTo>
                  <a:lnTo>
                    <a:pt x="3524250" y="68199"/>
                  </a:lnTo>
                  <a:lnTo>
                    <a:pt x="3962400" y="11049"/>
                  </a:lnTo>
                  <a:lnTo>
                    <a:pt x="4457700" y="334899"/>
                  </a:lnTo>
                  <a:lnTo>
                    <a:pt x="4933950" y="382524"/>
                  </a:lnTo>
                  <a:lnTo>
                    <a:pt x="5457825" y="372999"/>
                  </a:lnTo>
                  <a:lnTo>
                    <a:pt x="5943600" y="468249"/>
                  </a:lnTo>
                  <a:lnTo>
                    <a:pt x="5943600" y="468249"/>
                  </a:lnTo>
                  <a:lnTo>
                    <a:pt x="5943600" y="468249"/>
                  </a:lnTo>
                </a:path>
              </a:pathLst>
            </a:cu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21</a:t>
            </a:fld>
            <a:endParaRPr lang="fr-BE"/>
          </a:p>
        </p:txBody>
      </p:sp>
      <p:sp>
        <p:nvSpPr>
          <p:cNvPr id="9" name="Rectangle 8"/>
          <p:cNvSpPr/>
          <p:nvPr/>
        </p:nvSpPr>
        <p:spPr>
          <a:xfrm>
            <a:off x="6031950" y="6391195"/>
            <a:ext cx="2363211" cy="400110"/>
          </a:xfrm>
          <a:prstGeom prst="rect">
            <a:avLst/>
          </a:prstGeom>
        </p:spPr>
        <p:txBody>
          <a:bodyPr wrap="none">
            <a:spAutoFit/>
          </a:bodyPr>
          <a:lstStyle/>
          <a:p>
            <a:pPr marL="0" indent="0">
              <a:buFontTx/>
              <a:buNone/>
              <a:defRPr/>
            </a:pPr>
            <a:r>
              <a:rPr lang="fr-FR" sz="2000" i="1" dirty="0">
                <a:ea typeface="ＭＳ Ｐゴシック" charset="0"/>
              </a:rPr>
              <a:t>Source : ANMV, </a:t>
            </a:r>
            <a:r>
              <a:rPr lang="fr-FR" sz="2000" i="1" dirty="0" smtClean="0">
                <a:ea typeface="ＭＳ Ｐゴシック" charset="0"/>
              </a:rPr>
              <a:t>2012</a:t>
            </a:r>
            <a:endParaRPr lang="fr-FR" sz="2000" i="1" dirty="0">
              <a:ea typeface="ＭＳ Ｐゴシック" charset="0"/>
            </a:endParaRPr>
          </a:p>
        </p:txBody>
      </p:sp>
    </p:spTree>
    <p:extLst>
      <p:ext uri="{BB962C8B-B14F-4D97-AF65-F5344CB8AC3E}">
        <p14:creationId xmlns:p14="http://schemas.microsoft.com/office/powerpoint/2010/main" val="3933365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bwMode="auto">
          <a:xfrm>
            <a:off x="857224" y="214290"/>
            <a:ext cx="7643812" cy="850900"/>
          </a:xfrm>
          <a:noFill/>
          <a:ln>
            <a:miter lim="800000"/>
            <a:headEnd/>
            <a:tailEnd/>
          </a:ln>
        </p:spPr>
        <p:txBody>
          <a:bodyPr vert="horz" wrap="square" lIns="91440" tIns="45720" rIns="91440" bIns="45720" numCol="1" anchor="t" anchorCtr="0" compatLnSpc="1">
            <a:prstTxWarp prst="textNoShape">
              <a:avLst/>
            </a:prstTxWarp>
            <a:normAutofit/>
          </a:bodyPr>
          <a:lstStyle/>
          <a:p>
            <a:r>
              <a:rPr lang="fr-FR" sz="4000" b="1" dirty="0" smtClean="0">
                <a:solidFill>
                  <a:schemeClr val="accent1">
                    <a:lumMod val="75000"/>
                  </a:schemeClr>
                </a:solidFill>
              </a:rPr>
              <a:t>Niveaux d</a:t>
            </a:r>
            <a:r>
              <a:rPr lang="fr-FR" altLang="fr-FR" sz="4000" b="1" dirty="0" smtClean="0">
                <a:solidFill>
                  <a:schemeClr val="accent1">
                    <a:lumMod val="75000"/>
                  </a:schemeClr>
                </a:solidFill>
              </a:rPr>
              <a:t>’</a:t>
            </a:r>
            <a:r>
              <a:rPr lang="fr-FR" sz="4000" b="1" dirty="0" smtClean="0">
                <a:solidFill>
                  <a:schemeClr val="accent1">
                    <a:lumMod val="75000"/>
                  </a:schemeClr>
                </a:solidFill>
              </a:rPr>
              <a:t>exposition par espèce</a:t>
            </a:r>
          </a:p>
        </p:txBody>
      </p:sp>
      <p:graphicFrame>
        <p:nvGraphicFramePr>
          <p:cNvPr id="5" name="Tableau 4"/>
          <p:cNvGraphicFramePr>
            <a:graphicFrameLocks noGrp="1"/>
          </p:cNvGraphicFramePr>
          <p:nvPr/>
        </p:nvGraphicFramePr>
        <p:xfrm>
          <a:off x="857224" y="1142984"/>
          <a:ext cx="7416800" cy="4663278"/>
        </p:xfrm>
        <a:graphic>
          <a:graphicData uri="http://schemas.openxmlformats.org/drawingml/2006/table">
            <a:tbl>
              <a:tblPr/>
              <a:tblGrid>
                <a:gridCol w="2857520"/>
                <a:gridCol w="2428892"/>
                <a:gridCol w="2130388"/>
              </a:tblGrid>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FFFF"/>
                          </a:solidFill>
                          <a:effectLst/>
                          <a:latin typeface="Calibri" pitchFamily="34" charset="0"/>
                          <a:ea typeface="MS PGothic" pitchFamily="34" charset="-128"/>
                          <a:cs typeface="Calibri" pitchFamily="34" charset="0"/>
                        </a:rPr>
                        <a:t>Espèce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FFFF"/>
                          </a:solidFill>
                          <a:effectLst/>
                          <a:latin typeface="Calibri" pitchFamily="34" charset="0"/>
                          <a:ea typeface="MS PGothic" pitchFamily="34" charset="-128"/>
                          <a:cs typeface="Calibri" pitchFamily="34" charset="0"/>
                        </a:rPr>
                        <a:t>Tonnage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FFFF"/>
                          </a:solidFill>
                          <a:effectLst/>
                          <a:latin typeface="Calibri" pitchFamily="34" charset="0"/>
                          <a:ea typeface="MS PGothic" pitchFamily="34" charset="-128"/>
                          <a:cs typeface="Calibri" pitchFamily="34" charset="0"/>
                        </a:rPr>
                        <a:t>ALEA</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Lapins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369 600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3,76</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Volailles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2 422 300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1,27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Porcs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3 183 300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1,05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Chiens, chats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109 000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0,69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Ovins, Caprins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442 131</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0,69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Chevaux</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137 500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0,60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Poissons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20 00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0,43</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479425">
                <a:tc>
                  <a:txBody>
                    <a:bodyPr/>
                    <a:lstStyle/>
                    <a:p>
                      <a:pPr marL="36195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Bovins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238375" algn="l"/>
                        </a:tabLst>
                      </a:pPr>
                      <a:r>
                        <a:rPr kumimoji="0" lang="fr-FR" sz="2800" b="1"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3 023 600</a:t>
                      </a:r>
                    </a:p>
                  </a:txBody>
                  <a:tcPr marR="39600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0,32</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 name="Rectangle 5"/>
          <p:cNvSpPr/>
          <p:nvPr/>
        </p:nvSpPr>
        <p:spPr>
          <a:xfrm>
            <a:off x="5930311" y="5932737"/>
            <a:ext cx="2363211" cy="400110"/>
          </a:xfrm>
          <a:prstGeom prst="rect">
            <a:avLst/>
          </a:prstGeom>
        </p:spPr>
        <p:txBody>
          <a:bodyPr wrap="none">
            <a:spAutoFit/>
          </a:bodyPr>
          <a:lstStyle/>
          <a:p>
            <a:pPr marL="0" indent="0">
              <a:buFontTx/>
              <a:buNone/>
              <a:defRPr/>
            </a:pPr>
            <a:r>
              <a:rPr lang="fr-FR" sz="2000" i="1" dirty="0">
                <a:ea typeface="ＭＳ Ｐゴシック" charset="0"/>
              </a:rPr>
              <a:t>Source : ANMV, </a:t>
            </a:r>
            <a:r>
              <a:rPr lang="fr-FR" sz="2000" i="1" dirty="0" smtClean="0">
                <a:ea typeface="ＭＳ Ｐゴシック" charset="0"/>
              </a:rPr>
              <a:t>2012</a:t>
            </a:r>
            <a:endParaRPr lang="fr-FR" sz="2000" i="1" dirty="0">
              <a:ea typeface="ＭＳ Ｐゴシック" charset="0"/>
            </a:endParaRPr>
          </a:p>
        </p:txBody>
      </p:sp>
      <p:sp>
        <p:nvSpPr>
          <p:cNvPr id="7" name="Rectangle 6"/>
          <p:cNvSpPr/>
          <p:nvPr/>
        </p:nvSpPr>
        <p:spPr>
          <a:xfrm>
            <a:off x="857224" y="5286388"/>
            <a:ext cx="7429552" cy="50006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22</a:t>
            </a:fld>
            <a:endParaRPr lang="fr-BE"/>
          </a:p>
        </p:txBody>
      </p:sp>
    </p:spTree>
    <p:extLst>
      <p:ext uri="{BB962C8B-B14F-4D97-AF65-F5344CB8AC3E}">
        <p14:creationId xmlns:p14="http://schemas.microsoft.com/office/powerpoint/2010/main" val="129004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34805" y="3189009"/>
            <a:ext cx="8858312" cy="2928958"/>
          </a:xfrm>
          <a:prstGeom prst="rect">
            <a:avLst/>
          </a:prstGeom>
          <a:solidFill>
            <a:srgbClr val="FFFFFF"/>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39" name="ZoneTexte 11"/>
          <p:cNvSpPr txBox="1">
            <a:spLocks noChangeArrowheads="1"/>
          </p:cNvSpPr>
          <p:nvPr/>
        </p:nvSpPr>
        <p:spPr bwMode="auto">
          <a:xfrm>
            <a:off x="5902622" y="6306655"/>
            <a:ext cx="1737976" cy="369332"/>
          </a:xfrm>
          <a:prstGeom prst="rect">
            <a:avLst/>
          </a:prstGeom>
          <a:noFill/>
          <a:ln w="9525">
            <a:noFill/>
            <a:miter lim="800000"/>
            <a:headEnd/>
            <a:tailEnd/>
          </a:ln>
        </p:spPr>
        <p:txBody>
          <a:bodyPr wrap="none">
            <a:spAutoFit/>
          </a:bodyPr>
          <a:lstStyle/>
          <a:p>
            <a:pPr algn="ctr"/>
            <a:r>
              <a:rPr lang="fr-FR" b="1" dirty="0">
                <a:solidFill>
                  <a:srgbClr val="CC0000"/>
                </a:solidFill>
              </a:rPr>
              <a:t>Exposition x </a:t>
            </a:r>
            <a:r>
              <a:rPr lang="fr-FR" b="1" dirty="0" smtClean="0">
                <a:solidFill>
                  <a:srgbClr val="CC0000"/>
                </a:solidFill>
              </a:rPr>
              <a:t>2,5 </a:t>
            </a:r>
            <a:endParaRPr lang="fr-FR" b="1" dirty="0">
              <a:solidFill>
                <a:srgbClr val="CC0000"/>
              </a:solidFill>
            </a:endParaRPr>
          </a:p>
        </p:txBody>
      </p:sp>
      <p:sp>
        <p:nvSpPr>
          <p:cNvPr id="20487" name="ZoneTexte 15"/>
          <p:cNvSpPr txBox="1">
            <a:spLocks noChangeArrowheads="1"/>
          </p:cNvSpPr>
          <p:nvPr/>
        </p:nvSpPr>
        <p:spPr bwMode="auto">
          <a:xfrm>
            <a:off x="1402028" y="6306655"/>
            <a:ext cx="2331087" cy="523220"/>
          </a:xfrm>
          <a:prstGeom prst="rect">
            <a:avLst/>
          </a:prstGeom>
          <a:noFill/>
          <a:ln w="9525">
            <a:noFill/>
            <a:miter lim="800000"/>
            <a:headEnd/>
            <a:tailEnd/>
          </a:ln>
        </p:spPr>
        <p:txBody>
          <a:bodyPr wrap="none">
            <a:spAutoFit/>
          </a:bodyPr>
          <a:lstStyle/>
          <a:p>
            <a:pPr algn="ctr"/>
            <a:r>
              <a:rPr lang="fr-FR" b="1" dirty="0">
                <a:solidFill>
                  <a:srgbClr val="CC0000"/>
                </a:solidFill>
              </a:rPr>
              <a:t>Exposition x 2 </a:t>
            </a:r>
          </a:p>
        </p:txBody>
      </p:sp>
      <p:pic>
        <p:nvPicPr>
          <p:cNvPr id="22536" name="Picture 20"/>
          <p:cNvPicPr>
            <a:picLocks noChangeAspect="1" noChangeArrowheads="1"/>
          </p:cNvPicPr>
          <p:nvPr/>
        </p:nvPicPr>
        <p:blipFill>
          <a:blip r:embed="rId3" cstate="print"/>
          <a:srcRect/>
          <a:stretch>
            <a:fillRect/>
          </a:stretch>
        </p:blipFill>
        <p:spPr bwMode="auto">
          <a:xfrm>
            <a:off x="0" y="928670"/>
            <a:ext cx="1512888" cy="1512887"/>
          </a:xfrm>
          <a:prstGeom prst="rect">
            <a:avLst/>
          </a:prstGeom>
          <a:noFill/>
          <a:ln w="9525">
            <a:noFill/>
            <a:miter lim="800000"/>
            <a:headEnd/>
            <a:tailEnd/>
          </a:ln>
        </p:spPr>
      </p:pic>
      <p:sp>
        <p:nvSpPr>
          <p:cNvPr id="12" name="Titre 1"/>
          <p:cNvSpPr txBox="1">
            <a:spLocks/>
          </p:cNvSpPr>
          <p:nvPr/>
        </p:nvSpPr>
        <p:spPr bwMode="auto">
          <a:xfrm>
            <a:off x="214282" y="214290"/>
            <a:ext cx="8929718" cy="8509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400" b="1" i="0" u="none" strike="noStrike" kern="0" cap="none" spc="0" normalizeH="0" baseline="0" noProof="0" dirty="0" smtClean="0">
                <a:ln>
                  <a:noFill/>
                </a:ln>
                <a:solidFill>
                  <a:schemeClr val="accent1">
                    <a:lumMod val="75000"/>
                  </a:schemeClr>
                </a:solidFill>
                <a:effectLst/>
                <a:uLnTx/>
                <a:uFillTx/>
                <a:latin typeface="+mj-lt"/>
                <a:ea typeface="MS PGothic" pitchFamily="34" charset="-128"/>
                <a:cs typeface="ＭＳ Ｐゴシック" charset="0"/>
              </a:rPr>
              <a:t>Focus sur les</a:t>
            </a:r>
            <a:r>
              <a:rPr kumimoji="0" lang="fr-FR" sz="4400" b="1" i="0" u="none" strike="noStrike" kern="0" cap="none" spc="0" normalizeH="0" noProof="0" dirty="0" smtClean="0">
                <a:ln>
                  <a:noFill/>
                </a:ln>
                <a:solidFill>
                  <a:schemeClr val="accent1">
                    <a:lumMod val="75000"/>
                  </a:schemeClr>
                </a:solidFill>
                <a:effectLst/>
                <a:uLnTx/>
                <a:uFillTx/>
                <a:latin typeface="+mj-lt"/>
                <a:ea typeface="MS PGothic" pitchFamily="34" charset="-128"/>
                <a:cs typeface="ＭＳ Ｐゴシック" charset="0"/>
              </a:rPr>
              <a:t> antibiotiques critiques</a:t>
            </a:r>
            <a:endParaRPr kumimoji="0" lang="fr-FR" sz="4400" b="1" i="0" u="none" strike="noStrike" kern="0" cap="none" spc="0" normalizeH="0" baseline="0" noProof="0" dirty="0" smtClean="0">
              <a:ln>
                <a:noFill/>
              </a:ln>
              <a:solidFill>
                <a:schemeClr val="accent1">
                  <a:lumMod val="75000"/>
                </a:schemeClr>
              </a:solidFill>
              <a:effectLst/>
              <a:uLnTx/>
              <a:uFillTx/>
              <a:latin typeface="+mj-lt"/>
              <a:ea typeface="MS PGothic" pitchFamily="34" charset="-128"/>
              <a:cs typeface="ＭＳ Ｐゴシック" charset="0"/>
            </a:endParaRPr>
          </a:p>
        </p:txBody>
      </p:sp>
      <p:sp>
        <p:nvSpPr>
          <p:cNvPr id="14" name="Espace réservé du texte 2"/>
          <p:cNvSpPr txBox="1">
            <a:spLocks/>
          </p:cNvSpPr>
          <p:nvPr/>
        </p:nvSpPr>
        <p:spPr bwMode="auto">
          <a:xfrm>
            <a:off x="1846564" y="993265"/>
            <a:ext cx="6598770" cy="1079168"/>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342900" indent="-342900" algn="ctr" eaLnBrk="0" fontAlgn="base" hangingPunct="0">
              <a:spcBef>
                <a:spcPct val="20000"/>
              </a:spcBef>
              <a:spcAft>
                <a:spcPct val="0"/>
              </a:spcAft>
              <a:defRPr/>
            </a:pPr>
            <a:r>
              <a:rPr kumimoji="0" lang="fr-FR" sz="3200" b="0" i="0" u="none" strike="noStrike" kern="0" cap="none" spc="0" normalizeH="0" baseline="0" noProof="0" dirty="0" smtClean="0">
                <a:ln>
                  <a:noFill/>
                </a:ln>
                <a:solidFill>
                  <a:schemeClr val="tx1"/>
                </a:solidFill>
                <a:effectLst/>
                <a:uLnTx/>
                <a:uFillTx/>
                <a:latin typeface="Calibri" pitchFamily="34" charset="0"/>
                <a:ea typeface="MS PGothic" pitchFamily="34" charset="-128"/>
                <a:cs typeface="Calibri" pitchFamily="34" charset="0"/>
              </a:rPr>
              <a:t>Evolution  de l’exposition </a:t>
            </a:r>
            <a:r>
              <a:rPr lang="fr-FR" sz="3200" kern="0" dirty="0">
                <a:latin typeface="Calibri" pitchFamily="34" charset="0"/>
                <a:ea typeface="MS PGothic" pitchFamily="34" charset="-128"/>
                <a:cs typeface="Calibri" pitchFamily="34" charset="0"/>
              </a:rPr>
              <a:t>(toutes espèces</a:t>
            </a:r>
            <a:r>
              <a:rPr lang="fr-FR" sz="3200" kern="0" dirty="0" smtClean="0">
                <a:latin typeface="Calibri" pitchFamily="34" charset="0"/>
                <a:ea typeface="MS PGothic" pitchFamily="34" charset="-128"/>
                <a:cs typeface="Calibri" pitchFamily="34" charset="0"/>
              </a:rPr>
              <a:t>) </a:t>
            </a:r>
            <a:r>
              <a:rPr kumimoji="0" lang="fr-FR" sz="3200" b="0" i="0" u="none" strike="noStrike" kern="0" cap="none" spc="0" normalizeH="0" baseline="0" noProof="0" dirty="0" smtClean="0">
                <a:ln>
                  <a:noFill/>
                </a:ln>
                <a:solidFill>
                  <a:schemeClr val="tx1"/>
                </a:solidFill>
                <a:effectLst/>
                <a:uLnTx/>
                <a:uFillTx/>
                <a:latin typeface="Calibri" pitchFamily="34" charset="0"/>
                <a:ea typeface="MS PGothic" pitchFamily="34" charset="-128"/>
                <a:cs typeface="Calibri" pitchFamily="34" charset="0"/>
              </a:rPr>
              <a:t>entre 1999 et 2010</a:t>
            </a:r>
          </a:p>
        </p:txBody>
      </p:sp>
      <p:sp>
        <p:nvSpPr>
          <p:cNvPr id="15" name="Espace réservé du texte 2"/>
          <p:cNvSpPr txBox="1">
            <a:spLocks/>
          </p:cNvSpPr>
          <p:nvPr/>
        </p:nvSpPr>
        <p:spPr bwMode="auto">
          <a:xfrm>
            <a:off x="961238" y="2679631"/>
            <a:ext cx="3143272" cy="500066"/>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400" b="0" i="0" u="none" strike="noStrike" kern="0" cap="none" spc="0" normalizeH="0" baseline="0" noProof="0" dirty="0" err="1" smtClean="0">
                <a:ln>
                  <a:noFill/>
                </a:ln>
                <a:solidFill>
                  <a:srgbClr val="002060"/>
                </a:solidFill>
                <a:effectLst/>
                <a:uLnTx/>
                <a:uFillTx/>
                <a:latin typeface="Calibri" pitchFamily="34" charset="0"/>
                <a:ea typeface="MS PGothic" pitchFamily="34" charset="-128"/>
                <a:cs typeface="Calibri" pitchFamily="34" charset="0"/>
              </a:rPr>
              <a:t>Fluoroquinolones</a:t>
            </a:r>
            <a:endParaRPr kumimoji="0" lang="fr-FR" sz="2400" b="0" i="0" u="none" strike="noStrike" kern="0" cap="none" spc="0" normalizeH="0" baseline="0" noProof="0" dirty="0" smtClean="0">
              <a:ln>
                <a:noFill/>
              </a:ln>
              <a:solidFill>
                <a:srgbClr val="002060"/>
              </a:solidFill>
              <a:effectLst/>
              <a:uLnTx/>
              <a:uFillTx/>
              <a:latin typeface="Calibri" pitchFamily="34" charset="0"/>
              <a:ea typeface="MS PGothic" pitchFamily="34" charset="-128"/>
              <a:cs typeface="Calibri" pitchFamily="34" charset="0"/>
            </a:endParaRPr>
          </a:p>
        </p:txBody>
      </p:sp>
      <p:sp>
        <p:nvSpPr>
          <p:cNvPr id="16" name="Espace réservé du texte 2"/>
          <p:cNvSpPr txBox="1">
            <a:spLocks/>
          </p:cNvSpPr>
          <p:nvPr/>
        </p:nvSpPr>
        <p:spPr bwMode="auto">
          <a:xfrm>
            <a:off x="4390262" y="2393879"/>
            <a:ext cx="4714876" cy="928694"/>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rgbClr val="FF9900"/>
                </a:solidFill>
                <a:effectLst/>
                <a:uLnTx/>
                <a:uFillTx/>
                <a:latin typeface="Calibri" pitchFamily="34" charset="0"/>
                <a:ea typeface="MS PGothic" pitchFamily="34" charset="-128"/>
                <a:cs typeface="Calibri" pitchFamily="34" charset="0"/>
              </a:rPr>
              <a:t>Céphalosporines</a:t>
            </a:r>
            <a:br>
              <a:rPr kumimoji="0" lang="fr-FR" sz="2400" b="0" i="0" u="none" strike="noStrike" kern="0" cap="none" spc="0" normalizeH="0" baseline="0" noProof="0" dirty="0" smtClean="0">
                <a:ln>
                  <a:noFill/>
                </a:ln>
                <a:solidFill>
                  <a:srgbClr val="FF9900"/>
                </a:solidFill>
                <a:effectLst/>
                <a:uLnTx/>
                <a:uFillTx/>
                <a:latin typeface="Calibri" pitchFamily="34" charset="0"/>
                <a:ea typeface="MS PGothic" pitchFamily="34" charset="-128"/>
                <a:cs typeface="Calibri" pitchFamily="34" charset="0"/>
              </a:rPr>
            </a:br>
            <a:r>
              <a:rPr kumimoji="0" lang="fr-FR" sz="2400" b="0" i="0" u="none" strike="noStrike" kern="0" cap="none" spc="0" normalizeH="0" baseline="0" noProof="0" dirty="0" smtClean="0">
                <a:ln>
                  <a:noFill/>
                </a:ln>
                <a:solidFill>
                  <a:srgbClr val="FF9900"/>
                </a:solidFill>
                <a:effectLst/>
                <a:uLnTx/>
                <a:uFillTx/>
                <a:latin typeface="Calibri" pitchFamily="34" charset="0"/>
                <a:ea typeface="MS PGothic" pitchFamily="34" charset="-128"/>
                <a:cs typeface="Calibri" pitchFamily="34" charset="0"/>
              </a:rPr>
              <a:t>de 3</a:t>
            </a:r>
            <a:r>
              <a:rPr kumimoji="0" lang="fr-FR" sz="2400" b="0" i="0" u="none" strike="noStrike" kern="0" cap="none" spc="0" normalizeH="0" baseline="30000" noProof="0" dirty="0" smtClean="0">
                <a:ln>
                  <a:noFill/>
                </a:ln>
                <a:solidFill>
                  <a:srgbClr val="FF9900"/>
                </a:solidFill>
                <a:effectLst/>
                <a:uLnTx/>
                <a:uFillTx/>
                <a:latin typeface="Calibri" pitchFamily="34" charset="0"/>
                <a:ea typeface="MS PGothic" pitchFamily="34" charset="-128"/>
                <a:cs typeface="Calibri" pitchFamily="34" charset="0"/>
              </a:rPr>
              <a:t>ième</a:t>
            </a:r>
            <a:r>
              <a:rPr kumimoji="0" lang="fr-FR" sz="2400" b="0" i="0" u="none" strike="noStrike" kern="0" cap="none" spc="0" normalizeH="0" baseline="0" noProof="0" dirty="0" smtClean="0">
                <a:ln>
                  <a:noFill/>
                </a:ln>
                <a:solidFill>
                  <a:srgbClr val="FF9900"/>
                </a:solidFill>
                <a:effectLst/>
                <a:uLnTx/>
                <a:uFillTx/>
                <a:latin typeface="Calibri" pitchFamily="34" charset="0"/>
                <a:ea typeface="MS PGothic" pitchFamily="34" charset="-128"/>
                <a:cs typeface="Calibri" pitchFamily="34" charset="0"/>
              </a:rPr>
              <a:t> et 4</a:t>
            </a:r>
            <a:r>
              <a:rPr kumimoji="0" lang="fr-FR" sz="2400" b="0" i="0" u="none" strike="noStrike" kern="0" cap="none" spc="0" normalizeH="0" baseline="30000" noProof="0" dirty="0" smtClean="0">
                <a:ln>
                  <a:noFill/>
                </a:ln>
                <a:solidFill>
                  <a:srgbClr val="FF9900"/>
                </a:solidFill>
                <a:effectLst/>
                <a:uLnTx/>
                <a:uFillTx/>
                <a:latin typeface="Calibri" pitchFamily="34" charset="0"/>
                <a:ea typeface="MS PGothic" pitchFamily="34" charset="-128"/>
                <a:cs typeface="Calibri" pitchFamily="34" charset="0"/>
              </a:rPr>
              <a:t>ième</a:t>
            </a:r>
            <a:r>
              <a:rPr kumimoji="0" lang="fr-FR" sz="2400" b="0" i="0" u="none" strike="noStrike" kern="0" cap="none" spc="0" normalizeH="0" baseline="0" noProof="0" dirty="0" smtClean="0">
                <a:ln>
                  <a:noFill/>
                </a:ln>
                <a:solidFill>
                  <a:srgbClr val="FF9900"/>
                </a:solidFill>
                <a:effectLst/>
                <a:uLnTx/>
                <a:uFillTx/>
                <a:latin typeface="Calibri" pitchFamily="34" charset="0"/>
                <a:ea typeface="MS PGothic" pitchFamily="34" charset="-128"/>
                <a:cs typeface="Calibri" pitchFamily="34" charset="0"/>
              </a:rPr>
              <a:t> générations</a:t>
            </a:r>
          </a:p>
        </p:txBody>
      </p:sp>
      <p:grpSp>
        <p:nvGrpSpPr>
          <p:cNvPr id="20" name="Groupe 19"/>
          <p:cNvGrpSpPr/>
          <p:nvPr/>
        </p:nvGrpSpPr>
        <p:grpSpPr>
          <a:xfrm>
            <a:off x="101740" y="3182886"/>
            <a:ext cx="4071934" cy="2857520"/>
            <a:chOff x="1357290" y="1928812"/>
            <a:chExt cx="5757885" cy="3786204"/>
          </a:xfrm>
          <a:effectLst>
            <a:outerShdw blurRad="50800" dist="38100" dir="2700000" algn="tl" rotWithShape="0">
              <a:prstClr val="black">
                <a:alpha val="40000"/>
              </a:prstClr>
            </a:outerShdw>
          </a:effectLst>
        </p:grpSpPr>
        <p:graphicFrame>
          <p:nvGraphicFramePr>
            <p:cNvPr id="17" name="Graphique 16"/>
            <p:cNvGraphicFramePr/>
            <p:nvPr/>
          </p:nvGraphicFramePr>
          <p:xfrm>
            <a:off x="1357290" y="1928812"/>
            <a:ext cx="5757885" cy="3786204"/>
          </p:xfrm>
          <a:graphic>
            <a:graphicData uri="http://schemas.openxmlformats.org/drawingml/2006/chart">
              <c:chart xmlns:c="http://schemas.openxmlformats.org/drawingml/2006/chart" xmlns:r="http://schemas.openxmlformats.org/officeDocument/2006/relationships" r:id="rId4"/>
            </a:graphicData>
          </a:graphic>
        </p:graphicFrame>
        <p:sp>
          <p:nvSpPr>
            <p:cNvPr id="18" name="Forme libre 17"/>
            <p:cNvSpPr/>
            <p:nvPr/>
          </p:nvSpPr>
          <p:spPr>
            <a:xfrm>
              <a:off x="2096814" y="2632841"/>
              <a:ext cx="4698124" cy="1324304"/>
            </a:xfrm>
            <a:custGeom>
              <a:avLst/>
              <a:gdLst>
                <a:gd name="connsiteX0" fmla="*/ 0 w 4698124"/>
                <a:gd name="connsiteY0" fmla="*/ 1324304 h 1324304"/>
                <a:gd name="connsiteX1" fmla="*/ 346841 w 4698124"/>
                <a:gd name="connsiteY1" fmla="*/ 1182414 h 1324304"/>
                <a:gd name="connsiteX2" fmla="*/ 567558 w 4698124"/>
                <a:gd name="connsiteY2" fmla="*/ 1166649 h 1324304"/>
                <a:gd name="connsiteX3" fmla="*/ 693683 w 4698124"/>
                <a:gd name="connsiteY3" fmla="*/ 1056290 h 1324304"/>
                <a:gd name="connsiteX4" fmla="*/ 1497724 w 4698124"/>
                <a:gd name="connsiteY4" fmla="*/ 583325 h 1324304"/>
                <a:gd name="connsiteX5" fmla="*/ 1608083 w 4698124"/>
                <a:gd name="connsiteY5" fmla="*/ 551793 h 1324304"/>
                <a:gd name="connsiteX6" fmla="*/ 1734207 w 4698124"/>
                <a:gd name="connsiteY6" fmla="*/ 457200 h 1324304"/>
                <a:gd name="connsiteX7" fmla="*/ 2159876 w 4698124"/>
                <a:gd name="connsiteY7" fmla="*/ 599090 h 1324304"/>
                <a:gd name="connsiteX8" fmla="*/ 2648607 w 4698124"/>
                <a:gd name="connsiteY8" fmla="*/ 189187 h 1324304"/>
                <a:gd name="connsiteX9" fmla="*/ 2979683 w 4698124"/>
                <a:gd name="connsiteY9" fmla="*/ 0 h 1324304"/>
                <a:gd name="connsiteX10" fmla="*/ 3405352 w 4698124"/>
                <a:gd name="connsiteY10" fmla="*/ 283780 h 1324304"/>
                <a:gd name="connsiteX11" fmla="*/ 3610303 w 4698124"/>
                <a:gd name="connsiteY11" fmla="*/ 204952 h 1324304"/>
                <a:gd name="connsiteX12" fmla="*/ 3689131 w 4698124"/>
                <a:gd name="connsiteY12" fmla="*/ 252249 h 1324304"/>
                <a:gd name="connsiteX13" fmla="*/ 3846786 w 4698124"/>
                <a:gd name="connsiteY13" fmla="*/ 141890 h 1324304"/>
                <a:gd name="connsiteX14" fmla="*/ 4698124 w 4698124"/>
                <a:gd name="connsiteY14" fmla="*/ 157656 h 1324304"/>
                <a:gd name="connsiteX0" fmla="*/ 0 w 4698124"/>
                <a:gd name="connsiteY0" fmla="*/ 1324304 h 1324304"/>
                <a:gd name="connsiteX1" fmla="*/ 346841 w 4698124"/>
                <a:gd name="connsiteY1" fmla="*/ 1182414 h 1324304"/>
                <a:gd name="connsiteX2" fmla="*/ 567558 w 4698124"/>
                <a:gd name="connsiteY2" fmla="*/ 1166649 h 1324304"/>
                <a:gd name="connsiteX3" fmla="*/ 693683 w 4698124"/>
                <a:gd name="connsiteY3" fmla="*/ 1056290 h 1324304"/>
                <a:gd name="connsiteX4" fmla="*/ 1497724 w 4698124"/>
                <a:gd name="connsiteY4" fmla="*/ 583325 h 1324304"/>
                <a:gd name="connsiteX5" fmla="*/ 1608083 w 4698124"/>
                <a:gd name="connsiteY5" fmla="*/ 551793 h 1324304"/>
                <a:gd name="connsiteX6" fmla="*/ 1734207 w 4698124"/>
                <a:gd name="connsiteY6" fmla="*/ 457200 h 1324304"/>
                <a:gd name="connsiteX7" fmla="*/ 2159876 w 4698124"/>
                <a:gd name="connsiteY7" fmla="*/ 599090 h 1324304"/>
                <a:gd name="connsiteX8" fmla="*/ 2648607 w 4698124"/>
                <a:gd name="connsiteY8" fmla="*/ 189187 h 1324304"/>
                <a:gd name="connsiteX9" fmla="*/ 2979683 w 4698124"/>
                <a:gd name="connsiteY9" fmla="*/ 0 h 1324304"/>
                <a:gd name="connsiteX10" fmla="*/ 3405352 w 4698124"/>
                <a:gd name="connsiteY10" fmla="*/ 283780 h 1324304"/>
                <a:gd name="connsiteX11" fmla="*/ 3610303 w 4698124"/>
                <a:gd name="connsiteY11" fmla="*/ 204952 h 1324304"/>
                <a:gd name="connsiteX12" fmla="*/ 3689131 w 4698124"/>
                <a:gd name="connsiteY12" fmla="*/ 252249 h 1324304"/>
                <a:gd name="connsiteX13" fmla="*/ 3846786 w 4698124"/>
                <a:gd name="connsiteY13" fmla="*/ 141890 h 1324304"/>
                <a:gd name="connsiteX14" fmla="*/ 4698124 w 4698124"/>
                <a:gd name="connsiteY14" fmla="*/ 157656 h 1324304"/>
                <a:gd name="connsiteX0" fmla="*/ 0 w 4698124"/>
                <a:gd name="connsiteY0" fmla="*/ 1324304 h 1324304"/>
                <a:gd name="connsiteX1" fmla="*/ 346841 w 4698124"/>
                <a:gd name="connsiteY1" fmla="*/ 1182414 h 1324304"/>
                <a:gd name="connsiteX2" fmla="*/ 567558 w 4698124"/>
                <a:gd name="connsiteY2" fmla="*/ 1166649 h 1324304"/>
                <a:gd name="connsiteX3" fmla="*/ 693683 w 4698124"/>
                <a:gd name="connsiteY3" fmla="*/ 1056290 h 1324304"/>
                <a:gd name="connsiteX4" fmla="*/ 1497724 w 4698124"/>
                <a:gd name="connsiteY4" fmla="*/ 583325 h 1324304"/>
                <a:gd name="connsiteX5" fmla="*/ 1608083 w 4698124"/>
                <a:gd name="connsiteY5" fmla="*/ 551793 h 1324304"/>
                <a:gd name="connsiteX6" fmla="*/ 1734207 w 4698124"/>
                <a:gd name="connsiteY6" fmla="*/ 457200 h 1324304"/>
                <a:gd name="connsiteX7" fmla="*/ 2159876 w 4698124"/>
                <a:gd name="connsiteY7" fmla="*/ 599090 h 1324304"/>
                <a:gd name="connsiteX8" fmla="*/ 2648607 w 4698124"/>
                <a:gd name="connsiteY8" fmla="*/ 189187 h 1324304"/>
                <a:gd name="connsiteX9" fmla="*/ 2979683 w 4698124"/>
                <a:gd name="connsiteY9" fmla="*/ 0 h 1324304"/>
                <a:gd name="connsiteX10" fmla="*/ 3405352 w 4698124"/>
                <a:gd name="connsiteY10" fmla="*/ 283780 h 1324304"/>
                <a:gd name="connsiteX11" fmla="*/ 3610303 w 4698124"/>
                <a:gd name="connsiteY11" fmla="*/ 204952 h 1324304"/>
                <a:gd name="connsiteX12" fmla="*/ 3846786 w 4698124"/>
                <a:gd name="connsiteY12" fmla="*/ 141890 h 1324304"/>
                <a:gd name="connsiteX13" fmla="*/ 4698124 w 4698124"/>
                <a:gd name="connsiteY13" fmla="*/ 157656 h 13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8124" h="1324304">
                  <a:moveTo>
                    <a:pt x="0" y="1324304"/>
                  </a:moveTo>
                  <a:cubicBezTo>
                    <a:pt x="335906" y="1180344"/>
                    <a:pt x="211009" y="1182414"/>
                    <a:pt x="346841" y="1182414"/>
                  </a:cubicBezTo>
                  <a:lnTo>
                    <a:pt x="567558" y="1166649"/>
                  </a:lnTo>
                  <a:lnTo>
                    <a:pt x="693683" y="1056290"/>
                  </a:lnTo>
                  <a:lnTo>
                    <a:pt x="1497724" y="583325"/>
                  </a:lnTo>
                  <a:lnTo>
                    <a:pt x="1608083" y="551793"/>
                  </a:lnTo>
                  <a:lnTo>
                    <a:pt x="1734207" y="457200"/>
                  </a:lnTo>
                  <a:lnTo>
                    <a:pt x="2159876" y="599090"/>
                  </a:lnTo>
                  <a:lnTo>
                    <a:pt x="2648607" y="189187"/>
                  </a:lnTo>
                  <a:lnTo>
                    <a:pt x="2979683" y="0"/>
                  </a:lnTo>
                  <a:lnTo>
                    <a:pt x="3405352" y="283780"/>
                  </a:lnTo>
                  <a:lnTo>
                    <a:pt x="3610303" y="204952"/>
                  </a:lnTo>
                  <a:lnTo>
                    <a:pt x="3846786" y="141890"/>
                  </a:lnTo>
                  <a:lnTo>
                    <a:pt x="4698124" y="157656"/>
                  </a:lnTo>
                </a:path>
              </a:pathLst>
            </a:custGeom>
            <a:ln w="28575">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2096814" y="3783724"/>
              <a:ext cx="4682358" cy="775086"/>
            </a:xfrm>
            <a:custGeom>
              <a:avLst/>
              <a:gdLst>
                <a:gd name="connsiteX0" fmla="*/ 0 w 4682358"/>
                <a:gd name="connsiteY0" fmla="*/ 0 h 775086"/>
                <a:gd name="connsiteX1" fmla="*/ 394138 w 4682358"/>
                <a:gd name="connsiteY1" fmla="*/ 236483 h 775086"/>
                <a:gd name="connsiteX2" fmla="*/ 693683 w 4682358"/>
                <a:gd name="connsiteY2" fmla="*/ 315310 h 775086"/>
                <a:gd name="connsiteX3" fmla="*/ 898634 w 4682358"/>
                <a:gd name="connsiteY3" fmla="*/ 378373 h 775086"/>
                <a:gd name="connsiteX4" fmla="*/ 1308538 w 4682358"/>
                <a:gd name="connsiteY4" fmla="*/ 204952 h 775086"/>
                <a:gd name="connsiteX5" fmla="*/ 1986455 w 4682358"/>
                <a:gd name="connsiteY5" fmla="*/ 394138 h 775086"/>
                <a:gd name="connsiteX6" fmla="*/ 2159876 w 4682358"/>
                <a:gd name="connsiteY6" fmla="*/ 504497 h 775086"/>
                <a:gd name="connsiteX7" fmla="*/ 2506717 w 4682358"/>
                <a:gd name="connsiteY7" fmla="*/ 346842 h 775086"/>
                <a:gd name="connsiteX8" fmla="*/ 2617076 w 4682358"/>
                <a:gd name="connsiteY8" fmla="*/ 299545 h 775086"/>
                <a:gd name="connsiteX9" fmla="*/ 2995448 w 4682358"/>
                <a:gd name="connsiteY9" fmla="*/ 315310 h 775086"/>
                <a:gd name="connsiteX10" fmla="*/ 3547241 w 4682358"/>
                <a:gd name="connsiteY10" fmla="*/ 630621 h 775086"/>
                <a:gd name="connsiteX11" fmla="*/ 3815255 w 4682358"/>
                <a:gd name="connsiteY11" fmla="*/ 772510 h 775086"/>
                <a:gd name="connsiteX12" fmla="*/ 4682358 w 4682358"/>
                <a:gd name="connsiteY12" fmla="*/ 740979 h 775086"/>
                <a:gd name="connsiteX0" fmla="*/ 0 w 4682358"/>
                <a:gd name="connsiteY0" fmla="*/ 0 h 775086"/>
                <a:gd name="connsiteX1" fmla="*/ 394138 w 4682358"/>
                <a:gd name="connsiteY1" fmla="*/ 236483 h 775086"/>
                <a:gd name="connsiteX2" fmla="*/ 693683 w 4682358"/>
                <a:gd name="connsiteY2" fmla="*/ 315310 h 775086"/>
                <a:gd name="connsiteX3" fmla="*/ 898634 w 4682358"/>
                <a:gd name="connsiteY3" fmla="*/ 378373 h 775086"/>
                <a:gd name="connsiteX4" fmla="*/ 1308538 w 4682358"/>
                <a:gd name="connsiteY4" fmla="*/ 204952 h 775086"/>
                <a:gd name="connsiteX5" fmla="*/ 1986455 w 4682358"/>
                <a:gd name="connsiteY5" fmla="*/ 394138 h 775086"/>
                <a:gd name="connsiteX6" fmla="*/ 2159876 w 4682358"/>
                <a:gd name="connsiteY6" fmla="*/ 504497 h 775086"/>
                <a:gd name="connsiteX7" fmla="*/ 2506717 w 4682358"/>
                <a:gd name="connsiteY7" fmla="*/ 346842 h 775086"/>
                <a:gd name="connsiteX8" fmla="*/ 2617076 w 4682358"/>
                <a:gd name="connsiteY8" fmla="*/ 299545 h 775086"/>
                <a:gd name="connsiteX9" fmla="*/ 2995448 w 4682358"/>
                <a:gd name="connsiteY9" fmla="*/ 315310 h 775086"/>
                <a:gd name="connsiteX10" fmla="*/ 3547241 w 4682358"/>
                <a:gd name="connsiteY10" fmla="*/ 630621 h 775086"/>
                <a:gd name="connsiteX11" fmla="*/ 3815255 w 4682358"/>
                <a:gd name="connsiteY11" fmla="*/ 772510 h 775086"/>
                <a:gd name="connsiteX12" fmla="*/ 4682358 w 4682358"/>
                <a:gd name="connsiteY12" fmla="*/ 740979 h 775086"/>
                <a:gd name="connsiteX0" fmla="*/ 0 w 4682358"/>
                <a:gd name="connsiteY0" fmla="*/ 0 h 775086"/>
                <a:gd name="connsiteX1" fmla="*/ 394138 w 4682358"/>
                <a:gd name="connsiteY1" fmla="*/ 236483 h 775086"/>
                <a:gd name="connsiteX2" fmla="*/ 693683 w 4682358"/>
                <a:gd name="connsiteY2" fmla="*/ 315310 h 775086"/>
                <a:gd name="connsiteX3" fmla="*/ 898634 w 4682358"/>
                <a:gd name="connsiteY3" fmla="*/ 378373 h 775086"/>
                <a:gd name="connsiteX4" fmla="*/ 1308538 w 4682358"/>
                <a:gd name="connsiteY4" fmla="*/ 204952 h 775086"/>
                <a:gd name="connsiteX5" fmla="*/ 1986455 w 4682358"/>
                <a:gd name="connsiteY5" fmla="*/ 394138 h 775086"/>
                <a:gd name="connsiteX6" fmla="*/ 2159876 w 4682358"/>
                <a:gd name="connsiteY6" fmla="*/ 504497 h 775086"/>
                <a:gd name="connsiteX7" fmla="*/ 2506717 w 4682358"/>
                <a:gd name="connsiteY7" fmla="*/ 346842 h 775086"/>
                <a:gd name="connsiteX8" fmla="*/ 2617076 w 4682358"/>
                <a:gd name="connsiteY8" fmla="*/ 299545 h 775086"/>
                <a:gd name="connsiteX9" fmla="*/ 2995448 w 4682358"/>
                <a:gd name="connsiteY9" fmla="*/ 315310 h 775086"/>
                <a:gd name="connsiteX10" fmla="*/ 3547241 w 4682358"/>
                <a:gd name="connsiteY10" fmla="*/ 630621 h 775086"/>
                <a:gd name="connsiteX11" fmla="*/ 3815255 w 4682358"/>
                <a:gd name="connsiteY11" fmla="*/ 772510 h 775086"/>
                <a:gd name="connsiteX12" fmla="*/ 4682358 w 4682358"/>
                <a:gd name="connsiteY12" fmla="*/ 740979 h 7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82358" h="775086">
                  <a:moveTo>
                    <a:pt x="0" y="0"/>
                  </a:moveTo>
                  <a:lnTo>
                    <a:pt x="394138" y="236483"/>
                  </a:lnTo>
                  <a:lnTo>
                    <a:pt x="693683" y="315310"/>
                  </a:lnTo>
                  <a:cubicBezTo>
                    <a:pt x="887854" y="380035"/>
                    <a:pt x="816396" y="378373"/>
                    <a:pt x="898634" y="378373"/>
                  </a:cubicBezTo>
                  <a:lnTo>
                    <a:pt x="1308538" y="204952"/>
                  </a:lnTo>
                  <a:lnTo>
                    <a:pt x="1986455" y="394138"/>
                  </a:lnTo>
                  <a:lnTo>
                    <a:pt x="2159876" y="504497"/>
                  </a:lnTo>
                  <a:lnTo>
                    <a:pt x="2506717" y="346842"/>
                  </a:lnTo>
                  <a:cubicBezTo>
                    <a:pt x="2606011" y="297195"/>
                    <a:pt x="2566057" y="299545"/>
                    <a:pt x="2617076" y="299545"/>
                  </a:cubicBezTo>
                  <a:lnTo>
                    <a:pt x="2995448" y="315310"/>
                  </a:lnTo>
                  <a:lnTo>
                    <a:pt x="3547241" y="630621"/>
                  </a:lnTo>
                  <a:cubicBezTo>
                    <a:pt x="3804069" y="775086"/>
                    <a:pt x="3703017" y="772510"/>
                    <a:pt x="3815255" y="772510"/>
                  </a:cubicBezTo>
                  <a:lnTo>
                    <a:pt x="4682358" y="740979"/>
                  </a:lnTo>
                </a:path>
              </a:pathLst>
            </a:cu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2" name="Groupe 21"/>
          <p:cNvGrpSpPr/>
          <p:nvPr/>
        </p:nvGrpSpPr>
        <p:grpSpPr>
          <a:xfrm>
            <a:off x="4459458" y="3200536"/>
            <a:ext cx="4357718" cy="2857520"/>
            <a:chOff x="928662" y="2643182"/>
            <a:chExt cx="5000660" cy="2857520"/>
          </a:xfrm>
          <a:effectLst>
            <a:outerShdw blurRad="50800" dist="38100" dir="2700000" algn="tl" rotWithShape="0">
              <a:prstClr val="black">
                <a:alpha val="40000"/>
              </a:prstClr>
            </a:outerShdw>
          </a:effectLst>
        </p:grpSpPr>
        <p:graphicFrame>
          <p:nvGraphicFramePr>
            <p:cNvPr id="23" name="Graphique 22"/>
            <p:cNvGraphicFramePr/>
            <p:nvPr/>
          </p:nvGraphicFramePr>
          <p:xfrm>
            <a:off x="928662" y="2643182"/>
            <a:ext cx="5000660" cy="2857520"/>
          </p:xfrm>
          <a:graphic>
            <a:graphicData uri="http://schemas.openxmlformats.org/drawingml/2006/chart">
              <c:chart xmlns:c="http://schemas.openxmlformats.org/drawingml/2006/chart" xmlns:r="http://schemas.openxmlformats.org/officeDocument/2006/relationships" r:id="rId5"/>
            </a:graphicData>
          </a:graphic>
        </p:graphicFrame>
        <p:sp>
          <p:nvSpPr>
            <p:cNvPr id="24" name="Forme libre 23"/>
            <p:cNvSpPr/>
            <p:nvPr/>
          </p:nvSpPr>
          <p:spPr>
            <a:xfrm>
              <a:off x="1712259" y="3281082"/>
              <a:ext cx="3908612" cy="1021977"/>
            </a:xfrm>
            <a:custGeom>
              <a:avLst/>
              <a:gdLst>
                <a:gd name="connsiteX0" fmla="*/ 0 w 3908612"/>
                <a:gd name="connsiteY0" fmla="*/ 1158073 h 1158073"/>
                <a:gd name="connsiteX1" fmla="*/ 358588 w 3908612"/>
                <a:gd name="connsiteY1" fmla="*/ 1041532 h 1158073"/>
                <a:gd name="connsiteX2" fmla="*/ 726141 w 3908612"/>
                <a:gd name="connsiteY2" fmla="*/ 1050496 h 1158073"/>
                <a:gd name="connsiteX3" fmla="*/ 1048870 w 3908612"/>
                <a:gd name="connsiteY3" fmla="*/ 898096 h 1158073"/>
                <a:gd name="connsiteX4" fmla="*/ 1775012 w 3908612"/>
                <a:gd name="connsiteY4" fmla="*/ 781555 h 1158073"/>
                <a:gd name="connsiteX5" fmla="*/ 2492188 w 3908612"/>
                <a:gd name="connsiteY5" fmla="*/ 324355 h 1158073"/>
                <a:gd name="connsiteX6" fmla="*/ 2841812 w 3908612"/>
                <a:gd name="connsiteY6" fmla="*/ 279532 h 1158073"/>
                <a:gd name="connsiteX7" fmla="*/ 3191435 w 3908612"/>
                <a:gd name="connsiteY7" fmla="*/ 136096 h 1158073"/>
                <a:gd name="connsiteX8" fmla="*/ 3550023 w 3908612"/>
                <a:gd name="connsiteY8" fmla="*/ 422967 h 1158073"/>
                <a:gd name="connsiteX9" fmla="*/ 3899647 w 3908612"/>
                <a:gd name="connsiteY9" fmla="*/ 136096 h 1158073"/>
                <a:gd name="connsiteX10" fmla="*/ 3908612 w 3908612"/>
                <a:gd name="connsiteY10" fmla="*/ 145061 h 1158073"/>
                <a:gd name="connsiteX0" fmla="*/ 0 w 3908612"/>
                <a:gd name="connsiteY0" fmla="*/ 1021977 h 1021977"/>
                <a:gd name="connsiteX1" fmla="*/ 358588 w 3908612"/>
                <a:gd name="connsiteY1" fmla="*/ 905436 h 1021977"/>
                <a:gd name="connsiteX2" fmla="*/ 726141 w 3908612"/>
                <a:gd name="connsiteY2" fmla="*/ 914400 h 1021977"/>
                <a:gd name="connsiteX3" fmla="*/ 1048870 w 3908612"/>
                <a:gd name="connsiteY3" fmla="*/ 762000 h 1021977"/>
                <a:gd name="connsiteX4" fmla="*/ 1775012 w 3908612"/>
                <a:gd name="connsiteY4" fmla="*/ 645459 h 1021977"/>
                <a:gd name="connsiteX5" fmla="*/ 2492188 w 3908612"/>
                <a:gd name="connsiteY5" fmla="*/ 188259 h 1021977"/>
                <a:gd name="connsiteX6" fmla="*/ 2841812 w 3908612"/>
                <a:gd name="connsiteY6" fmla="*/ 143436 h 1021977"/>
                <a:gd name="connsiteX7" fmla="*/ 3191435 w 3908612"/>
                <a:gd name="connsiteY7" fmla="*/ 0 h 1021977"/>
                <a:gd name="connsiteX8" fmla="*/ 3550023 w 3908612"/>
                <a:gd name="connsiteY8" fmla="*/ 286871 h 1021977"/>
                <a:gd name="connsiteX9" fmla="*/ 3899647 w 3908612"/>
                <a:gd name="connsiteY9" fmla="*/ 0 h 1021977"/>
                <a:gd name="connsiteX10" fmla="*/ 3908612 w 3908612"/>
                <a:gd name="connsiteY10" fmla="*/ 8965 h 1021977"/>
                <a:gd name="connsiteX0" fmla="*/ 0 w 3908612"/>
                <a:gd name="connsiteY0" fmla="*/ 1021977 h 1021977"/>
                <a:gd name="connsiteX1" fmla="*/ 358588 w 3908612"/>
                <a:gd name="connsiteY1" fmla="*/ 905436 h 1021977"/>
                <a:gd name="connsiteX2" fmla="*/ 726141 w 3908612"/>
                <a:gd name="connsiteY2" fmla="*/ 914400 h 1021977"/>
                <a:gd name="connsiteX3" fmla="*/ 1048870 w 3908612"/>
                <a:gd name="connsiteY3" fmla="*/ 762000 h 1021977"/>
                <a:gd name="connsiteX4" fmla="*/ 1775012 w 3908612"/>
                <a:gd name="connsiteY4" fmla="*/ 645459 h 1021977"/>
                <a:gd name="connsiteX5" fmla="*/ 2492188 w 3908612"/>
                <a:gd name="connsiteY5" fmla="*/ 188259 h 1021977"/>
                <a:gd name="connsiteX6" fmla="*/ 2841812 w 3908612"/>
                <a:gd name="connsiteY6" fmla="*/ 143436 h 1021977"/>
                <a:gd name="connsiteX7" fmla="*/ 3191435 w 3908612"/>
                <a:gd name="connsiteY7" fmla="*/ 0 h 1021977"/>
                <a:gd name="connsiteX8" fmla="*/ 3550023 w 3908612"/>
                <a:gd name="connsiteY8" fmla="*/ 286871 h 1021977"/>
                <a:gd name="connsiteX9" fmla="*/ 3899647 w 3908612"/>
                <a:gd name="connsiteY9" fmla="*/ 0 h 1021977"/>
                <a:gd name="connsiteX10" fmla="*/ 3908612 w 3908612"/>
                <a:gd name="connsiteY10" fmla="*/ 8965 h 1021977"/>
                <a:gd name="connsiteX0" fmla="*/ 0 w 3908612"/>
                <a:gd name="connsiteY0" fmla="*/ 1021977 h 1021977"/>
                <a:gd name="connsiteX1" fmla="*/ 358588 w 3908612"/>
                <a:gd name="connsiteY1" fmla="*/ 905436 h 1021977"/>
                <a:gd name="connsiteX2" fmla="*/ 726141 w 3908612"/>
                <a:gd name="connsiteY2" fmla="*/ 914400 h 1021977"/>
                <a:gd name="connsiteX3" fmla="*/ 1048870 w 3908612"/>
                <a:gd name="connsiteY3" fmla="*/ 762000 h 1021977"/>
                <a:gd name="connsiteX4" fmla="*/ 1775012 w 3908612"/>
                <a:gd name="connsiteY4" fmla="*/ 645459 h 1021977"/>
                <a:gd name="connsiteX5" fmla="*/ 2492188 w 3908612"/>
                <a:gd name="connsiteY5" fmla="*/ 188259 h 1021977"/>
                <a:gd name="connsiteX6" fmla="*/ 2841812 w 3908612"/>
                <a:gd name="connsiteY6" fmla="*/ 143436 h 1021977"/>
                <a:gd name="connsiteX7" fmla="*/ 3191435 w 3908612"/>
                <a:gd name="connsiteY7" fmla="*/ 0 h 1021977"/>
                <a:gd name="connsiteX8" fmla="*/ 3550023 w 3908612"/>
                <a:gd name="connsiteY8" fmla="*/ 286871 h 1021977"/>
                <a:gd name="connsiteX9" fmla="*/ 3899647 w 3908612"/>
                <a:gd name="connsiteY9" fmla="*/ 0 h 1021977"/>
                <a:gd name="connsiteX10" fmla="*/ 3908612 w 3908612"/>
                <a:gd name="connsiteY10" fmla="*/ 8965 h 10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8612" h="1021977">
                  <a:moveTo>
                    <a:pt x="0" y="1021977"/>
                  </a:moveTo>
                  <a:lnTo>
                    <a:pt x="358588" y="905436"/>
                  </a:lnTo>
                  <a:lnTo>
                    <a:pt x="726141" y="914400"/>
                  </a:lnTo>
                  <a:lnTo>
                    <a:pt x="1048870" y="762000"/>
                  </a:lnTo>
                  <a:lnTo>
                    <a:pt x="1775012" y="645459"/>
                  </a:lnTo>
                  <a:lnTo>
                    <a:pt x="2492188" y="188259"/>
                  </a:lnTo>
                  <a:lnTo>
                    <a:pt x="2841812" y="143436"/>
                  </a:lnTo>
                  <a:lnTo>
                    <a:pt x="3191435" y="0"/>
                  </a:lnTo>
                  <a:lnTo>
                    <a:pt x="3550023" y="286871"/>
                  </a:lnTo>
                  <a:lnTo>
                    <a:pt x="3899647" y="0"/>
                  </a:lnTo>
                  <a:lnTo>
                    <a:pt x="3908612" y="8965"/>
                  </a:lnTo>
                </a:path>
              </a:pathLst>
            </a:custGeom>
            <a:ln w="28575">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a:off x="1712259" y="4831976"/>
              <a:ext cx="3908612" cy="80683"/>
            </a:xfrm>
            <a:custGeom>
              <a:avLst/>
              <a:gdLst>
                <a:gd name="connsiteX0" fmla="*/ 0 w 3908612"/>
                <a:gd name="connsiteY0" fmla="*/ 178494 h 178494"/>
                <a:gd name="connsiteX1" fmla="*/ 1147482 w 3908612"/>
                <a:gd name="connsiteY1" fmla="*/ 178494 h 178494"/>
                <a:gd name="connsiteX2" fmla="*/ 1398494 w 3908612"/>
                <a:gd name="connsiteY2" fmla="*/ 97811 h 178494"/>
                <a:gd name="connsiteX3" fmla="*/ 3908612 w 3908612"/>
                <a:gd name="connsiteY3" fmla="*/ 97811 h 178494"/>
                <a:gd name="connsiteX0" fmla="*/ 0 w 3908612"/>
                <a:gd name="connsiteY0" fmla="*/ 80683 h 80683"/>
                <a:gd name="connsiteX1" fmla="*/ 1147482 w 3908612"/>
                <a:gd name="connsiteY1" fmla="*/ 80683 h 80683"/>
                <a:gd name="connsiteX2" fmla="*/ 1398494 w 3908612"/>
                <a:gd name="connsiteY2" fmla="*/ 0 h 80683"/>
                <a:gd name="connsiteX3" fmla="*/ 3908612 w 3908612"/>
                <a:gd name="connsiteY3" fmla="*/ 0 h 80683"/>
              </a:gdLst>
              <a:ahLst/>
              <a:cxnLst>
                <a:cxn ang="0">
                  <a:pos x="connsiteX0" y="connsiteY0"/>
                </a:cxn>
                <a:cxn ang="0">
                  <a:pos x="connsiteX1" y="connsiteY1"/>
                </a:cxn>
                <a:cxn ang="0">
                  <a:pos x="connsiteX2" y="connsiteY2"/>
                </a:cxn>
                <a:cxn ang="0">
                  <a:pos x="connsiteX3" y="connsiteY3"/>
                </a:cxn>
              </a:cxnLst>
              <a:rect l="l" t="t" r="r" b="b"/>
              <a:pathLst>
                <a:path w="3908612" h="80683">
                  <a:moveTo>
                    <a:pt x="0" y="80683"/>
                  </a:moveTo>
                  <a:lnTo>
                    <a:pt x="1147482" y="80683"/>
                  </a:lnTo>
                  <a:lnTo>
                    <a:pt x="1398494" y="0"/>
                  </a:lnTo>
                  <a:lnTo>
                    <a:pt x="3908612" y="0"/>
                  </a:lnTo>
                </a:path>
              </a:pathLst>
            </a:custGeom>
            <a:ln w="28575">
              <a:solidFill>
                <a:srgbClr val="4DAD2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6" name="Rectangle 25"/>
          <p:cNvSpPr/>
          <p:nvPr/>
        </p:nvSpPr>
        <p:spPr>
          <a:xfrm>
            <a:off x="2887822" y="5183150"/>
            <a:ext cx="1138453" cy="338554"/>
          </a:xfrm>
          <a:prstGeom prst="rect">
            <a:avLst/>
          </a:prstGeom>
        </p:spPr>
        <p:txBody>
          <a:bodyPr wrap="none">
            <a:spAutoFit/>
          </a:bodyPr>
          <a:lstStyle/>
          <a:p>
            <a:r>
              <a:rPr lang="fr-FR" sz="1600" kern="0" dirty="0">
                <a:solidFill>
                  <a:srgbClr val="C00000"/>
                </a:solidFill>
                <a:cs typeface="Calibri" pitchFamily="34" charset="0"/>
              </a:rPr>
              <a:t>Quinolones</a:t>
            </a:r>
            <a:endParaRPr lang="fr-FR" sz="1600" dirty="0">
              <a:solidFill>
                <a:srgbClr val="C00000"/>
              </a:solidFill>
            </a:endParaRPr>
          </a:p>
        </p:txBody>
      </p:sp>
      <p:sp>
        <p:nvSpPr>
          <p:cNvPr id="27" name="Rectangle 26"/>
          <p:cNvSpPr/>
          <p:nvPr/>
        </p:nvSpPr>
        <p:spPr>
          <a:xfrm>
            <a:off x="2459194" y="4040142"/>
            <a:ext cx="1646605" cy="338554"/>
          </a:xfrm>
          <a:prstGeom prst="rect">
            <a:avLst/>
          </a:prstGeom>
        </p:spPr>
        <p:txBody>
          <a:bodyPr wrap="none">
            <a:spAutoFit/>
          </a:bodyPr>
          <a:lstStyle/>
          <a:p>
            <a:r>
              <a:rPr lang="fr-FR" sz="1600" kern="0" dirty="0" err="1" smtClean="0">
                <a:solidFill>
                  <a:schemeClr val="accent6">
                    <a:lumMod val="50000"/>
                  </a:schemeClr>
                </a:solidFill>
                <a:cs typeface="Calibri" pitchFamily="34" charset="0"/>
              </a:rPr>
              <a:t>Fluoroquinolones</a:t>
            </a:r>
            <a:endParaRPr lang="fr-FR" sz="1600" dirty="0">
              <a:solidFill>
                <a:schemeClr val="accent6">
                  <a:lumMod val="50000"/>
                </a:schemeClr>
              </a:solidFill>
            </a:endParaRPr>
          </a:p>
        </p:txBody>
      </p:sp>
      <p:sp>
        <p:nvSpPr>
          <p:cNvPr id="28" name="Rectangle 27"/>
          <p:cNvSpPr/>
          <p:nvPr/>
        </p:nvSpPr>
        <p:spPr>
          <a:xfrm>
            <a:off x="5619262" y="3357784"/>
            <a:ext cx="2807179" cy="338554"/>
          </a:xfrm>
          <a:prstGeom prst="rect">
            <a:avLst/>
          </a:prstGeom>
        </p:spPr>
        <p:txBody>
          <a:bodyPr wrap="none">
            <a:spAutoFit/>
          </a:bodyPr>
          <a:lstStyle/>
          <a:p>
            <a:r>
              <a:rPr lang="fr-FR" sz="1600" b="1" kern="0" dirty="0" err="1" smtClean="0">
                <a:solidFill>
                  <a:srgbClr val="FF9900"/>
                </a:solidFill>
                <a:cs typeface="Calibri" pitchFamily="34" charset="0"/>
              </a:rPr>
              <a:t>Céph</a:t>
            </a:r>
            <a:r>
              <a:rPr lang="fr-FR" sz="1600" b="1" kern="0" dirty="0" smtClean="0">
                <a:solidFill>
                  <a:srgbClr val="FF9900"/>
                </a:solidFill>
                <a:cs typeface="Calibri" pitchFamily="34" charset="0"/>
              </a:rPr>
              <a:t> 3 </a:t>
            </a:r>
            <a:r>
              <a:rPr lang="fr-FR" sz="1600" b="1" kern="0" baseline="30000" dirty="0" err="1" smtClean="0">
                <a:solidFill>
                  <a:srgbClr val="FF9900"/>
                </a:solidFill>
                <a:cs typeface="Calibri" pitchFamily="34" charset="0"/>
              </a:rPr>
              <a:t>ième</a:t>
            </a:r>
            <a:r>
              <a:rPr lang="fr-FR" sz="1600" b="1" kern="0" dirty="0" smtClean="0">
                <a:solidFill>
                  <a:srgbClr val="FF9900"/>
                </a:solidFill>
                <a:cs typeface="Calibri" pitchFamily="34" charset="0"/>
              </a:rPr>
              <a:t> et 4</a:t>
            </a:r>
            <a:r>
              <a:rPr lang="fr-FR" sz="1600" b="1" kern="0" baseline="30000" dirty="0" smtClean="0">
                <a:solidFill>
                  <a:srgbClr val="FF9900"/>
                </a:solidFill>
                <a:cs typeface="Calibri" pitchFamily="34" charset="0"/>
              </a:rPr>
              <a:t>ième</a:t>
            </a:r>
            <a:r>
              <a:rPr lang="fr-FR" sz="1600" b="1" kern="0" dirty="0" smtClean="0">
                <a:solidFill>
                  <a:srgbClr val="FF9900"/>
                </a:solidFill>
                <a:cs typeface="Calibri" pitchFamily="34" charset="0"/>
              </a:rPr>
              <a:t> générations</a:t>
            </a:r>
            <a:endParaRPr lang="fr-FR" sz="1600" b="1" dirty="0">
              <a:solidFill>
                <a:srgbClr val="FF9900"/>
              </a:solidFill>
            </a:endParaRPr>
          </a:p>
        </p:txBody>
      </p:sp>
      <p:sp>
        <p:nvSpPr>
          <p:cNvPr id="29" name="Rectangle 28"/>
          <p:cNvSpPr/>
          <p:nvPr/>
        </p:nvSpPr>
        <p:spPr>
          <a:xfrm>
            <a:off x="6245614" y="4825960"/>
            <a:ext cx="2698175" cy="338554"/>
          </a:xfrm>
          <a:prstGeom prst="rect">
            <a:avLst/>
          </a:prstGeom>
        </p:spPr>
        <p:txBody>
          <a:bodyPr wrap="none">
            <a:spAutoFit/>
          </a:bodyPr>
          <a:lstStyle/>
          <a:p>
            <a:r>
              <a:rPr lang="fr-FR" sz="1600" b="1" kern="0" dirty="0" err="1" smtClean="0">
                <a:solidFill>
                  <a:srgbClr val="4DAD27"/>
                </a:solidFill>
                <a:cs typeface="Calibri" pitchFamily="34" charset="0"/>
              </a:rPr>
              <a:t>Céph</a:t>
            </a:r>
            <a:r>
              <a:rPr lang="fr-FR" sz="1600" b="1" kern="0" dirty="0" smtClean="0">
                <a:solidFill>
                  <a:srgbClr val="4DAD27"/>
                </a:solidFill>
                <a:cs typeface="Calibri" pitchFamily="34" charset="0"/>
              </a:rPr>
              <a:t> 1</a:t>
            </a:r>
            <a:r>
              <a:rPr lang="fr-FR" sz="1600" b="1" kern="0" baseline="30000" dirty="0" smtClean="0">
                <a:solidFill>
                  <a:srgbClr val="4DAD27"/>
                </a:solidFill>
                <a:cs typeface="Calibri" pitchFamily="34" charset="0"/>
              </a:rPr>
              <a:t>ière</a:t>
            </a:r>
            <a:r>
              <a:rPr lang="fr-FR" sz="1600" b="1" kern="0" dirty="0" smtClean="0">
                <a:solidFill>
                  <a:srgbClr val="4DAD27"/>
                </a:solidFill>
                <a:cs typeface="Calibri" pitchFamily="34" charset="0"/>
              </a:rPr>
              <a:t> et 2</a:t>
            </a:r>
            <a:r>
              <a:rPr lang="fr-FR" sz="1600" b="1" kern="0" baseline="30000" dirty="0" smtClean="0">
                <a:solidFill>
                  <a:srgbClr val="4DAD27"/>
                </a:solidFill>
                <a:cs typeface="Calibri" pitchFamily="34" charset="0"/>
              </a:rPr>
              <a:t>ième</a:t>
            </a:r>
            <a:r>
              <a:rPr lang="fr-FR" sz="1600" b="1" kern="0" dirty="0" smtClean="0">
                <a:solidFill>
                  <a:srgbClr val="4DAD27"/>
                </a:solidFill>
                <a:cs typeface="Calibri" pitchFamily="34" charset="0"/>
              </a:rPr>
              <a:t> générations</a:t>
            </a:r>
            <a:endParaRPr lang="fr-FR" sz="1600" b="1" dirty="0">
              <a:solidFill>
                <a:srgbClr val="4DAD27"/>
              </a:solidFill>
            </a:endParaRPr>
          </a:p>
        </p:txBody>
      </p:sp>
      <p:sp>
        <p:nvSpPr>
          <p:cNvPr id="30" name="Flèche vers le bas 29"/>
          <p:cNvSpPr/>
          <p:nvPr/>
        </p:nvSpPr>
        <p:spPr>
          <a:xfrm rot="2476882">
            <a:off x="2995137" y="2294589"/>
            <a:ext cx="404322" cy="470824"/>
          </a:xfrm>
          <a:prstGeom prst="downArrow">
            <a:avLst/>
          </a:prstGeom>
          <a:solidFill>
            <a:srgbClr val="327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rot="19123118" flipH="1">
            <a:off x="5088339" y="2304379"/>
            <a:ext cx="404322" cy="459644"/>
          </a:xfrm>
          <a:prstGeom prst="downArrow">
            <a:avLst/>
          </a:prstGeom>
          <a:solidFill>
            <a:srgbClr val="327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23</a:t>
            </a:fld>
            <a:endParaRPr lang="fr-BE"/>
          </a:p>
        </p:txBody>
      </p:sp>
      <p:sp>
        <p:nvSpPr>
          <p:cNvPr id="33" name="Rectangle 32"/>
          <p:cNvSpPr/>
          <p:nvPr/>
        </p:nvSpPr>
        <p:spPr>
          <a:xfrm>
            <a:off x="3382355" y="6445521"/>
            <a:ext cx="2363211" cy="400110"/>
          </a:xfrm>
          <a:prstGeom prst="rect">
            <a:avLst/>
          </a:prstGeom>
        </p:spPr>
        <p:txBody>
          <a:bodyPr wrap="none">
            <a:spAutoFit/>
          </a:bodyPr>
          <a:lstStyle/>
          <a:p>
            <a:pPr marL="0" indent="0">
              <a:buFontTx/>
              <a:buNone/>
              <a:defRPr/>
            </a:pPr>
            <a:r>
              <a:rPr lang="fr-FR" sz="2000" i="1" dirty="0">
                <a:ea typeface="ＭＳ Ｐゴシック" charset="0"/>
              </a:rPr>
              <a:t>Source : ANMV, 2011</a:t>
            </a:r>
          </a:p>
        </p:txBody>
      </p:sp>
    </p:spTree>
    <p:extLst>
      <p:ext uri="{BB962C8B-B14F-4D97-AF65-F5344CB8AC3E}">
        <p14:creationId xmlns:p14="http://schemas.microsoft.com/office/powerpoint/2010/main" val="21904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texte 2"/>
          <p:cNvSpPr>
            <a:spLocks noGrp="1"/>
          </p:cNvSpPr>
          <p:nvPr>
            <p:ph type="body" idx="1"/>
          </p:nvPr>
        </p:nvSpPr>
        <p:spPr bwMode="auto">
          <a:xfrm>
            <a:off x="560361" y="752800"/>
            <a:ext cx="4040188" cy="454025"/>
          </a:xfrm>
          <a:noFill/>
          <a:ln>
            <a:miter lim="800000"/>
            <a:headEnd/>
            <a:tailEnd/>
          </a:ln>
        </p:spPr>
        <p:txBody>
          <a:bodyPr vert="horz" wrap="square" lIns="91440" tIns="45720" rIns="91440" bIns="45720" numCol="1" anchorCtr="0" compatLnSpc="1">
            <a:prstTxWarp prst="textNoShape">
              <a:avLst/>
            </a:prstTxWarp>
            <a:normAutofit lnSpcReduction="10000"/>
          </a:bodyPr>
          <a:lstStyle/>
          <a:p>
            <a:r>
              <a:rPr lang="fr-FR" dirty="0" smtClean="0"/>
              <a:t>ALEA toutes espèces</a:t>
            </a:r>
          </a:p>
        </p:txBody>
      </p:sp>
      <p:sp>
        <p:nvSpPr>
          <p:cNvPr id="23557" name="Espace réservé du texte 4"/>
          <p:cNvSpPr>
            <a:spLocks noGrp="1"/>
          </p:cNvSpPr>
          <p:nvPr>
            <p:ph type="body" sz="quarter" idx="3"/>
          </p:nvPr>
        </p:nvSpPr>
        <p:spPr bwMode="auto">
          <a:xfrm>
            <a:off x="6033246" y="795154"/>
            <a:ext cx="2857520" cy="431800"/>
          </a:xfrm>
          <a:noFill/>
          <a:ln>
            <a:miter lim="800000"/>
            <a:headEnd/>
            <a:tailEnd/>
          </a:ln>
        </p:spPr>
        <p:txBody>
          <a:bodyPr vert="horz" wrap="square" lIns="91440" tIns="45720" rIns="91440" bIns="45720" numCol="1" anchorCtr="0" compatLnSpc="1">
            <a:prstTxWarp prst="textNoShape">
              <a:avLst/>
            </a:prstTxWarp>
            <a:normAutofit lnSpcReduction="10000"/>
          </a:bodyPr>
          <a:lstStyle/>
          <a:p>
            <a:r>
              <a:rPr lang="fr-FR" dirty="0" smtClean="0"/>
              <a:t>ALEA bovins</a:t>
            </a:r>
          </a:p>
        </p:txBody>
      </p:sp>
      <p:sp>
        <p:nvSpPr>
          <p:cNvPr id="14" name="Titre 1"/>
          <p:cNvSpPr txBox="1">
            <a:spLocks noGrp="1"/>
          </p:cNvSpPr>
          <p:nvPr>
            <p:ph type="title"/>
          </p:nvPr>
        </p:nvSpPr>
        <p:spPr bwMode="auto">
          <a:xfrm>
            <a:off x="0" y="60599"/>
            <a:ext cx="8872510" cy="60872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000" b="1" i="0" u="none" strike="noStrike" kern="0" cap="none" spc="0" normalizeH="0" baseline="0" noProof="0" dirty="0" smtClean="0">
                <a:ln>
                  <a:noFill/>
                </a:ln>
                <a:solidFill>
                  <a:schemeClr val="accent1">
                    <a:lumMod val="75000"/>
                  </a:schemeClr>
                </a:solidFill>
                <a:effectLst/>
                <a:uLnTx/>
                <a:uFillTx/>
                <a:latin typeface="+mj-lt"/>
                <a:ea typeface="MS PGothic" pitchFamily="34" charset="-128"/>
                <a:cs typeface="ＭＳ Ｐゴシック" charset="0"/>
              </a:rPr>
              <a:t>Focus sur les</a:t>
            </a:r>
            <a:r>
              <a:rPr kumimoji="0" lang="fr-FR" sz="4000" b="1" i="0" u="none" strike="noStrike" kern="0" cap="none" spc="0" normalizeH="0" noProof="0" dirty="0" smtClean="0">
                <a:ln>
                  <a:noFill/>
                </a:ln>
                <a:solidFill>
                  <a:schemeClr val="accent1">
                    <a:lumMod val="75000"/>
                  </a:schemeClr>
                </a:solidFill>
                <a:effectLst/>
                <a:uLnTx/>
                <a:uFillTx/>
                <a:latin typeface="+mj-lt"/>
                <a:ea typeface="MS PGothic" pitchFamily="34" charset="-128"/>
                <a:cs typeface="ＭＳ Ｐゴシック" charset="0"/>
              </a:rPr>
              <a:t> antibiotiques critiques</a:t>
            </a:r>
            <a:endParaRPr kumimoji="0" lang="fr-FR" sz="4000" b="1" i="0" u="none" strike="noStrike" kern="0" cap="none" spc="0" normalizeH="0" baseline="0" noProof="0" dirty="0" smtClean="0">
              <a:ln>
                <a:noFill/>
              </a:ln>
              <a:solidFill>
                <a:schemeClr val="accent1">
                  <a:lumMod val="75000"/>
                </a:schemeClr>
              </a:solidFill>
              <a:effectLst/>
              <a:uLnTx/>
              <a:uFillTx/>
              <a:latin typeface="+mj-lt"/>
              <a:ea typeface="MS PGothic" pitchFamily="34" charset="-128"/>
              <a:cs typeface="ＭＳ Ｐゴシック" charset="0"/>
            </a:endParaRPr>
          </a:p>
        </p:txBody>
      </p:sp>
      <p:grpSp>
        <p:nvGrpSpPr>
          <p:cNvPr id="13" name="Groupe 12"/>
          <p:cNvGrpSpPr>
            <a:grpSpLocks noChangeAspect="1"/>
          </p:cNvGrpSpPr>
          <p:nvPr/>
        </p:nvGrpSpPr>
        <p:grpSpPr>
          <a:xfrm>
            <a:off x="165441" y="1602779"/>
            <a:ext cx="4533900" cy="2400300"/>
            <a:chOff x="1071538" y="2857496"/>
            <a:chExt cx="5667375" cy="3000375"/>
          </a:xfrm>
        </p:grpSpPr>
        <p:graphicFrame>
          <p:nvGraphicFramePr>
            <p:cNvPr id="11" name="Graphique 10"/>
            <p:cNvGraphicFramePr/>
            <p:nvPr/>
          </p:nvGraphicFramePr>
          <p:xfrm>
            <a:off x="1071538" y="2857496"/>
            <a:ext cx="5667375" cy="3000375"/>
          </p:xfrm>
          <a:graphic>
            <a:graphicData uri="http://schemas.openxmlformats.org/drawingml/2006/chart">
              <c:chart xmlns:c="http://schemas.openxmlformats.org/drawingml/2006/chart" xmlns:r="http://schemas.openxmlformats.org/officeDocument/2006/relationships" r:id="rId3"/>
            </a:graphicData>
          </a:graphic>
        </p:graphicFrame>
        <p:sp>
          <p:nvSpPr>
            <p:cNvPr id="12" name="Forme libre 11"/>
            <p:cNvSpPr/>
            <p:nvPr/>
          </p:nvSpPr>
          <p:spPr>
            <a:xfrm>
              <a:off x="1966644" y="3220571"/>
              <a:ext cx="4387104" cy="1190708"/>
            </a:xfrm>
            <a:custGeom>
              <a:avLst/>
              <a:gdLst>
                <a:gd name="connsiteX0" fmla="*/ 0 w 4598895"/>
                <a:gd name="connsiteY0" fmla="*/ 1445098 h 1445098"/>
                <a:gd name="connsiteX1" fmla="*/ 396689 w 4598895"/>
                <a:gd name="connsiteY1" fmla="*/ 1277009 h 1445098"/>
                <a:gd name="connsiteX2" fmla="*/ 813547 w 4598895"/>
                <a:gd name="connsiteY2" fmla="*/ 1330798 h 1445098"/>
                <a:gd name="connsiteX3" fmla="*/ 1559859 w 4598895"/>
                <a:gd name="connsiteY3" fmla="*/ 1014792 h 1445098"/>
                <a:gd name="connsiteX4" fmla="*/ 1929653 w 4598895"/>
                <a:gd name="connsiteY4" fmla="*/ 974451 h 1445098"/>
                <a:gd name="connsiteX5" fmla="*/ 2709583 w 4598895"/>
                <a:gd name="connsiteY5" fmla="*/ 443292 h 1445098"/>
                <a:gd name="connsiteX6" fmla="*/ 3455895 w 4598895"/>
                <a:gd name="connsiteY6" fmla="*/ 214692 h 1445098"/>
                <a:gd name="connsiteX7" fmla="*/ 3845859 w 4598895"/>
                <a:gd name="connsiteY7" fmla="*/ 550868 h 1445098"/>
                <a:gd name="connsiteX8" fmla="*/ 4208930 w 4598895"/>
                <a:gd name="connsiteY8" fmla="*/ 174351 h 1445098"/>
                <a:gd name="connsiteX9" fmla="*/ 4598895 w 4598895"/>
                <a:gd name="connsiteY9" fmla="*/ 187798 h 1445098"/>
                <a:gd name="connsiteX0" fmla="*/ 0 w 4598895"/>
                <a:gd name="connsiteY0" fmla="*/ 1445098 h 1445098"/>
                <a:gd name="connsiteX1" fmla="*/ 396689 w 4598895"/>
                <a:gd name="connsiteY1" fmla="*/ 1277009 h 1445098"/>
                <a:gd name="connsiteX2" fmla="*/ 813547 w 4598895"/>
                <a:gd name="connsiteY2" fmla="*/ 1330798 h 1445098"/>
                <a:gd name="connsiteX3" fmla="*/ 1559859 w 4598895"/>
                <a:gd name="connsiteY3" fmla="*/ 1014792 h 1445098"/>
                <a:gd name="connsiteX4" fmla="*/ 1929653 w 4598895"/>
                <a:gd name="connsiteY4" fmla="*/ 974451 h 1445098"/>
                <a:gd name="connsiteX5" fmla="*/ 2709583 w 4598895"/>
                <a:gd name="connsiteY5" fmla="*/ 443292 h 1445098"/>
                <a:gd name="connsiteX6" fmla="*/ 3455895 w 4598895"/>
                <a:gd name="connsiteY6" fmla="*/ 214692 h 1445098"/>
                <a:gd name="connsiteX7" fmla="*/ 3845859 w 4598895"/>
                <a:gd name="connsiteY7" fmla="*/ 550868 h 1445098"/>
                <a:gd name="connsiteX8" fmla="*/ 4208930 w 4598895"/>
                <a:gd name="connsiteY8" fmla="*/ 174351 h 1445098"/>
                <a:gd name="connsiteX9" fmla="*/ 4598895 w 4598895"/>
                <a:gd name="connsiteY9" fmla="*/ 187798 h 1445098"/>
                <a:gd name="connsiteX0" fmla="*/ 0 w 4598895"/>
                <a:gd name="connsiteY0" fmla="*/ 1445098 h 1445098"/>
                <a:gd name="connsiteX1" fmla="*/ 396689 w 4598895"/>
                <a:gd name="connsiteY1" fmla="*/ 1277009 h 1445098"/>
                <a:gd name="connsiteX2" fmla="*/ 813547 w 4598895"/>
                <a:gd name="connsiteY2" fmla="*/ 1330798 h 1445098"/>
                <a:gd name="connsiteX3" fmla="*/ 1559859 w 4598895"/>
                <a:gd name="connsiteY3" fmla="*/ 1014792 h 1445098"/>
                <a:gd name="connsiteX4" fmla="*/ 1929653 w 4598895"/>
                <a:gd name="connsiteY4" fmla="*/ 974451 h 1445098"/>
                <a:gd name="connsiteX5" fmla="*/ 2709583 w 4598895"/>
                <a:gd name="connsiteY5" fmla="*/ 443292 h 1445098"/>
                <a:gd name="connsiteX6" fmla="*/ 3455895 w 4598895"/>
                <a:gd name="connsiteY6" fmla="*/ 214692 h 1445098"/>
                <a:gd name="connsiteX7" fmla="*/ 3845859 w 4598895"/>
                <a:gd name="connsiteY7" fmla="*/ 550868 h 1445098"/>
                <a:gd name="connsiteX8" fmla="*/ 4208930 w 4598895"/>
                <a:gd name="connsiteY8" fmla="*/ 174351 h 1445098"/>
                <a:gd name="connsiteX9" fmla="*/ 4598895 w 4598895"/>
                <a:gd name="connsiteY9" fmla="*/ 187798 h 1445098"/>
                <a:gd name="connsiteX0" fmla="*/ 0 w 4598895"/>
                <a:gd name="connsiteY0" fmla="*/ 1445098 h 1445098"/>
                <a:gd name="connsiteX1" fmla="*/ 396689 w 4598895"/>
                <a:gd name="connsiteY1" fmla="*/ 1277009 h 1445098"/>
                <a:gd name="connsiteX2" fmla="*/ 813547 w 4598895"/>
                <a:gd name="connsiteY2" fmla="*/ 1330798 h 1445098"/>
                <a:gd name="connsiteX3" fmla="*/ 1559859 w 4598895"/>
                <a:gd name="connsiteY3" fmla="*/ 1014792 h 1445098"/>
                <a:gd name="connsiteX4" fmla="*/ 1929653 w 4598895"/>
                <a:gd name="connsiteY4" fmla="*/ 974451 h 1445098"/>
                <a:gd name="connsiteX5" fmla="*/ 2709583 w 4598895"/>
                <a:gd name="connsiteY5" fmla="*/ 443292 h 1445098"/>
                <a:gd name="connsiteX6" fmla="*/ 3455895 w 4598895"/>
                <a:gd name="connsiteY6" fmla="*/ 214692 h 1445098"/>
                <a:gd name="connsiteX7" fmla="*/ 3845859 w 4598895"/>
                <a:gd name="connsiteY7" fmla="*/ 550868 h 1445098"/>
                <a:gd name="connsiteX8" fmla="*/ 4208930 w 4598895"/>
                <a:gd name="connsiteY8" fmla="*/ 174351 h 1445098"/>
                <a:gd name="connsiteX9" fmla="*/ 4598895 w 4598895"/>
                <a:gd name="connsiteY9" fmla="*/ 187798 h 1445098"/>
                <a:gd name="connsiteX0" fmla="*/ 0 w 4598895"/>
                <a:gd name="connsiteY0" fmla="*/ 1270747 h 1270747"/>
                <a:gd name="connsiteX1" fmla="*/ 396689 w 4598895"/>
                <a:gd name="connsiteY1" fmla="*/ 1102658 h 1270747"/>
                <a:gd name="connsiteX2" fmla="*/ 813547 w 4598895"/>
                <a:gd name="connsiteY2" fmla="*/ 1156447 h 1270747"/>
                <a:gd name="connsiteX3" fmla="*/ 1559859 w 4598895"/>
                <a:gd name="connsiteY3" fmla="*/ 840441 h 1270747"/>
                <a:gd name="connsiteX4" fmla="*/ 1929653 w 4598895"/>
                <a:gd name="connsiteY4" fmla="*/ 800100 h 1270747"/>
                <a:gd name="connsiteX5" fmla="*/ 2709583 w 4598895"/>
                <a:gd name="connsiteY5" fmla="*/ 268941 h 1270747"/>
                <a:gd name="connsiteX6" fmla="*/ 3455895 w 4598895"/>
                <a:gd name="connsiteY6" fmla="*/ 40341 h 1270747"/>
                <a:gd name="connsiteX7" fmla="*/ 3845859 w 4598895"/>
                <a:gd name="connsiteY7" fmla="*/ 376517 h 1270747"/>
                <a:gd name="connsiteX8" fmla="*/ 4208930 w 4598895"/>
                <a:gd name="connsiteY8" fmla="*/ 0 h 1270747"/>
                <a:gd name="connsiteX9" fmla="*/ 4598895 w 4598895"/>
                <a:gd name="connsiteY9" fmla="*/ 13447 h 1270747"/>
                <a:gd name="connsiteX0" fmla="*/ 0 w 4598895"/>
                <a:gd name="connsiteY0" fmla="*/ 1270747 h 1270747"/>
                <a:gd name="connsiteX1" fmla="*/ 396689 w 4598895"/>
                <a:gd name="connsiteY1" fmla="*/ 1102658 h 1270747"/>
                <a:gd name="connsiteX2" fmla="*/ 813547 w 4598895"/>
                <a:gd name="connsiteY2" fmla="*/ 1156447 h 1270747"/>
                <a:gd name="connsiteX3" fmla="*/ 1559859 w 4598895"/>
                <a:gd name="connsiteY3" fmla="*/ 840441 h 1270747"/>
                <a:gd name="connsiteX4" fmla="*/ 1929653 w 4598895"/>
                <a:gd name="connsiteY4" fmla="*/ 800100 h 1270747"/>
                <a:gd name="connsiteX5" fmla="*/ 2709583 w 4598895"/>
                <a:gd name="connsiteY5" fmla="*/ 268941 h 1270747"/>
                <a:gd name="connsiteX6" fmla="*/ 3455895 w 4598895"/>
                <a:gd name="connsiteY6" fmla="*/ 40341 h 1270747"/>
                <a:gd name="connsiteX7" fmla="*/ 3845859 w 4598895"/>
                <a:gd name="connsiteY7" fmla="*/ 376517 h 1270747"/>
                <a:gd name="connsiteX8" fmla="*/ 4208930 w 4598895"/>
                <a:gd name="connsiteY8" fmla="*/ 0 h 1270747"/>
                <a:gd name="connsiteX9" fmla="*/ 4598895 w 4598895"/>
                <a:gd name="connsiteY9" fmla="*/ 13447 h 127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8895" h="1270747">
                  <a:moveTo>
                    <a:pt x="0" y="1270747"/>
                  </a:moveTo>
                  <a:lnTo>
                    <a:pt x="396689" y="1102658"/>
                  </a:lnTo>
                  <a:lnTo>
                    <a:pt x="813547" y="1156447"/>
                  </a:lnTo>
                  <a:lnTo>
                    <a:pt x="1559859" y="840441"/>
                  </a:lnTo>
                  <a:lnTo>
                    <a:pt x="1929653" y="800100"/>
                  </a:lnTo>
                  <a:lnTo>
                    <a:pt x="2709583" y="268941"/>
                  </a:lnTo>
                  <a:lnTo>
                    <a:pt x="3455895" y="40341"/>
                  </a:lnTo>
                  <a:lnTo>
                    <a:pt x="3845859" y="376517"/>
                  </a:lnTo>
                  <a:lnTo>
                    <a:pt x="4208930" y="0"/>
                  </a:lnTo>
                  <a:lnTo>
                    <a:pt x="4598895" y="13447"/>
                  </a:lnTo>
                </a:path>
              </a:pathLst>
            </a:custGeom>
            <a:ln w="28575">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5" name="Groupe 14"/>
          <p:cNvGrpSpPr>
            <a:grpSpLocks noChangeAspect="1"/>
          </p:cNvGrpSpPr>
          <p:nvPr/>
        </p:nvGrpSpPr>
        <p:grpSpPr>
          <a:xfrm>
            <a:off x="340881" y="4253336"/>
            <a:ext cx="4533900" cy="2400300"/>
            <a:chOff x="1500166" y="2000240"/>
            <a:chExt cx="5667375" cy="3000375"/>
          </a:xfrm>
        </p:grpSpPr>
        <p:graphicFrame>
          <p:nvGraphicFramePr>
            <p:cNvPr id="16" name="Graphique 15"/>
            <p:cNvGraphicFramePr/>
            <p:nvPr>
              <p:extLst>
                <p:ext uri="{D42A27DB-BD31-4B8C-83A1-F6EECF244321}">
                  <p14:modId xmlns:p14="http://schemas.microsoft.com/office/powerpoint/2010/main" val="356660373"/>
                </p:ext>
              </p:extLst>
            </p:nvPr>
          </p:nvGraphicFramePr>
          <p:xfrm>
            <a:off x="1500166" y="2000240"/>
            <a:ext cx="5667375" cy="3000375"/>
          </p:xfrm>
          <a:graphic>
            <a:graphicData uri="http://schemas.openxmlformats.org/drawingml/2006/chart">
              <c:chart xmlns:c="http://schemas.openxmlformats.org/drawingml/2006/chart" xmlns:r="http://schemas.openxmlformats.org/officeDocument/2006/relationships" r:id="rId4"/>
            </a:graphicData>
          </a:graphic>
        </p:graphicFrame>
        <p:sp>
          <p:nvSpPr>
            <p:cNvPr id="17" name="Forme libre 16"/>
            <p:cNvSpPr/>
            <p:nvPr/>
          </p:nvSpPr>
          <p:spPr>
            <a:xfrm>
              <a:off x="2257990" y="2259242"/>
              <a:ext cx="4507308" cy="1094580"/>
            </a:xfrm>
            <a:custGeom>
              <a:avLst/>
              <a:gdLst>
                <a:gd name="connsiteX0" fmla="*/ 0 w 4615119"/>
                <a:gd name="connsiteY0" fmla="*/ 1278595 h 1278595"/>
                <a:gd name="connsiteX1" fmla="*/ 396510 w 4615119"/>
                <a:gd name="connsiteY1" fmla="*/ 1189583 h 1278595"/>
                <a:gd name="connsiteX2" fmla="*/ 1521302 w 4615119"/>
                <a:gd name="connsiteY2" fmla="*/ 493668 h 1278595"/>
                <a:gd name="connsiteX3" fmla="*/ 1529395 w 4615119"/>
                <a:gd name="connsiteY3" fmla="*/ 517944 h 1278595"/>
                <a:gd name="connsiteX4" fmla="*/ 1925904 w 4615119"/>
                <a:gd name="connsiteY4" fmla="*/ 606956 h 1278595"/>
                <a:gd name="connsiteX5" fmla="*/ 1966364 w 4615119"/>
                <a:gd name="connsiteY5" fmla="*/ 598864 h 1278595"/>
                <a:gd name="connsiteX6" fmla="*/ 2678464 w 4615119"/>
                <a:gd name="connsiteY6" fmla="*/ 161894 h 1278595"/>
                <a:gd name="connsiteX7" fmla="*/ 3058789 w 4615119"/>
                <a:gd name="connsiteY7" fmla="*/ 364195 h 1278595"/>
                <a:gd name="connsiteX8" fmla="*/ 3431023 w 4615119"/>
                <a:gd name="connsiteY8" fmla="*/ 250907 h 1278595"/>
                <a:gd name="connsiteX9" fmla="*/ 4232134 w 4615119"/>
                <a:gd name="connsiteY9" fmla="*/ 283275 h 1278595"/>
                <a:gd name="connsiteX10" fmla="*/ 4612460 w 4615119"/>
                <a:gd name="connsiteY10" fmla="*/ 226631 h 1278595"/>
                <a:gd name="connsiteX0" fmla="*/ 0 w 4615119"/>
                <a:gd name="connsiteY0" fmla="*/ 1278595 h 1278595"/>
                <a:gd name="connsiteX1" fmla="*/ 396510 w 4615119"/>
                <a:gd name="connsiteY1" fmla="*/ 1189583 h 1278595"/>
                <a:gd name="connsiteX2" fmla="*/ 1521302 w 4615119"/>
                <a:gd name="connsiteY2" fmla="*/ 493668 h 1278595"/>
                <a:gd name="connsiteX3" fmla="*/ 1529395 w 4615119"/>
                <a:gd name="connsiteY3" fmla="*/ 517944 h 1278595"/>
                <a:gd name="connsiteX4" fmla="*/ 1925904 w 4615119"/>
                <a:gd name="connsiteY4" fmla="*/ 606956 h 1278595"/>
                <a:gd name="connsiteX5" fmla="*/ 1966364 w 4615119"/>
                <a:gd name="connsiteY5" fmla="*/ 598864 h 1278595"/>
                <a:gd name="connsiteX6" fmla="*/ 2678464 w 4615119"/>
                <a:gd name="connsiteY6" fmla="*/ 161894 h 1278595"/>
                <a:gd name="connsiteX7" fmla="*/ 3058789 w 4615119"/>
                <a:gd name="connsiteY7" fmla="*/ 364195 h 1278595"/>
                <a:gd name="connsiteX8" fmla="*/ 3431023 w 4615119"/>
                <a:gd name="connsiteY8" fmla="*/ 250907 h 1278595"/>
                <a:gd name="connsiteX9" fmla="*/ 4232134 w 4615119"/>
                <a:gd name="connsiteY9" fmla="*/ 283275 h 1278595"/>
                <a:gd name="connsiteX10" fmla="*/ 4612460 w 4615119"/>
                <a:gd name="connsiteY10" fmla="*/ 226631 h 1278595"/>
                <a:gd name="connsiteX0" fmla="*/ 0 w 4615119"/>
                <a:gd name="connsiteY0" fmla="*/ 1278595 h 1278595"/>
                <a:gd name="connsiteX1" fmla="*/ 396510 w 4615119"/>
                <a:gd name="connsiteY1" fmla="*/ 1189583 h 1278595"/>
                <a:gd name="connsiteX2" fmla="*/ 1521302 w 4615119"/>
                <a:gd name="connsiteY2" fmla="*/ 493668 h 1278595"/>
                <a:gd name="connsiteX3" fmla="*/ 1529395 w 4615119"/>
                <a:gd name="connsiteY3" fmla="*/ 517944 h 1278595"/>
                <a:gd name="connsiteX4" fmla="*/ 1925904 w 4615119"/>
                <a:gd name="connsiteY4" fmla="*/ 606956 h 1278595"/>
                <a:gd name="connsiteX5" fmla="*/ 1966364 w 4615119"/>
                <a:gd name="connsiteY5" fmla="*/ 598864 h 1278595"/>
                <a:gd name="connsiteX6" fmla="*/ 2678464 w 4615119"/>
                <a:gd name="connsiteY6" fmla="*/ 161894 h 1278595"/>
                <a:gd name="connsiteX7" fmla="*/ 3058789 w 4615119"/>
                <a:gd name="connsiteY7" fmla="*/ 364195 h 1278595"/>
                <a:gd name="connsiteX8" fmla="*/ 3431023 w 4615119"/>
                <a:gd name="connsiteY8" fmla="*/ 250907 h 1278595"/>
                <a:gd name="connsiteX9" fmla="*/ 4232134 w 4615119"/>
                <a:gd name="connsiteY9" fmla="*/ 283275 h 1278595"/>
                <a:gd name="connsiteX10" fmla="*/ 4612460 w 4615119"/>
                <a:gd name="connsiteY10" fmla="*/ 226631 h 1278595"/>
                <a:gd name="connsiteX0" fmla="*/ 0 w 4615119"/>
                <a:gd name="connsiteY0" fmla="*/ 1188655 h 1188655"/>
                <a:gd name="connsiteX1" fmla="*/ 396510 w 4615119"/>
                <a:gd name="connsiteY1" fmla="*/ 1099643 h 1188655"/>
                <a:gd name="connsiteX2" fmla="*/ 1521302 w 4615119"/>
                <a:gd name="connsiteY2" fmla="*/ 403728 h 1188655"/>
                <a:gd name="connsiteX3" fmla="*/ 1529395 w 4615119"/>
                <a:gd name="connsiteY3" fmla="*/ 428004 h 1188655"/>
                <a:gd name="connsiteX4" fmla="*/ 1925904 w 4615119"/>
                <a:gd name="connsiteY4" fmla="*/ 517016 h 1188655"/>
                <a:gd name="connsiteX5" fmla="*/ 1966364 w 4615119"/>
                <a:gd name="connsiteY5" fmla="*/ 508924 h 1188655"/>
                <a:gd name="connsiteX6" fmla="*/ 2678464 w 4615119"/>
                <a:gd name="connsiteY6" fmla="*/ 71954 h 1188655"/>
                <a:gd name="connsiteX7" fmla="*/ 3058789 w 4615119"/>
                <a:gd name="connsiteY7" fmla="*/ 274255 h 1188655"/>
                <a:gd name="connsiteX8" fmla="*/ 3431023 w 4615119"/>
                <a:gd name="connsiteY8" fmla="*/ 160967 h 1188655"/>
                <a:gd name="connsiteX9" fmla="*/ 4232134 w 4615119"/>
                <a:gd name="connsiteY9" fmla="*/ 193335 h 1188655"/>
                <a:gd name="connsiteX10" fmla="*/ 4612460 w 4615119"/>
                <a:gd name="connsiteY10" fmla="*/ 136691 h 1188655"/>
                <a:gd name="connsiteX0" fmla="*/ 0 w 4612460"/>
                <a:gd name="connsiteY0" fmla="*/ 1116701 h 1116701"/>
                <a:gd name="connsiteX1" fmla="*/ 396510 w 4612460"/>
                <a:gd name="connsiteY1" fmla="*/ 1027689 h 1116701"/>
                <a:gd name="connsiteX2" fmla="*/ 1521302 w 4612460"/>
                <a:gd name="connsiteY2" fmla="*/ 331774 h 1116701"/>
                <a:gd name="connsiteX3" fmla="*/ 1529395 w 4612460"/>
                <a:gd name="connsiteY3" fmla="*/ 356050 h 1116701"/>
                <a:gd name="connsiteX4" fmla="*/ 1925904 w 4612460"/>
                <a:gd name="connsiteY4" fmla="*/ 445062 h 1116701"/>
                <a:gd name="connsiteX5" fmla="*/ 1966364 w 4612460"/>
                <a:gd name="connsiteY5" fmla="*/ 436970 h 1116701"/>
                <a:gd name="connsiteX6" fmla="*/ 2678464 w 4612460"/>
                <a:gd name="connsiteY6" fmla="*/ 0 h 1116701"/>
                <a:gd name="connsiteX7" fmla="*/ 3058789 w 4612460"/>
                <a:gd name="connsiteY7" fmla="*/ 202301 h 1116701"/>
                <a:gd name="connsiteX8" fmla="*/ 3431023 w 4612460"/>
                <a:gd name="connsiteY8" fmla="*/ 89013 h 1116701"/>
                <a:gd name="connsiteX9" fmla="*/ 4232134 w 4612460"/>
                <a:gd name="connsiteY9" fmla="*/ 121381 h 1116701"/>
                <a:gd name="connsiteX10" fmla="*/ 4612460 w 4612460"/>
                <a:gd name="connsiteY10" fmla="*/ 64737 h 1116701"/>
                <a:gd name="connsiteX0" fmla="*/ 0 w 4612460"/>
                <a:gd name="connsiteY0" fmla="*/ 1116701 h 1116701"/>
                <a:gd name="connsiteX1" fmla="*/ 396510 w 4612460"/>
                <a:gd name="connsiteY1" fmla="*/ 1027689 h 1116701"/>
                <a:gd name="connsiteX2" fmla="*/ 1521302 w 4612460"/>
                <a:gd name="connsiteY2" fmla="*/ 331774 h 1116701"/>
                <a:gd name="connsiteX3" fmla="*/ 1925904 w 4612460"/>
                <a:gd name="connsiteY3" fmla="*/ 445062 h 1116701"/>
                <a:gd name="connsiteX4" fmla="*/ 1966364 w 4612460"/>
                <a:gd name="connsiteY4" fmla="*/ 436970 h 1116701"/>
                <a:gd name="connsiteX5" fmla="*/ 2678464 w 4612460"/>
                <a:gd name="connsiteY5" fmla="*/ 0 h 1116701"/>
                <a:gd name="connsiteX6" fmla="*/ 3058789 w 4612460"/>
                <a:gd name="connsiteY6" fmla="*/ 202301 h 1116701"/>
                <a:gd name="connsiteX7" fmla="*/ 3431023 w 4612460"/>
                <a:gd name="connsiteY7" fmla="*/ 89013 h 1116701"/>
                <a:gd name="connsiteX8" fmla="*/ 4232134 w 4612460"/>
                <a:gd name="connsiteY8" fmla="*/ 121381 h 1116701"/>
                <a:gd name="connsiteX9" fmla="*/ 4612460 w 4612460"/>
                <a:gd name="connsiteY9" fmla="*/ 64737 h 1116701"/>
                <a:gd name="connsiteX0" fmla="*/ 0 w 4612460"/>
                <a:gd name="connsiteY0" fmla="*/ 1116701 h 1116701"/>
                <a:gd name="connsiteX1" fmla="*/ 396510 w 4612460"/>
                <a:gd name="connsiteY1" fmla="*/ 1027689 h 1116701"/>
                <a:gd name="connsiteX2" fmla="*/ 1521302 w 4612460"/>
                <a:gd name="connsiteY2" fmla="*/ 331774 h 1116701"/>
                <a:gd name="connsiteX3" fmla="*/ 1925904 w 4612460"/>
                <a:gd name="connsiteY3" fmla="*/ 445062 h 1116701"/>
                <a:gd name="connsiteX4" fmla="*/ 1966364 w 4612460"/>
                <a:gd name="connsiteY4" fmla="*/ 436970 h 1116701"/>
                <a:gd name="connsiteX5" fmla="*/ 2678464 w 4612460"/>
                <a:gd name="connsiteY5" fmla="*/ 0 h 1116701"/>
                <a:gd name="connsiteX6" fmla="*/ 3058789 w 4612460"/>
                <a:gd name="connsiteY6" fmla="*/ 202301 h 1116701"/>
                <a:gd name="connsiteX7" fmla="*/ 3431023 w 4612460"/>
                <a:gd name="connsiteY7" fmla="*/ 89013 h 1116701"/>
                <a:gd name="connsiteX8" fmla="*/ 4232134 w 4612460"/>
                <a:gd name="connsiteY8" fmla="*/ 121381 h 1116701"/>
                <a:gd name="connsiteX9" fmla="*/ 4612460 w 4612460"/>
                <a:gd name="connsiteY9" fmla="*/ 64737 h 111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2460" h="1116701">
                  <a:moveTo>
                    <a:pt x="0" y="1116701"/>
                  </a:moveTo>
                  <a:lnTo>
                    <a:pt x="396510" y="1027689"/>
                  </a:lnTo>
                  <a:cubicBezTo>
                    <a:pt x="771441" y="795717"/>
                    <a:pt x="1142052" y="556615"/>
                    <a:pt x="1521302" y="331774"/>
                  </a:cubicBezTo>
                  <a:lnTo>
                    <a:pt x="1925904" y="445062"/>
                  </a:lnTo>
                  <a:cubicBezTo>
                    <a:pt x="1939428" y="447566"/>
                    <a:pt x="1966364" y="436970"/>
                    <a:pt x="1966364" y="436970"/>
                  </a:cubicBezTo>
                  <a:lnTo>
                    <a:pt x="2678464" y="0"/>
                  </a:lnTo>
                  <a:lnTo>
                    <a:pt x="3058789" y="202301"/>
                  </a:lnTo>
                  <a:lnTo>
                    <a:pt x="3431023" y="89013"/>
                  </a:lnTo>
                  <a:lnTo>
                    <a:pt x="4232134" y="121381"/>
                  </a:lnTo>
                  <a:lnTo>
                    <a:pt x="4612460" y="64737"/>
                  </a:lnTo>
                </a:path>
              </a:pathLst>
            </a:custGeom>
            <a:ln w="28575">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57589" y="1525804"/>
            <a:ext cx="3608833" cy="2277632"/>
          </a:xfrm>
          <a:prstGeom prst="rect">
            <a:avLst/>
          </a:prstGeom>
          <a:noFill/>
          <a:ln w="9525">
            <a:noFill/>
            <a:miter lim="800000"/>
            <a:headEnd/>
            <a:tailEnd/>
          </a:ln>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l="1082" t="1844" r="1510" b="2432"/>
          <a:stretch>
            <a:fillRect/>
          </a:stretch>
        </p:blipFill>
        <p:spPr bwMode="auto">
          <a:xfrm>
            <a:off x="5596491" y="4261927"/>
            <a:ext cx="3596640" cy="2224466"/>
          </a:xfrm>
          <a:prstGeom prst="rect">
            <a:avLst/>
          </a:prstGeom>
          <a:noFill/>
          <a:ln w="9525">
            <a:noFill/>
            <a:miter lim="800000"/>
            <a:headEnd/>
            <a:tailEnd/>
          </a:ln>
        </p:spPr>
      </p:pic>
      <p:sp>
        <p:nvSpPr>
          <p:cNvPr id="24" name="ZoneTexte 23"/>
          <p:cNvSpPr txBox="1">
            <a:spLocks noChangeArrowheads="1"/>
          </p:cNvSpPr>
          <p:nvPr/>
        </p:nvSpPr>
        <p:spPr bwMode="auto">
          <a:xfrm>
            <a:off x="1928794" y="2571744"/>
            <a:ext cx="2600317" cy="523875"/>
          </a:xfrm>
          <a:prstGeom prst="rect">
            <a:avLst/>
          </a:prstGeom>
          <a:noFill/>
          <a:ln w="9525">
            <a:noFill/>
            <a:miter lim="800000"/>
            <a:headEnd/>
            <a:tailEnd/>
          </a:ln>
        </p:spPr>
        <p:txBody>
          <a:bodyPr wrap="square">
            <a:spAutoFit/>
          </a:bodyPr>
          <a:lstStyle/>
          <a:p>
            <a:r>
              <a:rPr lang="fr-FR" i="1" dirty="0">
                <a:solidFill>
                  <a:srgbClr val="800000"/>
                </a:solidFill>
              </a:rPr>
              <a:t>Exposition </a:t>
            </a:r>
            <a:r>
              <a:rPr lang="fr-FR" i="1" dirty="0" smtClean="0">
                <a:solidFill>
                  <a:srgbClr val="800000"/>
                </a:solidFill>
              </a:rPr>
              <a:t> X 2,5</a:t>
            </a:r>
            <a:endParaRPr lang="fr-FR" i="1" dirty="0">
              <a:solidFill>
                <a:srgbClr val="800000"/>
              </a:solidFill>
            </a:endParaRPr>
          </a:p>
        </p:txBody>
      </p:sp>
      <p:sp>
        <p:nvSpPr>
          <p:cNvPr id="26" name="ZoneTexte 25"/>
          <p:cNvSpPr txBox="1">
            <a:spLocks noChangeArrowheads="1"/>
          </p:cNvSpPr>
          <p:nvPr/>
        </p:nvSpPr>
        <p:spPr bwMode="auto">
          <a:xfrm>
            <a:off x="2000232" y="4857760"/>
            <a:ext cx="2600317" cy="523875"/>
          </a:xfrm>
          <a:prstGeom prst="rect">
            <a:avLst/>
          </a:prstGeom>
          <a:noFill/>
          <a:ln w="9525">
            <a:noFill/>
            <a:miter lim="800000"/>
            <a:headEnd/>
            <a:tailEnd/>
          </a:ln>
        </p:spPr>
        <p:txBody>
          <a:bodyPr wrap="square">
            <a:spAutoFit/>
          </a:bodyPr>
          <a:lstStyle/>
          <a:p>
            <a:r>
              <a:rPr lang="fr-FR" i="1" dirty="0">
                <a:solidFill>
                  <a:srgbClr val="800000"/>
                </a:solidFill>
              </a:rPr>
              <a:t>Exposition </a:t>
            </a:r>
            <a:r>
              <a:rPr lang="fr-FR" i="1" dirty="0" smtClean="0">
                <a:solidFill>
                  <a:srgbClr val="800000"/>
                </a:solidFill>
              </a:rPr>
              <a:t> X 2</a:t>
            </a:r>
            <a:endParaRPr lang="fr-FR" i="1" dirty="0">
              <a:solidFill>
                <a:srgbClr val="800000"/>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24</a:t>
            </a:fld>
            <a:endParaRPr lang="fr-BE"/>
          </a:p>
        </p:txBody>
      </p:sp>
      <p:sp>
        <p:nvSpPr>
          <p:cNvPr id="22" name="Rectangle 21"/>
          <p:cNvSpPr/>
          <p:nvPr/>
        </p:nvSpPr>
        <p:spPr>
          <a:xfrm>
            <a:off x="5943618" y="6469493"/>
            <a:ext cx="2363211" cy="400110"/>
          </a:xfrm>
          <a:prstGeom prst="rect">
            <a:avLst/>
          </a:prstGeom>
        </p:spPr>
        <p:txBody>
          <a:bodyPr wrap="none">
            <a:spAutoFit/>
          </a:bodyPr>
          <a:lstStyle/>
          <a:p>
            <a:pPr marL="0" indent="0">
              <a:buFontTx/>
              <a:buNone/>
              <a:defRPr/>
            </a:pPr>
            <a:r>
              <a:rPr lang="fr-FR" sz="2000" i="1" dirty="0">
                <a:ea typeface="ＭＳ Ｐゴシック" charset="0"/>
              </a:rPr>
              <a:t>Source : ANMV, </a:t>
            </a:r>
            <a:r>
              <a:rPr lang="fr-FR" sz="2000" i="1" dirty="0" smtClean="0">
                <a:ea typeface="ＭＳ Ｐゴシック" charset="0"/>
              </a:rPr>
              <a:t>2012</a:t>
            </a:r>
            <a:endParaRPr lang="fr-FR" sz="2000" i="1" dirty="0">
              <a:ea typeface="ＭＳ Ｐゴシック" charset="0"/>
            </a:endParaRPr>
          </a:p>
        </p:txBody>
      </p:sp>
      <p:sp>
        <p:nvSpPr>
          <p:cNvPr id="19" name="Rectangle 18"/>
          <p:cNvSpPr/>
          <p:nvPr/>
        </p:nvSpPr>
        <p:spPr>
          <a:xfrm>
            <a:off x="3881840" y="2201295"/>
            <a:ext cx="2350323" cy="83099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r-FR" sz="2400" b="1" kern="0" dirty="0" err="1" smtClean="0">
                <a:solidFill>
                  <a:srgbClr val="FF9900"/>
                </a:solidFill>
                <a:cs typeface="Calibri" pitchFamily="34" charset="0"/>
              </a:rPr>
              <a:t>Céph</a:t>
            </a:r>
            <a:r>
              <a:rPr lang="fr-FR" sz="2400" b="1" kern="0" dirty="0" smtClean="0">
                <a:solidFill>
                  <a:srgbClr val="FF9900"/>
                </a:solidFill>
                <a:cs typeface="Calibri" pitchFamily="34" charset="0"/>
              </a:rPr>
              <a:t> 3 </a:t>
            </a:r>
            <a:r>
              <a:rPr lang="fr-FR" sz="2400" b="1" kern="0" baseline="30000" dirty="0" err="1" smtClean="0">
                <a:solidFill>
                  <a:srgbClr val="FF9900"/>
                </a:solidFill>
                <a:cs typeface="Calibri" pitchFamily="34" charset="0"/>
              </a:rPr>
              <a:t>ième</a:t>
            </a:r>
            <a:r>
              <a:rPr lang="fr-FR" sz="2400" b="1" kern="0" dirty="0" smtClean="0">
                <a:solidFill>
                  <a:srgbClr val="FF9900"/>
                </a:solidFill>
                <a:cs typeface="Calibri" pitchFamily="34" charset="0"/>
              </a:rPr>
              <a:t> et </a:t>
            </a:r>
          </a:p>
          <a:p>
            <a:r>
              <a:rPr lang="fr-FR" sz="2400" b="1" kern="0" dirty="0" smtClean="0">
                <a:solidFill>
                  <a:srgbClr val="FF9900"/>
                </a:solidFill>
                <a:cs typeface="Calibri" pitchFamily="34" charset="0"/>
              </a:rPr>
              <a:t>4</a:t>
            </a:r>
            <a:r>
              <a:rPr lang="fr-FR" sz="2400" b="1" kern="0" baseline="30000" dirty="0" smtClean="0">
                <a:solidFill>
                  <a:srgbClr val="FF9900"/>
                </a:solidFill>
                <a:cs typeface="Calibri" pitchFamily="34" charset="0"/>
              </a:rPr>
              <a:t>ième</a:t>
            </a:r>
            <a:r>
              <a:rPr lang="fr-FR" sz="2400" b="1" kern="0" dirty="0" smtClean="0">
                <a:solidFill>
                  <a:srgbClr val="FF9900"/>
                </a:solidFill>
                <a:cs typeface="Calibri" pitchFamily="34" charset="0"/>
              </a:rPr>
              <a:t> générations</a:t>
            </a:r>
            <a:endParaRPr lang="fr-FR" sz="2400" b="1" dirty="0">
              <a:solidFill>
                <a:srgbClr val="FF9900"/>
              </a:solidFill>
            </a:endParaRPr>
          </a:p>
        </p:txBody>
      </p:sp>
      <p:sp>
        <p:nvSpPr>
          <p:cNvPr id="18" name="Rectangle 17"/>
          <p:cNvSpPr/>
          <p:nvPr/>
        </p:nvSpPr>
        <p:spPr>
          <a:xfrm>
            <a:off x="3806499" y="5066142"/>
            <a:ext cx="242566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kern="0" dirty="0" err="1" smtClean="0">
                <a:solidFill>
                  <a:srgbClr val="002060"/>
                </a:solidFill>
                <a:cs typeface="Calibri" pitchFamily="34" charset="0"/>
              </a:rPr>
              <a:t>Fluoroquinolones</a:t>
            </a:r>
            <a:endParaRPr lang="fr-FR" sz="2400" b="1" dirty="0">
              <a:solidFill>
                <a:srgbClr val="002060"/>
              </a:solidFill>
            </a:endParaRPr>
          </a:p>
        </p:txBody>
      </p:sp>
    </p:spTree>
    <p:extLst>
      <p:ext uri="{BB962C8B-B14F-4D97-AF65-F5344CB8AC3E}">
        <p14:creationId xmlns:p14="http://schemas.microsoft.com/office/powerpoint/2010/main" val="40852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contrast="81000"/>
                    </a14:imgEffect>
                  </a14:imgLayer>
                </a14:imgProps>
              </a:ext>
            </a:extLst>
          </a:blip>
          <a:srcRect/>
          <a:stretch>
            <a:fillRect/>
          </a:stretch>
        </p:blipFill>
        <p:spPr bwMode="auto">
          <a:xfrm>
            <a:off x="4597121" y="1925073"/>
            <a:ext cx="4536293" cy="4376161"/>
          </a:xfrm>
          <a:prstGeom prst="rect">
            <a:avLst/>
          </a:prstGeom>
          <a:noFill/>
          <a:ln w="9525">
            <a:noFill/>
            <a:miter lim="800000"/>
            <a:headEnd/>
            <a:tailEnd/>
          </a:ln>
          <a:effectLst/>
        </p:spPr>
      </p:pic>
      <p:pic>
        <p:nvPicPr>
          <p:cNvPr id="2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105000"/>
                    </a14:imgEffect>
                    <a14:imgEffect>
                      <a14:brightnessContrast bright="-29000" contrast="88000"/>
                    </a14:imgEffect>
                  </a14:imgLayer>
                </a14:imgProps>
              </a:ext>
            </a:extLst>
          </a:blip>
          <a:srcRect/>
          <a:stretch>
            <a:fillRect/>
          </a:stretch>
        </p:blipFill>
        <p:spPr bwMode="auto">
          <a:xfrm>
            <a:off x="-8334" y="2125255"/>
            <a:ext cx="4893760" cy="3975796"/>
          </a:xfrm>
          <a:prstGeom prst="rect">
            <a:avLst/>
          </a:prstGeom>
          <a:noFill/>
          <a:ln w="9525">
            <a:noFill/>
            <a:miter lim="800000"/>
            <a:headEnd/>
            <a:tailEnd/>
          </a:ln>
          <a:effectLst>
            <a:outerShdw blurRad="50800" dist="50800" dir="5400000" sx="80000" sy="80000" algn="ctr" rotWithShape="0">
              <a:srgbClr val="000000">
                <a:alpha val="88000"/>
              </a:srgbClr>
            </a:outerShdw>
          </a:effectLst>
        </p:spPr>
      </p:pic>
      <p:grpSp>
        <p:nvGrpSpPr>
          <p:cNvPr id="11" name="Groupe 10"/>
          <p:cNvGrpSpPr/>
          <p:nvPr/>
        </p:nvGrpSpPr>
        <p:grpSpPr>
          <a:xfrm>
            <a:off x="3175087" y="2902675"/>
            <a:ext cx="1475119" cy="3157387"/>
            <a:chOff x="3512277" y="2549610"/>
            <a:chExt cx="1090223" cy="2695462"/>
          </a:xfrm>
        </p:grpSpPr>
        <p:pic>
          <p:nvPicPr>
            <p:cNvPr id="26631"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25399" y="4173057"/>
              <a:ext cx="777101" cy="487969"/>
            </a:xfrm>
            <a:prstGeom prst="rect">
              <a:avLst/>
            </a:prstGeom>
            <a:noFill/>
            <a:ln w="9525">
              <a:noFill/>
              <a:miter lim="800000"/>
              <a:headEnd/>
              <a:tailEnd/>
            </a:ln>
          </p:spPr>
        </p:pic>
        <p:pic>
          <p:nvPicPr>
            <p:cNvPr id="26632"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30768" y="2549610"/>
              <a:ext cx="466263" cy="457821"/>
            </a:xfrm>
            <a:prstGeom prst="rect">
              <a:avLst/>
            </a:prstGeom>
            <a:noFill/>
            <a:ln w="9525">
              <a:noFill/>
              <a:miter lim="800000"/>
              <a:headEnd/>
              <a:tailEnd/>
            </a:ln>
          </p:spPr>
        </p:pic>
        <p:pic>
          <p:nvPicPr>
            <p:cNvPr id="26633"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512277" y="4909465"/>
              <a:ext cx="508772" cy="335607"/>
            </a:xfrm>
            <a:prstGeom prst="rect">
              <a:avLst/>
            </a:prstGeom>
            <a:noFill/>
            <a:ln w="9525">
              <a:noFill/>
              <a:miter lim="800000"/>
              <a:headEnd/>
              <a:tailEnd/>
            </a:ln>
          </p:spPr>
        </p:pic>
      </p:grpSp>
      <p:sp>
        <p:nvSpPr>
          <p:cNvPr id="26628" name="Espace réservé du texte 4"/>
          <p:cNvSpPr txBox="1">
            <a:spLocks/>
          </p:cNvSpPr>
          <p:nvPr/>
        </p:nvSpPr>
        <p:spPr bwMode="auto">
          <a:xfrm>
            <a:off x="683568" y="949292"/>
            <a:ext cx="7654418" cy="844146"/>
          </a:xfrm>
          <a:prstGeom prst="rect">
            <a:avLst/>
          </a:prstGeom>
          <a:noFill/>
          <a:ln w="9525">
            <a:noFill/>
            <a:miter lim="800000"/>
            <a:headEnd/>
            <a:tailEnd/>
          </a:ln>
        </p:spPr>
        <p:txBody>
          <a:bodyPr/>
          <a:lstStyle/>
          <a:p>
            <a:pPr algn="ctr" eaLnBrk="0" hangingPunct="0">
              <a:spcBef>
                <a:spcPct val="20000"/>
              </a:spcBef>
            </a:pPr>
            <a:r>
              <a:rPr lang="fr-FR" sz="2400" b="1" i="1" dirty="0" smtClean="0">
                <a:cs typeface="Calibri" pitchFamily="34" charset="0"/>
              </a:rPr>
              <a:t>Evolution des proportions </a:t>
            </a:r>
            <a:r>
              <a:rPr lang="fr-FR" sz="2400" b="1" i="1" dirty="0">
                <a:cs typeface="Calibri" pitchFamily="34" charset="0"/>
              </a:rPr>
              <a:t>de souches </a:t>
            </a:r>
            <a:r>
              <a:rPr lang="fr-FR" sz="2400" b="1" i="1" dirty="0" smtClean="0">
                <a:cs typeface="Calibri" pitchFamily="34" charset="0"/>
              </a:rPr>
              <a:t>d’</a:t>
            </a:r>
            <a:r>
              <a:rPr lang="fr-FR" altLang="ja-JP" sz="2400" b="1" i="1" dirty="0" smtClean="0">
                <a:cs typeface="Calibri" pitchFamily="34" charset="0"/>
              </a:rPr>
              <a:t>E</a:t>
            </a:r>
            <a:r>
              <a:rPr lang="fr-FR" altLang="ja-JP" sz="2400" b="1" i="1" dirty="0">
                <a:cs typeface="Calibri" pitchFamily="34" charset="0"/>
              </a:rPr>
              <a:t>. </a:t>
            </a:r>
            <a:r>
              <a:rPr lang="fr-FR" altLang="ja-JP" sz="2400" b="1" i="1" dirty="0" smtClean="0">
                <a:cs typeface="Calibri" pitchFamily="34" charset="0"/>
              </a:rPr>
              <a:t>coli</a:t>
            </a:r>
            <a:br>
              <a:rPr lang="fr-FR" altLang="ja-JP" sz="2400" b="1" i="1" dirty="0" smtClean="0">
                <a:cs typeface="Calibri" pitchFamily="34" charset="0"/>
              </a:rPr>
            </a:br>
            <a:r>
              <a:rPr lang="fr-FR" altLang="ja-JP" sz="2400" b="1" i="1" u="sng" dirty="0" smtClean="0">
                <a:cs typeface="Calibri" pitchFamily="34" charset="0"/>
              </a:rPr>
              <a:t>non-sensibles</a:t>
            </a:r>
            <a:r>
              <a:rPr lang="fr-FR" altLang="ja-JP" sz="2400" b="1" i="1" dirty="0" smtClean="0">
                <a:cs typeface="Calibri" pitchFamily="34" charset="0"/>
              </a:rPr>
              <a:t> </a:t>
            </a:r>
            <a:r>
              <a:rPr lang="fr-FR" altLang="ja-JP" sz="2400" b="1" i="1" dirty="0">
                <a:cs typeface="Calibri" pitchFamily="34" charset="0"/>
              </a:rPr>
              <a:t>au </a:t>
            </a:r>
            <a:r>
              <a:rPr lang="fr-FR" altLang="ja-JP" sz="2400" b="1" i="1" dirty="0" smtClean="0">
                <a:cs typeface="Calibri" pitchFamily="34" charset="0"/>
              </a:rPr>
              <a:t>ceftiofur entre 2006 et 2012</a:t>
            </a:r>
            <a:endParaRPr lang="fr-FR" sz="1400" b="1" dirty="0">
              <a:cs typeface="Calibri" pitchFamily="34" charset="0"/>
            </a:endParaRPr>
          </a:p>
        </p:txBody>
      </p:sp>
      <p:sp>
        <p:nvSpPr>
          <p:cNvPr id="26629" name="ZoneTexte 2"/>
          <p:cNvSpPr txBox="1">
            <a:spLocks noChangeArrowheads="1"/>
          </p:cNvSpPr>
          <p:nvPr/>
        </p:nvSpPr>
        <p:spPr bwMode="auto">
          <a:xfrm>
            <a:off x="25120" y="175506"/>
            <a:ext cx="9144001" cy="707886"/>
          </a:xfrm>
          <a:prstGeom prst="rect">
            <a:avLst/>
          </a:prstGeom>
          <a:noFill/>
          <a:ln w="9525">
            <a:noFill/>
            <a:miter lim="800000"/>
            <a:headEnd/>
            <a:tailEnd/>
          </a:ln>
        </p:spPr>
        <p:txBody>
          <a:bodyPr wrap="square">
            <a:spAutoFit/>
          </a:bodyPr>
          <a:lstStyle/>
          <a:p>
            <a:pPr algn="ctr"/>
            <a:r>
              <a:rPr lang="fr-FR" sz="4000" b="1" dirty="0" smtClean="0">
                <a:solidFill>
                  <a:schemeClr val="accent1">
                    <a:lumMod val="75000"/>
                  </a:schemeClr>
                </a:solidFill>
              </a:rPr>
              <a:t>Sensibilité </a:t>
            </a:r>
            <a:r>
              <a:rPr lang="fr-FR" sz="4000" b="1" i="1" dirty="0">
                <a:solidFill>
                  <a:schemeClr val="accent1">
                    <a:lumMod val="75000"/>
                  </a:schemeClr>
                </a:solidFill>
              </a:rPr>
              <a:t>d</a:t>
            </a:r>
            <a:r>
              <a:rPr lang="fr-FR" altLang="fr-FR" sz="4000" b="1" i="1" dirty="0">
                <a:solidFill>
                  <a:schemeClr val="accent1">
                    <a:lumMod val="75000"/>
                  </a:schemeClr>
                </a:solidFill>
              </a:rPr>
              <a:t>’</a:t>
            </a:r>
            <a:r>
              <a:rPr lang="fr-FR" sz="4000" b="1" i="1" dirty="0">
                <a:solidFill>
                  <a:schemeClr val="accent1">
                    <a:lumMod val="75000"/>
                  </a:schemeClr>
                </a:solidFill>
              </a:rPr>
              <a:t>E. </a:t>
            </a:r>
            <a:r>
              <a:rPr lang="fr-FR" sz="4000" b="1" i="1" dirty="0" smtClean="0">
                <a:solidFill>
                  <a:schemeClr val="accent1">
                    <a:lumMod val="75000"/>
                  </a:schemeClr>
                </a:solidFill>
              </a:rPr>
              <a:t>coli </a:t>
            </a:r>
            <a:r>
              <a:rPr lang="fr-FR" sz="4000" b="1" dirty="0">
                <a:solidFill>
                  <a:schemeClr val="accent1">
                    <a:lumMod val="75000"/>
                  </a:schemeClr>
                </a:solidFill>
              </a:rPr>
              <a:t>aux céphalosporines</a:t>
            </a:r>
          </a:p>
        </p:txBody>
      </p:sp>
      <p:pic>
        <p:nvPicPr>
          <p:cNvPr id="12" name="Image 11" descr="IMG_5647.JP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8043858" y="4621784"/>
            <a:ext cx="642942" cy="561067"/>
          </a:xfrm>
          <a:prstGeom prst="rect">
            <a:avLst/>
          </a:prstGeom>
        </p:spPr>
      </p:pic>
      <p:pic>
        <p:nvPicPr>
          <p:cNvPr id="13" name="Image 12" descr="IMG_7630.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8046112" y="2764761"/>
            <a:ext cx="598582" cy="525781"/>
          </a:xfrm>
          <a:prstGeom prst="rect">
            <a:avLst/>
          </a:prstGeom>
        </p:spPr>
      </p:pic>
      <p:pic>
        <p:nvPicPr>
          <p:cNvPr id="15" name="Image 14" descr="IMG_5640.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8068321" y="1733321"/>
            <a:ext cx="642942" cy="614988"/>
          </a:xfrm>
          <a:prstGeom prst="rect">
            <a:avLst/>
          </a:prstGeom>
        </p:spPr>
      </p:pic>
      <p:sp>
        <p:nvSpPr>
          <p:cNvPr id="16" name="Rectangle 15"/>
          <p:cNvSpPr/>
          <p:nvPr/>
        </p:nvSpPr>
        <p:spPr>
          <a:xfrm>
            <a:off x="7989173" y="2315139"/>
            <a:ext cx="697627" cy="338554"/>
          </a:xfrm>
          <a:prstGeom prst="rect">
            <a:avLst/>
          </a:prstGeom>
        </p:spPr>
        <p:txBody>
          <a:bodyPr wrap="none">
            <a:spAutoFit/>
          </a:bodyPr>
          <a:lstStyle/>
          <a:p>
            <a:r>
              <a:rPr lang="fr-FR" sz="1600" kern="0" dirty="0" smtClean="0">
                <a:solidFill>
                  <a:srgbClr val="C00000"/>
                </a:solidFill>
                <a:cs typeface="Calibri" pitchFamily="34" charset="0"/>
              </a:rPr>
              <a:t>Veaux</a:t>
            </a:r>
            <a:endParaRPr lang="fr-FR" sz="1600" dirty="0">
              <a:solidFill>
                <a:srgbClr val="C00000"/>
              </a:solidFill>
            </a:endParaRPr>
          </a:p>
        </p:txBody>
      </p:sp>
      <p:sp>
        <p:nvSpPr>
          <p:cNvPr id="17" name="Rectangle 16"/>
          <p:cNvSpPr/>
          <p:nvPr/>
        </p:nvSpPr>
        <p:spPr>
          <a:xfrm>
            <a:off x="7973487" y="3235511"/>
            <a:ext cx="1170513" cy="338554"/>
          </a:xfrm>
          <a:prstGeom prst="rect">
            <a:avLst/>
          </a:prstGeom>
        </p:spPr>
        <p:txBody>
          <a:bodyPr wrap="none">
            <a:spAutoFit/>
          </a:bodyPr>
          <a:lstStyle/>
          <a:p>
            <a:r>
              <a:rPr lang="fr-FR" sz="1600" kern="0" dirty="0" smtClean="0">
                <a:solidFill>
                  <a:srgbClr val="0070C0"/>
                </a:solidFill>
                <a:cs typeface="Calibri" pitchFamily="34" charset="0"/>
              </a:rPr>
              <a:t>Tous bovins</a:t>
            </a:r>
            <a:endParaRPr lang="fr-FR" sz="1600" dirty="0">
              <a:solidFill>
                <a:srgbClr val="0070C0"/>
              </a:solidFill>
            </a:endParaRPr>
          </a:p>
        </p:txBody>
      </p:sp>
      <p:sp>
        <p:nvSpPr>
          <p:cNvPr id="18" name="Rectangle 17"/>
          <p:cNvSpPr/>
          <p:nvPr/>
        </p:nvSpPr>
        <p:spPr>
          <a:xfrm>
            <a:off x="7999851" y="5207350"/>
            <a:ext cx="795411" cy="584775"/>
          </a:xfrm>
          <a:prstGeom prst="rect">
            <a:avLst/>
          </a:prstGeom>
        </p:spPr>
        <p:txBody>
          <a:bodyPr wrap="none">
            <a:spAutoFit/>
          </a:bodyPr>
          <a:lstStyle/>
          <a:p>
            <a:r>
              <a:rPr lang="fr-FR" sz="1600" kern="0" dirty="0" smtClean="0">
                <a:solidFill>
                  <a:srgbClr val="327119"/>
                </a:solidFill>
                <a:cs typeface="Calibri" pitchFamily="34" charset="0"/>
              </a:rPr>
              <a:t>Bovins</a:t>
            </a:r>
            <a:br>
              <a:rPr lang="fr-FR" sz="1600" kern="0" dirty="0" smtClean="0">
                <a:solidFill>
                  <a:srgbClr val="327119"/>
                </a:solidFill>
                <a:cs typeface="Calibri" pitchFamily="34" charset="0"/>
              </a:rPr>
            </a:br>
            <a:r>
              <a:rPr lang="fr-FR" sz="1600" kern="0" dirty="0" smtClean="0">
                <a:solidFill>
                  <a:srgbClr val="327119"/>
                </a:solidFill>
                <a:cs typeface="Calibri" pitchFamily="34" charset="0"/>
              </a:rPr>
              <a:t>adultes</a:t>
            </a:r>
            <a:endParaRPr lang="fr-FR" sz="1600" dirty="0">
              <a:solidFill>
                <a:srgbClr val="327119"/>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25</a:t>
            </a:fld>
            <a:endParaRPr lang="fr-BE"/>
          </a:p>
        </p:txBody>
      </p:sp>
      <p:sp>
        <p:nvSpPr>
          <p:cNvPr id="3" name="ZoneTexte 2"/>
          <p:cNvSpPr txBox="1"/>
          <p:nvPr/>
        </p:nvSpPr>
        <p:spPr>
          <a:xfrm>
            <a:off x="4270536" y="3916844"/>
            <a:ext cx="487786" cy="520268"/>
          </a:xfrm>
          <a:prstGeom prst="rect">
            <a:avLst/>
          </a:prstGeom>
          <a:solidFill>
            <a:schemeClr val="bg1"/>
          </a:solidFill>
        </p:spPr>
        <p:txBody>
          <a:bodyPr wrap="square" rtlCol="0">
            <a:spAutoFit/>
          </a:bodyPr>
          <a:lstStyle/>
          <a:p>
            <a:endParaRPr lang="fr-FR" dirty="0"/>
          </a:p>
        </p:txBody>
      </p:sp>
      <p:sp>
        <p:nvSpPr>
          <p:cNvPr id="4" name="ZoneTexte 3"/>
          <p:cNvSpPr txBox="1"/>
          <p:nvPr/>
        </p:nvSpPr>
        <p:spPr>
          <a:xfrm>
            <a:off x="8469148" y="3916844"/>
            <a:ext cx="783372" cy="520268"/>
          </a:xfrm>
          <a:prstGeom prst="rect">
            <a:avLst/>
          </a:prstGeom>
          <a:solidFill>
            <a:schemeClr val="bg1"/>
          </a:solidFill>
        </p:spPr>
        <p:txBody>
          <a:bodyPr wrap="square" rtlCol="0">
            <a:spAutoFit/>
          </a:bodyPr>
          <a:lstStyle/>
          <a:p>
            <a:endParaRPr lang="fr-FR" dirty="0"/>
          </a:p>
        </p:txBody>
      </p:sp>
      <p:sp>
        <p:nvSpPr>
          <p:cNvPr id="5" name="ZoneTexte 4"/>
          <p:cNvSpPr txBox="1"/>
          <p:nvPr/>
        </p:nvSpPr>
        <p:spPr>
          <a:xfrm>
            <a:off x="5914075" y="6509355"/>
            <a:ext cx="2923567" cy="646331"/>
          </a:xfrm>
          <a:prstGeom prst="rect">
            <a:avLst/>
          </a:prstGeom>
          <a:noFill/>
        </p:spPr>
        <p:txBody>
          <a:bodyPr wrap="square" rtlCol="0">
            <a:spAutoFit/>
          </a:bodyPr>
          <a:lstStyle/>
          <a:p>
            <a:r>
              <a:rPr lang="fr-FR" altLang="ja-JP" i="1" dirty="0" smtClean="0">
                <a:cs typeface="Calibri" pitchFamily="34" charset="0"/>
              </a:rPr>
              <a:t>Source : </a:t>
            </a:r>
            <a:r>
              <a:rPr lang="fr-FR" altLang="ja-JP" i="1" dirty="0">
                <a:cs typeface="Calibri" pitchFamily="34" charset="0"/>
              </a:rPr>
              <a:t>Résapath </a:t>
            </a:r>
            <a:r>
              <a:rPr lang="fr-FR" altLang="ja-JP" i="1" dirty="0" smtClean="0">
                <a:cs typeface="Calibri" pitchFamily="34" charset="0"/>
              </a:rPr>
              <a:t>2012</a:t>
            </a:r>
            <a:endParaRPr lang="fr-FR" dirty="0">
              <a:cs typeface="Calibri" pitchFamily="34" charset="0"/>
            </a:endParaRPr>
          </a:p>
          <a:p>
            <a:endParaRPr lang="fr-FR" dirty="0"/>
          </a:p>
        </p:txBody>
      </p:sp>
    </p:spTree>
    <p:extLst>
      <p:ext uri="{BB962C8B-B14F-4D97-AF65-F5344CB8AC3E}">
        <p14:creationId xmlns:p14="http://schemas.microsoft.com/office/powerpoint/2010/main" val="3432102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bwMode="auto">
          <a:xfrm>
            <a:off x="142844" y="211986"/>
            <a:ext cx="8773235" cy="792163"/>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fr-FR" b="1" dirty="0" smtClean="0">
                <a:solidFill>
                  <a:schemeClr val="accent1">
                    <a:lumMod val="75000"/>
                  </a:schemeClr>
                </a:solidFill>
                <a:latin typeface="Calibri" pitchFamily="34" charset="0"/>
                <a:cs typeface="Times New Roman" pitchFamily="18" charset="0"/>
              </a:rPr>
              <a:t>Conséquences de l’</a:t>
            </a:r>
            <a:r>
              <a:rPr lang="fr-FR" altLang="ja-JP" b="1" dirty="0" err="1" smtClean="0">
                <a:solidFill>
                  <a:schemeClr val="accent1">
                    <a:lumMod val="75000"/>
                  </a:schemeClr>
                </a:solidFill>
                <a:latin typeface="Calibri" pitchFamily="34" charset="0"/>
                <a:cs typeface="Times New Roman" pitchFamily="18" charset="0"/>
              </a:rPr>
              <a:t>antibiorésistance</a:t>
            </a:r>
            <a:r>
              <a:rPr lang="fr-FR" altLang="ja-JP" b="1" dirty="0" smtClean="0">
                <a:solidFill>
                  <a:schemeClr val="accent1">
                    <a:lumMod val="75000"/>
                  </a:schemeClr>
                </a:solidFill>
                <a:latin typeface="Calibri" pitchFamily="34" charset="0"/>
                <a:cs typeface="Times New Roman" pitchFamily="18" charset="0"/>
              </a:rPr>
              <a:t/>
            </a:r>
            <a:br>
              <a:rPr lang="fr-FR" altLang="ja-JP" b="1" dirty="0" smtClean="0">
                <a:solidFill>
                  <a:schemeClr val="accent1">
                    <a:lumMod val="75000"/>
                  </a:schemeClr>
                </a:solidFill>
                <a:latin typeface="Calibri" pitchFamily="34" charset="0"/>
                <a:cs typeface="Times New Roman" pitchFamily="18" charset="0"/>
              </a:rPr>
            </a:br>
            <a:endParaRPr lang="fr-FR" sz="4800" dirty="0" smtClean="0">
              <a:solidFill>
                <a:schemeClr val="accent1">
                  <a:lumMod val="75000"/>
                </a:schemeClr>
              </a:solidFill>
            </a:endParaRPr>
          </a:p>
        </p:txBody>
      </p:sp>
      <p:sp>
        <p:nvSpPr>
          <p:cNvPr id="24579" name="Espace réservé du contenu 2"/>
          <p:cNvSpPr>
            <a:spLocks noGrp="1"/>
          </p:cNvSpPr>
          <p:nvPr>
            <p:ph idx="1"/>
          </p:nvPr>
        </p:nvSpPr>
        <p:spPr bwMode="auto">
          <a:xfrm>
            <a:off x="3964769" y="1208528"/>
            <a:ext cx="4695830" cy="660388"/>
          </a:xfrm>
          <a:noFill/>
          <a:ln>
            <a:miter lim="800000"/>
            <a:headEnd/>
            <a:tailEnd/>
          </a:ln>
        </p:spPr>
        <p:txBody>
          <a:bodyPr vert="horz" wrap="square" lIns="91440" tIns="45720" rIns="91440" bIns="45720" numCol="1" anchor="t" anchorCtr="0" compatLnSpc="1">
            <a:prstTxWarp prst="textNoShape">
              <a:avLst/>
            </a:prstTxWarp>
          </a:bodyPr>
          <a:lstStyle/>
          <a:p>
            <a:r>
              <a:rPr lang="fr-FR" dirty="0" smtClean="0">
                <a:latin typeface="Calibri" pitchFamily="34" charset="0"/>
                <a:cs typeface="Calibri" pitchFamily="34" charset="0"/>
              </a:rPr>
              <a:t>En élevage :</a:t>
            </a:r>
            <a:endParaRPr lang="fr-FR" altLang="ja-JP" dirty="0" smtClean="0">
              <a:latin typeface="Calibri" pitchFamily="34" charset="0"/>
              <a:cs typeface="Calibri" pitchFamily="34" charset="0"/>
            </a:endParaRPr>
          </a:p>
        </p:txBody>
      </p:sp>
      <p:grpSp>
        <p:nvGrpSpPr>
          <p:cNvPr id="11" name="Groupe 10"/>
          <p:cNvGrpSpPr/>
          <p:nvPr/>
        </p:nvGrpSpPr>
        <p:grpSpPr>
          <a:xfrm>
            <a:off x="290522" y="1230376"/>
            <a:ext cx="3357554" cy="2814447"/>
            <a:chOff x="214282" y="428604"/>
            <a:chExt cx="3357554" cy="2814447"/>
          </a:xfrm>
        </p:grpSpPr>
        <p:pic>
          <p:nvPicPr>
            <p:cNvPr id="24582" name="Picture 6" descr="http://www.boulines.com/images/news/basse_cour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4282" y="928670"/>
              <a:ext cx="1285884" cy="1214446"/>
            </a:xfrm>
            <a:prstGeom prst="rect">
              <a:avLst/>
            </a:prstGeom>
            <a:ln>
              <a:noFill/>
            </a:ln>
            <a:effectLst>
              <a:outerShdw blurRad="292100" dist="139700" dir="2700000" algn="tl" rotWithShape="0">
                <a:srgbClr val="333333">
                  <a:alpha val="65000"/>
                </a:srgbClr>
              </a:outerShdw>
            </a:effectLst>
          </p:spPr>
        </p:pic>
        <p:pic>
          <p:nvPicPr>
            <p:cNvPr id="8" name="Image 7" descr="brebis2.jpg"/>
            <p:cNvPicPr>
              <a:picLocks noChangeAspect="1"/>
            </p:cNvPicPr>
            <p:nvPr/>
          </p:nvPicPr>
          <p:blipFill>
            <a:blip r:embed="rId4" cstate="print"/>
            <a:stretch>
              <a:fillRect/>
            </a:stretch>
          </p:blipFill>
          <p:spPr>
            <a:xfrm>
              <a:off x="1071538" y="428604"/>
              <a:ext cx="1571616" cy="1222368"/>
            </a:xfrm>
            <a:prstGeom prst="rect">
              <a:avLst/>
            </a:prstGeom>
            <a:ln>
              <a:noFill/>
            </a:ln>
            <a:effectLst>
              <a:outerShdw blurRad="292100" dist="139700" dir="2700000" algn="tl" rotWithShape="0">
                <a:srgbClr val="333333">
                  <a:alpha val="65000"/>
                </a:srgbClr>
              </a:outerShdw>
            </a:effectLst>
          </p:spPr>
        </p:pic>
        <p:pic>
          <p:nvPicPr>
            <p:cNvPr id="6" name="Picture 8" descr="pi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0034" y="2285992"/>
              <a:ext cx="857256" cy="957059"/>
            </a:xfrm>
            <a:prstGeom prst="rect">
              <a:avLst/>
            </a:prstGeom>
            <a:ln>
              <a:noFill/>
            </a:ln>
            <a:effectLst>
              <a:outerShdw blurRad="292100" dist="139700" dir="2700000" algn="tl" rotWithShape="0">
                <a:srgbClr val="333333">
                  <a:alpha val="65000"/>
                </a:srgbClr>
              </a:outerShdw>
            </a:effectLst>
          </p:spPr>
        </p:pic>
        <p:pic>
          <p:nvPicPr>
            <p:cNvPr id="9" name="Image 8" descr="IMG_5631.JPG"/>
            <p:cNvPicPr>
              <a:picLocks noChangeAspect="1"/>
            </p:cNvPicPr>
            <p:nvPr/>
          </p:nvPicPr>
          <p:blipFill>
            <a:blip r:embed="rId6" cstate="print"/>
            <a:stretch>
              <a:fillRect/>
            </a:stretch>
          </p:blipFill>
          <p:spPr>
            <a:xfrm>
              <a:off x="1643042" y="1785926"/>
              <a:ext cx="1928794" cy="1285863"/>
            </a:xfrm>
            <a:prstGeom prst="rect">
              <a:avLst/>
            </a:prstGeom>
            <a:ln>
              <a:noFill/>
            </a:ln>
            <a:effectLst>
              <a:outerShdw blurRad="292100" dist="139700" dir="2700000" algn="tl" rotWithShape="0">
                <a:srgbClr val="333333">
                  <a:alpha val="65000"/>
                </a:srgbClr>
              </a:outerShdw>
            </a:effectLst>
          </p:spPr>
        </p:pic>
      </p:grpSp>
      <p:sp>
        <p:nvSpPr>
          <p:cNvPr id="12" name="Rectangle 11"/>
          <p:cNvSpPr/>
          <p:nvPr/>
        </p:nvSpPr>
        <p:spPr>
          <a:xfrm>
            <a:off x="4143388" y="1767266"/>
            <a:ext cx="5286380" cy="1815882"/>
          </a:xfrm>
          <a:prstGeom prst="rect">
            <a:avLst/>
          </a:prstGeom>
        </p:spPr>
        <p:txBody>
          <a:bodyPr wrap="square">
            <a:spAutoFit/>
          </a:bodyPr>
          <a:lstStyle/>
          <a:p>
            <a:r>
              <a:rPr lang="fr-FR" sz="2800" dirty="0" smtClean="0">
                <a:cs typeface="Calibri" pitchFamily="34" charset="0"/>
              </a:rPr>
              <a:t>L’</a:t>
            </a:r>
            <a:r>
              <a:rPr lang="fr-FR" altLang="ja-JP" sz="2800" dirty="0" smtClean="0">
                <a:cs typeface="Calibri" pitchFamily="34" charset="0"/>
              </a:rPr>
              <a:t>antibiorésistance compromet l’efficacité des antibiotiques </a:t>
            </a:r>
          </a:p>
          <a:p>
            <a:r>
              <a:rPr lang="fr-FR" altLang="ja-JP" sz="2800" dirty="0" smtClean="0">
                <a:cs typeface="Calibri" pitchFamily="34" charset="0"/>
              </a:rPr>
              <a:t>=&gt; risques de répercussions économiques et sanitaires</a:t>
            </a:r>
            <a:endParaRPr lang="fr-FR" sz="2800" dirty="0">
              <a:cs typeface="Calibri" pitchFamily="34" charset="0"/>
            </a:endParaRPr>
          </a:p>
        </p:txBody>
      </p:sp>
      <p:sp>
        <p:nvSpPr>
          <p:cNvPr id="13" name="Espace réservé du contenu 2"/>
          <p:cNvSpPr txBox="1">
            <a:spLocks/>
          </p:cNvSpPr>
          <p:nvPr/>
        </p:nvSpPr>
        <p:spPr bwMode="auto">
          <a:xfrm>
            <a:off x="159477" y="4188523"/>
            <a:ext cx="8501122" cy="64294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r-FR" sz="3200" b="0" i="0" u="none" strike="noStrike" kern="0" cap="none" spc="0" normalizeH="0" baseline="0" noProof="0" dirty="0" smtClean="0">
                <a:ln>
                  <a:noFill/>
                </a:ln>
                <a:solidFill>
                  <a:schemeClr val="tx1"/>
                </a:solidFill>
                <a:effectLst/>
                <a:uLnTx/>
                <a:uFillTx/>
                <a:cs typeface="Calibri" pitchFamily="34" charset="0"/>
              </a:rPr>
              <a:t>Pour l</a:t>
            </a:r>
            <a:r>
              <a:rPr lang="fr-FR" sz="3200" kern="0" dirty="0" smtClean="0">
                <a:cs typeface="Calibri" pitchFamily="34" charset="0"/>
              </a:rPr>
              <a:t>’</a:t>
            </a:r>
            <a:r>
              <a:rPr kumimoji="0" lang="fr-FR" altLang="ja-JP" sz="3200" b="0" i="0" u="none" strike="noStrike" kern="0" cap="none" spc="0" normalizeH="0" baseline="0" noProof="0" dirty="0" smtClean="0">
                <a:ln>
                  <a:noFill/>
                </a:ln>
                <a:solidFill>
                  <a:schemeClr val="tx1"/>
                </a:solidFill>
                <a:effectLst/>
                <a:uLnTx/>
                <a:uFillTx/>
                <a:cs typeface="Calibri" pitchFamily="34" charset="0"/>
              </a:rPr>
              <a:t>homme / notamment  l’éleveur :</a:t>
            </a:r>
            <a:endParaRPr kumimoji="0" lang="fr-FR" sz="3200" b="0" i="0" u="none" strike="noStrike" kern="0" cap="none" spc="0" normalizeH="0" baseline="0" noProof="0" dirty="0" smtClean="0">
              <a:ln>
                <a:noFill/>
              </a:ln>
              <a:solidFill>
                <a:schemeClr val="tx1"/>
              </a:solidFill>
              <a:effectLst/>
              <a:uLnTx/>
              <a:uFillTx/>
              <a:cs typeface="Calibri" pitchFamily="34" charset="0"/>
            </a:endParaRPr>
          </a:p>
        </p:txBody>
      </p:sp>
      <p:sp>
        <p:nvSpPr>
          <p:cNvPr id="14" name="Rectangle 13"/>
          <p:cNvSpPr/>
          <p:nvPr/>
        </p:nvSpPr>
        <p:spPr>
          <a:xfrm>
            <a:off x="576274" y="4733967"/>
            <a:ext cx="4572000" cy="523220"/>
          </a:xfrm>
          <a:prstGeom prst="rect">
            <a:avLst/>
          </a:prstGeom>
        </p:spPr>
        <p:txBody>
          <a:bodyPr>
            <a:spAutoFit/>
          </a:bodyPr>
          <a:lstStyle/>
          <a:p>
            <a:pPr marL="342900" lvl="0" indent="-342900" eaLnBrk="0" hangingPunct="0">
              <a:spcBef>
                <a:spcPct val="20000"/>
              </a:spcBef>
              <a:defRPr/>
            </a:pPr>
            <a:r>
              <a:rPr lang="fr-FR" altLang="ja-JP" sz="2800" kern="0" dirty="0" smtClean="0">
                <a:cs typeface="Calibri" pitchFamily="34" charset="0"/>
              </a:rPr>
              <a:t>Risque </a:t>
            </a:r>
            <a:r>
              <a:rPr lang="fr-FR" altLang="ja-JP" sz="2800" kern="0" dirty="0">
                <a:cs typeface="Calibri" pitchFamily="34" charset="0"/>
              </a:rPr>
              <a:t>de </a:t>
            </a:r>
            <a:r>
              <a:rPr lang="fr-FR" altLang="ja-JP" sz="2800" kern="0" dirty="0" smtClean="0">
                <a:cs typeface="Calibri" pitchFamily="34" charset="0"/>
              </a:rPr>
              <a:t>transmission</a:t>
            </a:r>
            <a:endParaRPr lang="fr-FR" altLang="ja-JP" sz="2800" kern="0" dirty="0">
              <a:cs typeface="Calibri" pitchFamily="34" charset="0"/>
            </a:endParaRPr>
          </a:p>
        </p:txBody>
      </p:sp>
      <p:sp>
        <p:nvSpPr>
          <p:cNvPr id="15" name="Rectangle 14"/>
          <p:cNvSpPr/>
          <p:nvPr/>
        </p:nvSpPr>
        <p:spPr>
          <a:xfrm>
            <a:off x="214282" y="5372227"/>
            <a:ext cx="8929718" cy="1077218"/>
          </a:xfrm>
          <a:prstGeom prst="rect">
            <a:avLst/>
          </a:prstGeom>
        </p:spPr>
        <p:txBody>
          <a:bodyPr wrap="square">
            <a:spAutoFit/>
          </a:bodyPr>
          <a:lstStyle/>
          <a:p>
            <a:pPr marL="342900" lvl="0" indent="-342900" eaLnBrk="0" hangingPunct="0">
              <a:spcBef>
                <a:spcPct val="20000"/>
              </a:spcBef>
              <a:buFontTx/>
              <a:buChar char="•"/>
              <a:defRPr/>
            </a:pPr>
            <a:r>
              <a:rPr lang="fr-FR" sz="3200" kern="0" dirty="0" smtClean="0">
                <a:cs typeface="Calibri" pitchFamily="34" charset="0"/>
              </a:rPr>
              <a:t>Risque </a:t>
            </a:r>
            <a:r>
              <a:rPr lang="fr-FR" sz="3200" kern="0" dirty="0">
                <a:cs typeface="Calibri" pitchFamily="34" charset="0"/>
              </a:rPr>
              <a:t>médiatique et </a:t>
            </a:r>
            <a:r>
              <a:rPr lang="fr-FR" sz="3200" kern="0" dirty="0" smtClean="0">
                <a:cs typeface="Calibri" pitchFamily="34" charset="0"/>
              </a:rPr>
              <a:t>d’</a:t>
            </a:r>
            <a:r>
              <a:rPr lang="fr-FR" altLang="ja-JP" sz="3200" kern="0" dirty="0" smtClean="0">
                <a:cs typeface="Calibri" pitchFamily="34" charset="0"/>
              </a:rPr>
              <a:t>image</a:t>
            </a:r>
            <a:br>
              <a:rPr lang="fr-FR" altLang="ja-JP" sz="3200" kern="0" dirty="0" smtClean="0">
                <a:cs typeface="Calibri" pitchFamily="34" charset="0"/>
              </a:rPr>
            </a:br>
            <a:r>
              <a:rPr lang="fr-FR" altLang="ja-JP" sz="3200" kern="0" dirty="0" smtClean="0">
                <a:cs typeface="Calibri" pitchFamily="34" charset="0"/>
              </a:rPr>
              <a:t>des </a:t>
            </a:r>
            <a:r>
              <a:rPr lang="fr-FR" altLang="ja-JP" sz="3200" kern="0" dirty="0">
                <a:cs typeface="Calibri" pitchFamily="34" charset="0"/>
              </a:rPr>
              <a:t>productions animales</a:t>
            </a:r>
            <a:endParaRPr lang="fr-FR" sz="3200" kern="0" dirty="0">
              <a:cs typeface="Calibri" pitchFamily="34" charset="0"/>
            </a:endParaRPr>
          </a:p>
        </p:txBody>
      </p:sp>
      <p:pic>
        <p:nvPicPr>
          <p:cNvPr id="24588" name="Picture 12" descr="http://www.ldpeople.com/wp-content/uploads/2013/02/Jean-Pierre-Pernaut-tele-news-television-actualite-television-JT-journal-televise-Romain-Hussenot-Bastien-Morassi-300x200.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72418" y="5064140"/>
            <a:ext cx="1285884" cy="1214446"/>
          </a:xfrm>
          <a:prstGeom prst="rect">
            <a:avLst/>
          </a:prstGeom>
          <a:ln>
            <a:noFill/>
          </a:ln>
          <a:effectLst>
            <a:outerShdw blurRad="292100" dist="139700" dir="2700000" algn="tl" rotWithShape="0">
              <a:srgbClr val="333333">
                <a:alpha val="65000"/>
              </a:srgbClr>
            </a:outerShdw>
          </a:effectLst>
        </p:spPr>
      </p:pic>
      <p:pic>
        <p:nvPicPr>
          <p:cNvPr id="24586" name="Picture 10" descr="http://izzgood.com/journaux.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15004" y="5372227"/>
            <a:ext cx="2000264" cy="1428760"/>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pPr/>
              <a:t>26</a:t>
            </a:fld>
            <a:endParaRPr lang="fr-BE"/>
          </a:p>
        </p:txBody>
      </p:sp>
    </p:spTree>
    <p:extLst>
      <p:ext uri="{BB962C8B-B14F-4D97-AF65-F5344CB8AC3E}">
        <p14:creationId xmlns:p14="http://schemas.microsoft.com/office/powerpoint/2010/main" val="1741665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bwMode="auto">
          <a:xfrm>
            <a:off x="428596" y="285728"/>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fr-FR" b="1" dirty="0" smtClean="0">
                <a:solidFill>
                  <a:schemeClr val="accent1">
                    <a:lumMod val="75000"/>
                  </a:schemeClr>
                </a:solidFill>
                <a:latin typeface="Calibri" pitchFamily="34" charset="0"/>
                <a:cs typeface="Calibri" pitchFamily="34" charset="0"/>
              </a:rPr>
              <a:t>Des outils thérapeutiques</a:t>
            </a:r>
            <a:br>
              <a:rPr lang="fr-FR" b="1" dirty="0" smtClean="0">
                <a:solidFill>
                  <a:schemeClr val="accent1">
                    <a:lumMod val="75000"/>
                  </a:schemeClr>
                </a:solidFill>
                <a:latin typeface="Calibri" pitchFamily="34" charset="0"/>
                <a:cs typeface="Calibri" pitchFamily="34" charset="0"/>
              </a:rPr>
            </a:br>
            <a:r>
              <a:rPr lang="fr-FR" b="1" dirty="0" smtClean="0">
                <a:solidFill>
                  <a:schemeClr val="accent1">
                    <a:lumMod val="75000"/>
                  </a:schemeClr>
                </a:solidFill>
                <a:latin typeface="Calibri" pitchFamily="34" charset="0"/>
                <a:cs typeface="Calibri" pitchFamily="34" charset="0"/>
              </a:rPr>
              <a:t>à préserver</a:t>
            </a:r>
          </a:p>
        </p:txBody>
      </p:sp>
      <p:sp>
        <p:nvSpPr>
          <p:cNvPr id="28675" name="Espace réservé du contenu 2"/>
          <p:cNvSpPr>
            <a:spLocks noGrp="1"/>
          </p:cNvSpPr>
          <p:nvPr>
            <p:ph idx="1"/>
          </p:nvPr>
        </p:nvSpPr>
        <p:spPr bwMode="auto">
          <a:xfrm>
            <a:off x="472309" y="2299325"/>
            <a:ext cx="8229600" cy="4525963"/>
          </a:xfrm>
          <a:noFill/>
          <a:ln>
            <a:miter lim="800000"/>
            <a:headEnd/>
            <a:tailEnd/>
          </a:ln>
        </p:spPr>
        <p:txBody>
          <a:bodyPr vert="horz" wrap="square" lIns="91440" tIns="45720" rIns="91440" bIns="45720" numCol="1" anchor="t" anchorCtr="0" compatLnSpc="1">
            <a:prstTxWarp prst="textNoShape">
              <a:avLst/>
            </a:prstTxWarp>
            <a:normAutofit/>
          </a:bodyPr>
          <a:lstStyle/>
          <a:p>
            <a:r>
              <a:rPr lang="fr-FR" sz="2800" dirty="0" smtClean="0"/>
              <a:t>La communauté scientifique</a:t>
            </a:r>
            <a:br>
              <a:rPr lang="fr-FR" sz="2800" dirty="0" smtClean="0"/>
            </a:br>
            <a:r>
              <a:rPr lang="fr-FR" sz="2800" dirty="0" smtClean="0"/>
              <a:t>tire le signal d</a:t>
            </a:r>
            <a:r>
              <a:rPr lang="fr-FR" altLang="fr-FR" sz="2800" dirty="0" smtClean="0"/>
              <a:t>’</a:t>
            </a:r>
            <a:r>
              <a:rPr lang="fr-FR" sz="2800" dirty="0" smtClean="0"/>
              <a:t>alarme</a:t>
            </a:r>
          </a:p>
          <a:p>
            <a:r>
              <a:rPr lang="fr-FR" sz="2800" dirty="0" smtClean="0"/>
              <a:t>Préoccupation de la société civile et des consommateurs</a:t>
            </a:r>
          </a:p>
          <a:p>
            <a:r>
              <a:rPr lang="fr-FR" sz="2800" dirty="0" smtClean="0"/>
              <a:t>Des bactéries de plus en plus résistantes aux antibiotiques</a:t>
            </a:r>
          </a:p>
          <a:p>
            <a:r>
              <a:rPr lang="fr-FR" sz="2800" dirty="0" smtClean="0"/>
              <a:t>Les investissements dans la recherche de nouveaux antibiotiques sont difficiles, longs et coûteux (et donc réservés à la santé humaine?)</a:t>
            </a:r>
          </a:p>
        </p:txBody>
      </p:sp>
      <p:pic>
        <p:nvPicPr>
          <p:cNvPr id="28677" name="Picture 5" descr="http://www.blogencommun.fr/blog/wp-content/uploads/signal-alarm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00826" y="1500174"/>
            <a:ext cx="1429811" cy="1330781"/>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pPr/>
              <a:t>27</a:t>
            </a:fld>
            <a:endParaRPr lang="fr-BE"/>
          </a:p>
        </p:txBody>
      </p:sp>
    </p:spTree>
    <p:extLst>
      <p:ext uri="{BB962C8B-B14F-4D97-AF65-F5344CB8AC3E}">
        <p14:creationId xmlns:p14="http://schemas.microsoft.com/office/powerpoint/2010/main" val="3369771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bwMode="auto">
          <a:xfrm>
            <a:off x="428595" y="253791"/>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fr-FR" b="1" dirty="0" smtClean="0">
                <a:solidFill>
                  <a:schemeClr val="accent1">
                    <a:lumMod val="75000"/>
                  </a:schemeClr>
                </a:solidFill>
                <a:latin typeface="Calibri" pitchFamily="34" charset="0"/>
                <a:cs typeface="Calibri" pitchFamily="34" charset="0"/>
              </a:rPr>
              <a:t>Des outils thérapeutiques</a:t>
            </a:r>
            <a:br>
              <a:rPr lang="fr-FR" b="1" dirty="0" smtClean="0">
                <a:solidFill>
                  <a:schemeClr val="accent1">
                    <a:lumMod val="75000"/>
                  </a:schemeClr>
                </a:solidFill>
                <a:latin typeface="Calibri" pitchFamily="34" charset="0"/>
                <a:cs typeface="Calibri" pitchFamily="34" charset="0"/>
              </a:rPr>
            </a:br>
            <a:r>
              <a:rPr lang="fr-FR" b="1" dirty="0" smtClean="0">
                <a:solidFill>
                  <a:schemeClr val="accent1">
                    <a:lumMod val="75000"/>
                  </a:schemeClr>
                </a:solidFill>
                <a:latin typeface="Calibri" pitchFamily="34" charset="0"/>
                <a:cs typeface="Calibri" pitchFamily="34" charset="0"/>
              </a:rPr>
              <a:t>à préserver</a:t>
            </a:r>
          </a:p>
        </p:txBody>
      </p:sp>
      <p:sp>
        <p:nvSpPr>
          <p:cNvPr id="28675" name="Espace réservé du contenu 2"/>
          <p:cNvSpPr>
            <a:spLocks noGrp="1"/>
          </p:cNvSpPr>
          <p:nvPr>
            <p:ph idx="1"/>
          </p:nvPr>
        </p:nvSpPr>
        <p:spPr bwMode="auto">
          <a:xfrm>
            <a:off x="482866" y="1863622"/>
            <a:ext cx="8229600" cy="4025897"/>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fr-FR" sz="2800" dirty="0" smtClean="0"/>
              <a:t>MAIS il existe des exemples moins alarmants :</a:t>
            </a:r>
          </a:p>
          <a:p>
            <a:r>
              <a:rPr lang="fr-FR" sz="2800" dirty="0" smtClean="0"/>
              <a:t>La résistance des </a:t>
            </a:r>
            <a:r>
              <a:rPr lang="fr-FR" sz="2800" i="1" dirty="0" smtClean="0"/>
              <a:t>E. coli </a:t>
            </a:r>
            <a:r>
              <a:rPr lang="fr-FR" sz="2800" dirty="0" smtClean="0"/>
              <a:t>des </a:t>
            </a:r>
            <a:r>
              <a:rPr lang="fr-FR" sz="2800" dirty="0"/>
              <a:t>veaux </a:t>
            </a:r>
            <a:r>
              <a:rPr lang="fr-FR" sz="2800" dirty="0" smtClean="0"/>
              <a:t>à diarrhées est stable </a:t>
            </a:r>
            <a:r>
              <a:rPr lang="fr-FR" sz="2000" dirty="0" smtClean="0"/>
              <a:t>(25% aux fluoroquinolones et 85% aux sulfamides/tétracyclines)</a:t>
            </a:r>
          </a:p>
          <a:p>
            <a:r>
              <a:rPr lang="fr-FR" sz="2800" dirty="0" smtClean="0"/>
              <a:t>Les bactéries respiratoires restent sensibles aux antibiotiques (notamment au </a:t>
            </a:r>
            <a:r>
              <a:rPr lang="fr-FR" sz="2800" dirty="0" err="1" smtClean="0"/>
              <a:t>florfénicol</a:t>
            </a:r>
            <a:r>
              <a:rPr lang="fr-FR" sz="2800" dirty="0" smtClean="0"/>
              <a:t> très utilisé)</a:t>
            </a:r>
          </a:p>
          <a:p>
            <a:r>
              <a:rPr lang="fr-FR" sz="2800" dirty="0" smtClean="0"/>
              <a:t>Certaines résistances sont réversibles, d’autres beaucoup moins</a:t>
            </a:r>
          </a:p>
        </p:txBody>
      </p:sp>
      <p:sp>
        <p:nvSpPr>
          <p:cNvPr id="4" name="ZoneTexte 3"/>
          <p:cNvSpPr txBox="1">
            <a:spLocks noChangeArrowheads="1"/>
          </p:cNvSpPr>
          <p:nvPr/>
        </p:nvSpPr>
        <p:spPr bwMode="auto">
          <a:xfrm>
            <a:off x="83913" y="5279132"/>
            <a:ext cx="8918963" cy="1077218"/>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wrap="square">
            <a:spAutoFit/>
          </a:bodyPr>
          <a:lstStyle/>
          <a:p>
            <a:pPr lvl="2">
              <a:defRPr/>
            </a:pPr>
            <a:r>
              <a:rPr lang="fr-FR" sz="3200" i="1" dirty="0" smtClean="0">
                <a:solidFill>
                  <a:srgbClr val="C00000"/>
                </a:solidFill>
              </a:rPr>
              <a:t>Diagnostic et prescription vétérinaire,</a:t>
            </a:r>
            <a:br>
              <a:rPr lang="fr-FR" sz="3200" i="1" dirty="0" smtClean="0">
                <a:solidFill>
                  <a:srgbClr val="C00000"/>
                </a:solidFill>
              </a:rPr>
            </a:br>
            <a:r>
              <a:rPr lang="fr-FR" sz="3200" i="1" dirty="0" smtClean="0">
                <a:solidFill>
                  <a:srgbClr val="C00000"/>
                </a:solidFill>
              </a:rPr>
              <a:t>éléments clés du contrôle de l’</a:t>
            </a:r>
            <a:r>
              <a:rPr lang="fr-FR" sz="3200" i="1" dirty="0" err="1" smtClean="0">
                <a:solidFill>
                  <a:srgbClr val="C00000"/>
                </a:solidFill>
              </a:rPr>
              <a:t>antibiorésistance</a:t>
            </a:r>
            <a:endParaRPr lang="fr-FR" sz="3200" dirty="0">
              <a:solidFill>
                <a:srgbClr val="C00000"/>
              </a:solidFill>
            </a:endParaRPr>
          </a:p>
        </p:txBody>
      </p:sp>
      <p:sp>
        <p:nvSpPr>
          <p:cNvPr id="5" name="Flèche droite 4"/>
          <p:cNvSpPr/>
          <p:nvPr/>
        </p:nvSpPr>
        <p:spPr>
          <a:xfrm>
            <a:off x="253603" y="5532331"/>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28</a:t>
            </a:fld>
            <a:endParaRPr lang="fr-BE"/>
          </a:p>
        </p:txBody>
      </p:sp>
    </p:spTree>
    <p:extLst>
      <p:ext uri="{BB962C8B-B14F-4D97-AF65-F5344CB8AC3E}">
        <p14:creationId xmlns:p14="http://schemas.microsoft.com/office/powerpoint/2010/main" val="222963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49582" y="1832147"/>
            <a:ext cx="5357882" cy="3358418"/>
          </a:xfrm>
          <a:prstGeom prst="rect">
            <a:avLst/>
          </a:prstGeom>
          <a:solidFill>
            <a:srgbClr val="D1EBFF"/>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4871001" y="23121"/>
            <a:ext cx="4214810" cy="2857520"/>
          </a:xfrm>
          <a:prstGeom prst="rect">
            <a:avLst/>
          </a:prstGeom>
          <a:solidFill>
            <a:srgbClr val="FFF7F7"/>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845187" y="3834372"/>
            <a:ext cx="4214810" cy="2857520"/>
          </a:xfrm>
          <a:prstGeom prst="rect">
            <a:avLst/>
          </a:prstGeom>
          <a:solidFill>
            <a:srgbClr val="FFF7D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a:spLocks noChangeArrowheads="1"/>
          </p:cNvSpPr>
          <p:nvPr/>
        </p:nvSpPr>
        <p:spPr bwMode="auto">
          <a:xfrm>
            <a:off x="285720" y="88994"/>
            <a:ext cx="8117038" cy="1754326"/>
          </a:xfrm>
          <a:prstGeom prst="rect">
            <a:avLst/>
          </a:prstGeom>
          <a:noFill/>
          <a:ln w="9525">
            <a:noFill/>
            <a:miter lim="800000"/>
            <a:headEnd/>
            <a:tailEnd/>
          </a:ln>
        </p:spPr>
        <p:txBody>
          <a:bodyPr wrap="square">
            <a:spAutoFit/>
          </a:bodyPr>
          <a:lstStyle/>
          <a:p>
            <a:r>
              <a:rPr lang="fr-FR" sz="3600" b="1" dirty="0">
                <a:solidFill>
                  <a:schemeClr val="accent1">
                    <a:lumMod val="75000"/>
                  </a:schemeClr>
                </a:solidFill>
              </a:rPr>
              <a:t>En santé </a:t>
            </a:r>
            <a:r>
              <a:rPr lang="fr-FR" sz="3600" b="1" dirty="0" smtClean="0">
                <a:solidFill>
                  <a:schemeClr val="accent1">
                    <a:lumMod val="75000"/>
                  </a:schemeClr>
                </a:solidFill>
              </a:rPr>
              <a:t>animale,</a:t>
            </a:r>
            <a:br>
              <a:rPr lang="fr-FR" sz="3600" b="1" dirty="0" smtClean="0">
                <a:solidFill>
                  <a:schemeClr val="accent1">
                    <a:lumMod val="75000"/>
                  </a:schemeClr>
                </a:solidFill>
              </a:rPr>
            </a:br>
            <a:r>
              <a:rPr lang="fr-FR" sz="3600" b="1" dirty="0" smtClean="0">
                <a:solidFill>
                  <a:schemeClr val="accent1">
                    <a:lumMod val="75000"/>
                  </a:schemeClr>
                </a:solidFill>
              </a:rPr>
              <a:t>des </a:t>
            </a:r>
            <a:r>
              <a:rPr lang="fr-FR" sz="3600" b="1" dirty="0">
                <a:solidFill>
                  <a:schemeClr val="accent1">
                    <a:lumMod val="75000"/>
                  </a:schemeClr>
                </a:solidFill>
              </a:rPr>
              <a:t>initiatives </a:t>
            </a:r>
            <a:r>
              <a:rPr lang="fr-FR" sz="3600" b="1" dirty="0" smtClean="0">
                <a:solidFill>
                  <a:schemeClr val="accent1">
                    <a:lumMod val="75000"/>
                  </a:schemeClr>
                </a:solidFill>
              </a:rPr>
              <a:t>à de</a:t>
            </a:r>
            <a:br>
              <a:rPr lang="fr-FR" sz="3600" b="1" dirty="0" smtClean="0">
                <a:solidFill>
                  <a:schemeClr val="accent1">
                    <a:lumMod val="75000"/>
                  </a:schemeClr>
                </a:solidFill>
              </a:rPr>
            </a:br>
            <a:r>
              <a:rPr lang="fr-FR" sz="3600" b="1" dirty="0" smtClean="0">
                <a:solidFill>
                  <a:schemeClr val="accent1">
                    <a:lumMod val="75000"/>
                  </a:schemeClr>
                </a:solidFill>
              </a:rPr>
              <a:t>multiples échelles</a:t>
            </a:r>
            <a:endParaRPr lang="fr-FR" sz="3600" b="1" dirty="0">
              <a:solidFill>
                <a:schemeClr val="accent1">
                  <a:lumMod val="75000"/>
                </a:schemeClr>
              </a:solidFill>
            </a:endParaRPr>
          </a:p>
        </p:txBody>
      </p:sp>
      <p:sp>
        <p:nvSpPr>
          <p:cNvPr id="29699" name="AutoShape 6" descr="data:image/jpeg;base64,/9j/4AAQSkZJRgABAQAAAQABAAD/2wBDAAkGBwgHBgkIBwgKCgkLDRYPDQwMDRsUFRAWIB0iIiAdHx8kKDQsJCYxJx8fLT0tMTU3Ojo6Iys/RD84QzQ5Ojf/2wBDAQoKCg0MDRoPDxo3JR8lNzc3Nzc3Nzc3Nzc3Nzc3Nzc3Nzc3Nzc3Nzc3Nzc3Nzc3Nzc3Nzc3Nzc3Nzc3Nzc3Nzf/wAARCABxAHUDASIAAhEBAxEB/8QAGgAAAgMBAQAAAAAAAAAAAAAAAAMBAgQFBv/EADYQAAEDAwIDBgUDBAIDAAAAAAECAxEABCESMRNBUQUiMmFxkRRCgaHRI8HwFTNSklPhYqLx/8QAGgEAAgMBAQAAAAAAAAAAAAAAAwQAAgUBBv/EACYRAAICAQQCAgIDAQAAAAAAAAECAAMRBBIhMUFREyIUMgUjcfH/2gAMAwEAAhEDEQA/APdJA0jA9qnSOg9qE+EVNbUyMygzJhISDGTkn06YNWgH/H2rXauuttRbuWqCJKviJ73SPLyql0ZJC3LVZCgUcBBSdsyefKkl1D/KUK+Yy1K/HvDTOQOg9qiU6tPd1RMQJik3T2hTDQdbbcdcCQFgnUBkgRzgGqmwtuBwtBjh8LXrOvR01TP3p2LTTpHQe1GkdB7UizdU5xkOOtuONuFKtCSkJ5pBk76SM1oqYklTA5D23rYjs9SWC/cAoSD4UxJ9aqyl23UHMpUtPdnkDz+sVVJUkhAUrRuATgGs6+9mO1DgTX0eg3KHeKcQdQ4TaSjYyuTVSgp3R7CadkEgZxIBqvFI8SFA8xUrus6HMHqNPWjnPETieRyIgcq0NIAbTIE7mRVGkalaySDJMU6uX2bjiUprCjMRcADTjrRU3Py/Wil4eLBhEwTAmBWVN+CCTa3YzGWj5/inusNXDaUvI1JGQJIzSP6ZZf8AAP8AZX5rYOfEyRjzNaTqSFQRImCINTVGWUMNhDSQlI2E1erCVMXcNqcQNDq2ylQUSmO8AfCZBwdqR8RccKPhFfEBrXo1jRq/x1f9Ve8uksJCQtrjL/tocXpCjIG/1pFl2k0+kFxy3SpayltLb2on7Az5V3nE74mu3bU2ghby3SVKUCuJAJnTgDA2HPrWuztlXTwQAQgZWroKLO2VcuRJSgbq/b1rodoWjTXZ7iGQtAXCVEKM5pHVaoJ/Wv7GN6bTGxgT1Mdw4XX1rPNRj05VjWpRdOlRlJASOW1IVauNrQv425UdWxKYPXEeVXUt1pf6TJd3kagCNuu859qBWu1CxmzdZl1oU4PZ/wAmtWAFDlmqOtBexHTImazJu7klGqwcSCqCStOB1rQP1GtA7pAkTVFyDkQeuCEj2YxtASMATzIETVqhM6Rq3jMVNVMWETc/L9aKLn5frRXJJRPhFTUJ8Iqa2pjwooJA3MUpbhKFFKTtg7CaqzhezLpWz9CWlC1CUhXMSAY/G1SG0AghCeogVZYPcBQAIGeh6UVWly65MPq6Vps2rNFjaXT7pdYfabS2Rhy3C5PIgyIjGKZeu3ocUyq7YW2F95Ia0qjEc/v15dOeO1G7R1bQug0swCkmJMTifI8qU12jaF5I+JaJWdIAXOo4j7n71n3afNjOT/kc0b/oMcZ7mm5VpCckDOySZ8jVHHOChTpUAlAlUicD0pjoHET1AP7Up5WlCiRIG6YmeVM1AColupbVux1YFX7CIXfW4Mu3bSc81xHnH/2ughtKTIMk8yd65rd1DOLK41D5AhP5rpNuJWlJ2JEwcEUmzk8Qt1e0hj2fcvRNIubYXBQeK62UEwW16d6m3t+ApR4zzmrk4qY9KpBQufl+tFFz8v1oqSSifCKmoT4RU1tTHMz3KXnFoDL/AAdB1ElGrV5fz/usj1yLW8R8be6klvwcDSCZiZrp0tUk4SRp2MDP3oFlf23+Y9RqPp8PQPZzM6O0bLgjQ+gnVI0jEnlPpTba7YudYYXq0eLBHX8GtBd7hEKJAxqFcl+7U8Qqz7QYQgga9QBCdyTuDMR7UKpymd0Z1dS3FRUcnr/s6SwgKCtKSuRk86QlgJcCyDrScnTt+1W7Pae4q3F3DDzJJ0JQ2AU5xKpzGfzW+KE94Y5xG6dAUTG8zMgEjuAHz2n61V1l51PdUtpQ5pidvX+RTHVPIab+HbS5BhSSrTjqPOlIuLwrCVWKUiRqVxhA6kYqr3swx4lq9BXWwbJ3e4lTKy4lLnaLo0qCilQQMbRtmSIroLKT8wHQzNZ3rK2uXCp+1bdWMS4Nhyj3qi+zLRW9kyT1VyoEDexLnPibG1a0zj81aqcMR57zMmanv7YPmTvUgYu5+X60VV9XeAUnlyNFSSQnwiubc3F04spaZvGgNSdSG0KBzg5ONv8A2rpJ8IoJAPmeXOtvIHcyQCTgTnWVy+lWh9q8WVKEFbSUhInqP5iugMqOpcSe7jFSCNxULwkkbjIxVLMleOISlgtg3LkRiWUiJk425E1gf7ILipQ6y2BIAFsk4J2zWt1q8U4VM3KEIJnSprVAjaZHPNOZDqG4eWHFT4kpjE4xWUzE9mepWtFHC4nHLws3DZ/1JLTiRIT8OI68vpWh7tJpSUIt7xlTkhKwqQDy5bZrcpTvBENN8QhJKviARPMwAfauZd3L9tdfrO2raVd5JWhRMRsY3gyd8VRTmcV8jiMU72g2DpatBAJ7ris/SM1oHadoQkm4YEjH6gE++ayt3zr6ClCrd4kw2EEpCiDkSfLP086ahN044lCeyAtROVKcSYzicY61CQJ3eAO5stbhq5QXGXErEwSkyB5U1SgnCpGJkgxW9t/si1KmSu3QtowvUmDNYO1k9nXznEa7Sd45IAaZegKiJER0zHlQRbk4xMx8sSZlfsGHnVuqLqVqGklDhTj6Uxllq0SopUuDHjWVeWJrIzYu2zoK7q7UpAgJdXIjfIjNOgqIWVrLmxCogenSnVoY4J6MVa5eQOxB9JfIKsBJgDny86KmFhIAgnmTiaK61D54HEqty45MsnwirICpKhERBmkPsoeZCHBI33iD1qi+ymF6EBVwlI7ygHlZxzNMap8Lt9wv8ZTusNnqbdCVgKiCeYqpbKSCTKRyjNKeeu2l6WLQOtxAIdCTgeftQzcXC1S/acFEHPECjPIRHPNJq7jgGbD1Uk7mHI8zTrTpJnA3qhdQRGrSfPFUWde6Uj7mimK9KSPtxM+/+UCtivkSyXYA7pAAyZpd6vhpSssrdSN0pz5/z1qDlWxIHtttSXxelRDT7SG8eNsqPmMVGqCfZR1KpqzaDXacE8jxKM3ztwooVYu6ySE6dSFEZg49Y8q6nY7rHZ7S03TT7DjghSCVrEp5gbiZ3jMVhurYPs8G4BUg5JQopn2pfHZSssi8IuEJK1F68cT3DvJB3EiKU1GnGN6HiDV3VtlgwZ6NntO1cDi1GEtlMqcTojVgb+fSmqvrVtCnePboSiSZUCcb8683bXqkh0sC3vkxpcDt6pxKSIIGUxj08993G4aWmHLC2ZWuUqShAXrGIGUiNpiKVWhm5A4hm+o54mHtFb4U2m2+ISMyppCVeQBn+Yp9mtbjQ1NvBQweIkAnzxinNtrJyNKBtO9aEpCRA962X1KqoVRzM1dOWOWmdStEawRPlRV7j5frRQfy39Qn4qe5QCUiashelXeV4tiRmobStSAUgRGJO9NS2NJBzNFvsrIx2ZNKbqm3DqQHEdY9aWteuIEAdedWU2QRpVIJiDVg0PmJP2oSmlDuHMZu1GotXYQAJyrjtSzb4iC6eK3KYU2o5mOQyJI2qlr2ojTNy+xBwnhoWMxmZ9DXZ4KP/L/Y1UspjxKpgauv0YkdO8y21y1coKmFhaQrKhO8fgin0FBDZXqM7jGIqI2OPqJFWrdWBKCVsDFx8hwOpEwCkHHSpQVNa1tpSVlJHfAM4rG7fstPrStl7UCANLJIIInGPWtbS0utIcTOlSQRIIMHyO1RUVgcjudttYEAHOPPuYy7cKKAu1YCSYVDmQOeI32xNagrUkLbBkZA2qygojTI0kzzxUa0RuIFVrr2gqeoXU3C4q6jnzGOsN3SUKKlgpyFIVBHWlsWjbTwX8TcLUknureJGeoqQkAlaZBPMGkXCbvXLBaKcSHJyedB/EIPfE5+UPU03CpICQTG8RRWa2Tc943RazGkNTjrP2oqy6Zcc5nDewPBE6R5egqKKKTPUaHcqv5fWrUUVD3IIUHaiiuTsWP7Y9P2pQ8Ioop3R9GKantZYbD0oO9FFNjuKHqRSh/cT6UUUOzxLVdGOqKKKKOoEfrCiiiuyT//2Q=="/>
          <p:cNvSpPr>
            <a:spLocks noChangeAspect="1" noChangeArrowheads="1"/>
          </p:cNvSpPr>
          <p:nvPr/>
        </p:nvSpPr>
        <p:spPr bwMode="auto">
          <a:xfrm>
            <a:off x="88900" y="-411163"/>
            <a:ext cx="885825" cy="857251"/>
          </a:xfrm>
          <a:prstGeom prst="rect">
            <a:avLst/>
          </a:prstGeom>
          <a:noFill/>
          <a:ln w="9525">
            <a:noFill/>
            <a:miter lim="800000"/>
            <a:headEnd/>
            <a:tailEnd/>
          </a:ln>
        </p:spPr>
        <p:txBody>
          <a:bodyPr/>
          <a:lstStyle/>
          <a:p>
            <a:endParaRPr lang="fr-FR">
              <a:latin typeface="Times New Roman" pitchFamily="18" charset="0"/>
            </a:endParaRPr>
          </a:p>
        </p:txBody>
      </p:sp>
      <p:grpSp>
        <p:nvGrpSpPr>
          <p:cNvPr id="3" name="Groupe 21"/>
          <p:cNvGrpSpPr>
            <a:grpSpLocks/>
          </p:cNvGrpSpPr>
          <p:nvPr/>
        </p:nvGrpSpPr>
        <p:grpSpPr bwMode="auto">
          <a:xfrm>
            <a:off x="5724525" y="190500"/>
            <a:ext cx="3105150" cy="2600325"/>
            <a:chOff x="5715008" y="142852"/>
            <a:chExt cx="3105150" cy="2599701"/>
          </a:xfrm>
        </p:grpSpPr>
        <p:grpSp>
          <p:nvGrpSpPr>
            <p:cNvPr id="29719" name="Groupe 14"/>
            <p:cNvGrpSpPr>
              <a:grpSpLocks/>
            </p:cNvGrpSpPr>
            <p:nvPr/>
          </p:nvGrpSpPr>
          <p:grpSpPr bwMode="auto">
            <a:xfrm>
              <a:off x="5715008" y="142852"/>
              <a:ext cx="3105150" cy="1966916"/>
              <a:chOff x="5357818" y="357166"/>
              <a:chExt cx="3105150" cy="1966916"/>
            </a:xfrm>
          </p:grpSpPr>
          <p:sp>
            <p:nvSpPr>
              <p:cNvPr id="29723" name="ZoneTexte 2"/>
              <p:cNvSpPr txBox="1">
                <a:spLocks noChangeArrowheads="1"/>
              </p:cNvSpPr>
              <p:nvPr/>
            </p:nvSpPr>
            <p:spPr bwMode="auto">
              <a:xfrm>
                <a:off x="5929318" y="357166"/>
                <a:ext cx="1851854" cy="461554"/>
              </a:xfrm>
              <a:prstGeom prst="rect">
                <a:avLst/>
              </a:prstGeom>
              <a:noFill/>
              <a:ln w="9525">
                <a:noFill/>
                <a:miter lim="800000"/>
                <a:headEnd/>
                <a:tailEnd/>
              </a:ln>
            </p:spPr>
            <p:txBody>
              <a:bodyPr wrap="none">
                <a:spAutoFit/>
              </a:bodyPr>
              <a:lstStyle/>
              <a:p>
                <a:r>
                  <a:rPr lang="fr-FR" sz="2400" b="1" dirty="0">
                    <a:solidFill>
                      <a:srgbClr val="C00000"/>
                    </a:solidFill>
                  </a:rPr>
                  <a:t>International</a:t>
                </a:r>
                <a:endParaRPr lang="fr-FR" b="1" dirty="0">
                  <a:solidFill>
                    <a:srgbClr val="C00000"/>
                  </a:solidFill>
                </a:endParaRPr>
              </a:p>
            </p:txBody>
          </p:sp>
          <p:pic>
            <p:nvPicPr>
              <p:cNvPr id="29724" name="Picture 4" descr="http://t1.gstatic.com/images?q=tbn:ANd9GcR0e6v8z_zaUxXNk5LOxDZ6z9F9Bh9rt7w1mit-Vgd9X6lR61ke"/>
              <p:cNvPicPr>
                <a:picLocks noChangeAspect="1" noChangeArrowheads="1"/>
              </p:cNvPicPr>
              <p:nvPr/>
            </p:nvPicPr>
            <p:blipFill>
              <a:blip r:embed="rId3" cstate="print"/>
              <a:srcRect/>
              <a:stretch>
                <a:fillRect/>
              </a:stretch>
            </p:blipFill>
            <p:spPr bwMode="auto">
              <a:xfrm>
                <a:off x="5357818" y="857232"/>
                <a:ext cx="3105150" cy="1466850"/>
              </a:xfrm>
              <a:prstGeom prst="rect">
                <a:avLst/>
              </a:prstGeom>
              <a:noFill/>
              <a:ln w="9525">
                <a:noFill/>
                <a:miter lim="800000"/>
                <a:headEnd/>
                <a:tailEnd/>
              </a:ln>
            </p:spPr>
          </p:pic>
        </p:grpSp>
        <p:sp>
          <p:nvSpPr>
            <p:cNvPr id="29720" name="ZoneTexte 9"/>
            <p:cNvSpPr txBox="1">
              <a:spLocks noChangeArrowheads="1"/>
            </p:cNvSpPr>
            <p:nvPr/>
          </p:nvSpPr>
          <p:spPr bwMode="auto">
            <a:xfrm>
              <a:off x="5929321" y="2285463"/>
              <a:ext cx="651140" cy="369243"/>
            </a:xfrm>
            <a:prstGeom prst="rect">
              <a:avLst/>
            </a:prstGeom>
            <a:noFill/>
            <a:ln w="9525">
              <a:noFill/>
              <a:miter lim="800000"/>
              <a:headEnd/>
              <a:tailEnd/>
            </a:ln>
          </p:spPr>
          <p:txBody>
            <a:bodyPr wrap="none">
              <a:spAutoFit/>
            </a:bodyPr>
            <a:lstStyle/>
            <a:p>
              <a:r>
                <a:rPr lang="fr-FR" b="1" dirty="0">
                  <a:solidFill>
                    <a:srgbClr val="C00000"/>
                  </a:solidFill>
                </a:rPr>
                <a:t>OMS</a:t>
              </a:r>
            </a:p>
          </p:txBody>
        </p:sp>
        <p:sp>
          <p:nvSpPr>
            <p:cNvPr id="29721" name="ZoneTexte 10"/>
            <p:cNvSpPr txBox="1">
              <a:spLocks noChangeArrowheads="1"/>
            </p:cNvSpPr>
            <p:nvPr/>
          </p:nvSpPr>
          <p:spPr bwMode="auto">
            <a:xfrm>
              <a:off x="8001008" y="2285463"/>
              <a:ext cx="513282" cy="369243"/>
            </a:xfrm>
            <a:prstGeom prst="rect">
              <a:avLst/>
            </a:prstGeom>
            <a:noFill/>
            <a:ln w="9525">
              <a:noFill/>
              <a:miter lim="800000"/>
              <a:headEnd/>
              <a:tailEnd/>
            </a:ln>
          </p:spPr>
          <p:txBody>
            <a:bodyPr wrap="none">
              <a:spAutoFit/>
            </a:bodyPr>
            <a:lstStyle/>
            <a:p>
              <a:r>
                <a:rPr lang="fr-FR" b="1" dirty="0">
                  <a:solidFill>
                    <a:srgbClr val="C00000"/>
                  </a:solidFill>
                </a:rPr>
                <a:t>OIE</a:t>
              </a:r>
            </a:p>
          </p:txBody>
        </p:sp>
        <p:sp>
          <p:nvSpPr>
            <p:cNvPr id="29722" name="ZoneTexte 9"/>
            <p:cNvSpPr txBox="1">
              <a:spLocks noChangeArrowheads="1"/>
            </p:cNvSpPr>
            <p:nvPr/>
          </p:nvSpPr>
          <p:spPr bwMode="auto">
            <a:xfrm>
              <a:off x="7000883" y="2285463"/>
              <a:ext cx="714375" cy="457090"/>
            </a:xfrm>
            <a:prstGeom prst="rect">
              <a:avLst/>
            </a:prstGeom>
            <a:noFill/>
            <a:ln w="9525">
              <a:noFill/>
              <a:miter lim="800000"/>
              <a:headEnd/>
              <a:tailEnd/>
            </a:ln>
          </p:spPr>
          <p:txBody>
            <a:bodyPr wrap="none">
              <a:spAutoFit/>
            </a:bodyPr>
            <a:lstStyle/>
            <a:p>
              <a:r>
                <a:rPr lang="fr-FR" sz="2400" b="1"/>
                <a:t>FAO</a:t>
              </a:r>
            </a:p>
          </p:txBody>
        </p:sp>
      </p:grpSp>
      <p:grpSp>
        <p:nvGrpSpPr>
          <p:cNvPr id="5" name="Groupe 27"/>
          <p:cNvGrpSpPr>
            <a:grpSpLocks/>
          </p:cNvGrpSpPr>
          <p:nvPr/>
        </p:nvGrpSpPr>
        <p:grpSpPr bwMode="auto">
          <a:xfrm>
            <a:off x="4924145" y="3772742"/>
            <a:ext cx="3937022" cy="2440045"/>
            <a:chOff x="5072066" y="3786192"/>
            <a:chExt cx="3937019" cy="2440075"/>
          </a:xfrm>
        </p:grpSpPr>
        <p:grpSp>
          <p:nvGrpSpPr>
            <p:cNvPr id="29712" name="Groupe 24"/>
            <p:cNvGrpSpPr>
              <a:grpSpLocks/>
            </p:cNvGrpSpPr>
            <p:nvPr/>
          </p:nvGrpSpPr>
          <p:grpSpPr bwMode="auto">
            <a:xfrm>
              <a:off x="5072066" y="3786192"/>
              <a:ext cx="3926603" cy="2146535"/>
              <a:chOff x="5072066" y="3786192"/>
              <a:chExt cx="3926603" cy="2146535"/>
            </a:xfrm>
          </p:grpSpPr>
          <p:grpSp>
            <p:nvGrpSpPr>
              <p:cNvPr id="29715" name="Groupe 18"/>
              <p:cNvGrpSpPr>
                <a:grpSpLocks/>
              </p:cNvGrpSpPr>
              <p:nvPr/>
            </p:nvGrpSpPr>
            <p:grpSpPr bwMode="auto">
              <a:xfrm>
                <a:off x="5934366" y="3786192"/>
                <a:ext cx="3064303" cy="1939880"/>
                <a:chOff x="6577308" y="4357696"/>
                <a:chExt cx="3064303" cy="1939880"/>
              </a:xfrm>
            </p:grpSpPr>
            <p:sp>
              <p:nvSpPr>
                <p:cNvPr id="29717" name="ZoneTexte 4"/>
                <p:cNvSpPr txBox="1">
                  <a:spLocks noChangeArrowheads="1"/>
                </p:cNvSpPr>
                <p:nvPr/>
              </p:nvSpPr>
              <p:spPr bwMode="auto">
                <a:xfrm>
                  <a:off x="6577308" y="4728339"/>
                  <a:ext cx="1029127" cy="461671"/>
                </a:xfrm>
                <a:prstGeom prst="rect">
                  <a:avLst/>
                </a:prstGeom>
                <a:noFill/>
                <a:ln w="9525">
                  <a:noFill/>
                  <a:miter lim="800000"/>
                  <a:headEnd/>
                  <a:tailEnd/>
                </a:ln>
              </p:spPr>
              <p:txBody>
                <a:bodyPr wrap="none">
                  <a:spAutoFit/>
                </a:bodyPr>
                <a:lstStyle/>
                <a:p>
                  <a:r>
                    <a:rPr lang="fr-FR" sz="2400" b="1" dirty="0">
                      <a:solidFill>
                        <a:srgbClr val="FF9900"/>
                      </a:solidFill>
                    </a:rPr>
                    <a:t>France</a:t>
                  </a:r>
                  <a:endParaRPr lang="fr-FR" b="1" dirty="0">
                    <a:solidFill>
                      <a:srgbClr val="FF9900"/>
                    </a:solidFill>
                  </a:endParaRPr>
                </a:p>
              </p:txBody>
            </p:sp>
            <p:pic>
              <p:nvPicPr>
                <p:cNvPr id="29718" name="Picture 10" descr="http://www.cartes-de-france.fr/carte/carte_france_ville.gif"/>
                <p:cNvPicPr>
                  <a:picLocks noChangeAspect="1" noChangeArrowheads="1"/>
                </p:cNvPicPr>
                <p:nvPr/>
              </p:nvPicPr>
              <p:blipFill>
                <a:blip r:embed="rId4" cstate="print"/>
                <a:srcRect/>
                <a:stretch>
                  <a:fillRect/>
                </a:stretch>
              </p:blipFill>
              <p:spPr bwMode="auto">
                <a:xfrm>
                  <a:off x="7715274" y="4357696"/>
                  <a:ext cx="1926337" cy="1939880"/>
                </a:xfrm>
                <a:prstGeom prst="rect">
                  <a:avLst/>
                </a:prstGeom>
                <a:noFill/>
                <a:ln w="9525">
                  <a:noFill/>
                  <a:miter lim="800000"/>
                  <a:headEnd/>
                  <a:tailEnd/>
                </a:ln>
              </p:spPr>
            </p:pic>
          </p:grpSp>
          <p:sp>
            <p:nvSpPr>
              <p:cNvPr id="29716" name="ZoneTexte 10"/>
              <p:cNvSpPr txBox="1">
                <a:spLocks noChangeArrowheads="1"/>
              </p:cNvSpPr>
              <p:nvPr/>
            </p:nvSpPr>
            <p:spPr bwMode="auto">
              <a:xfrm>
                <a:off x="5072066" y="5286388"/>
                <a:ext cx="1647245" cy="646339"/>
              </a:xfrm>
              <a:prstGeom prst="rect">
                <a:avLst/>
              </a:prstGeom>
              <a:noFill/>
              <a:ln w="9525">
                <a:noFill/>
                <a:miter lim="800000"/>
                <a:headEnd/>
                <a:tailEnd/>
              </a:ln>
            </p:spPr>
            <p:txBody>
              <a:bodyPr wrap="none">
                <a:spAutoFit/>
              </a:bodyPr>
              <a:lstStyle/>
              <a:p>
                <a:r>
                  <a:rPr lang="fr-FR" b="1" dirty="0"/>
                  <a:t>Ministère </a:t>
                </a:r>
              </a:p>
              <a:p>
                <a:r>
                  <a:rPr lang="fr-FR" b="1" dirty="0"/>
                  <a:t>de </a:t>
                </a:r>
                <a:r>
                  <a:rPr lang="fr-FR" b="1" dirty="0" smtClean="0"/>
                  <a:t>l’</a:t>
                </a:r>
                <a:r>
                  <a:rPr lang="fr-FR" altLang="ja-JP" b="1" dirty="0" smtClean="0"/>
                  <a:t>Agriculture</a:t>
                </a:r>
                <a:endParaRPr lang="fr-FR" b="1" dirty="0"/>
              </a:p>
            </p:txBody>
          </p:sp>
        </p:grpSp>
        <p:sp>
          <p:nvSpPr>
            <p:cNvPr id="29714" name="ZoneTexte 10"/>
            <p:cNvSpPr txBox="1">
              <a:spLocks noChangeArrowheads="1"/>
            </p:cNvSpPr>
            <p:nvPr/>
          </p:nvSpPr>
          <p:spPr bwMode="auto">
            <a:xfrm>
              <a:off x="7786710" y="5764602"/>
              <a:ext cx="1222375" cy="461665"/>
            </a:xfrm>
            <a:prstGeom prst="rect">
              <a:avLst/>
            </a:prstGeom>
            <a:noFill/>
            <a:ln w="9525">
              <a:noFill/>
              <a:miter lim="800000"/>
              <a:headEnd/>
              <a:tailEnd/>
            </a:ln>
          </p:spPr>
          <p:txBody>
            <a:bodyPr>
              <a:spAutoFit/>
            </a:bodyPr>
            <a:lstStyle/>
            <a:p>
              <a:r>
                <a:rPr lang="fr-FR" sz="2400" b="1" dirty="0"/>
                <a:t>Anses</a:t>
              </a:r>
            </a:p>
          </p:txBody>
        </p:sp>
      </p:grpSp>
      <p:grpSp>
        <p:nvGrpSpPr>
          <p:cNvPr id="8" name="Groupe 29"/>
          <p:cNvGrpSpPr>
            <a:grpSpLocks/>
          </p:cNvGrpSpPr>
          <p:nvPr/>
        </p:nvGrpSpPr>
        <p:grpSpPr bwMode="auto">
          <a:xfrm>
            <a:off x="285720" y="1832147"/>
            <a:ext cx="5023185" cy="3096192"/>
            <a:chOff x="571472" y="1571612"/>
            <a:chExt cx="5023050" cy="3095658"/>
          </a:xfrm>
        </p:grpSpPr>
        <p:grpSp>
          <p:nvGrpSpPr>
            <p:cNvPr id="29703" name="Groupe 22"/>
            <p:cNvGrpSpPr>
              <a:grpSpLocks/>
            </p:cNvGrpSpPr>
            <p:nvPr/>
          </p:nvGrpSpPr>
          <p:grpSpPr bwMode="auto">
            <a:xfrm>
              <a:off x="571472" y="1571612"/>
              <a:ext cx="5023050" cy="3095658"/>
              <a:chOff x="571472" y="1571612"/>
              <a:chExt cx="5023050" cy="3095658"/>
            </a:xfrm>
          </p:grpSpPr>
          <p:grpSp>
            <p:nvGrpSpPr>
              <p:cNvPr id="29705" name="Groupe 13"/>
              <p:cNvGrpSpPr>
                <a:grpSpLocks/>
              </p:cNvGrpSpPr>
              <p:nvPr/>
            </p:nvGrpSpPr>
            <p:grpSpPr bwMode="auto">
              <a:xfrm>
                <a:off x="571472" y="1571612"/>
                <a:ext cx="2641421" cy="1857375"/>
                <a:chOff x="500034" y="3429000"/>
                <a:chExt cx="2641421" cy="1857375"/>
              </a:xfrm>
            </p:grpSpPr>
            <p:sp>
              <p:nvSpPr>
                <p:cNvPr id="29710" name="ZoneTexte 3"/>
                <p:cNvSpPr txBox="1">
                  <a:spLocks noChangeArrowheads="1"/>
                </p:cNvSpPr>
                <p:nvPr/>
              </p:nvSpPr>
              <p:spPr bwMode="auto">
                <a:xfrm>
                  <a:off x="500034" y="3429000"/>
                  <a:ext cx="2641421" cy="461585"/>
                </a:xfrm>
                <a:prstGeom prst="rect">
                  <a:avLst/>
                </a:prstGeom>
                <a:noFill/>
                <a:ln w="9525">
                  <a:noFill/>
                  <a:miter lim="800000"/>
                  <a:headEnd/>
                  <a:tailEnd/>
                </a:ln>
              </p:spPr>
              <p:txBody>
                <a:bodyPr wrap="none">
                  <a:spAutoFit/>
                </a:bodyPr>
                <a:lstStyle/>
                <a:p>
                  <a:r>
                    <a:rPr lang="fr-FR" sz="2400" b="1" dirty="0">
                      <a:solidFill>
                        <a:schemeClr val="tx2"/>
                      </a:solidFill>
                    </a:rPr>
                    <a:t>Union Européenne </a:t>
                  </a:r>
                </a:p>
              </p:txBody>
            </p:sp>
            <p:pic>
              <p:nvPicPr>
                <p:cNvPr id="29711" name="Picture 8" descr="Carte_Union-Europeenne.gif"/>
                <p:cNvPicPr>
                  <a:picLocks noChangeAspect="1" noChangeArrowheads="1"/>
                </p:cNvPicPr>
                <p:nvPr/>
              </p:nvPicPr>
              <p:blipFill>
                <a:blip r:embed="rId5" cstate="print"/>
                <a:srcRect/>
                <a:stretch>
                  <a:fillRect/>
                </a:stretch>
              </p:blipFill>
              <p:spPr bwMode="auto">
                <a:xfrm>
                  <a:off x="785813" y="3929063"/>
                  <a:ext cx="2147887" cy="1357312"/>
                </a:xfrm>
                <a:prstGeom prst="rect">
                  <a:avLst/>
                </a:prstGeom>
                <a:noFill/>
                <a:ln w="9525">
                  <a:noFill/>
                  <a:miter lim="800000"/>
                  <a:headEnd/>
                  <a:tailEnd/>
                </a:ln>
              </p:spPr>
            </p:pic>
          </p:grpSp>
          <p:sp>
            <p:nvSpPr>
              <p:cNvPr id="29706" name="ZoneTexte 10"/>
              <p:cNvSpPr txBox="1">
                <a:spLocks noChangeArrowheads="1"/>
              </p:cNvSpPr>
              <p:nvPr/>
            </p:nvSpPr>
            <p:spPr bwMode="auto">
              <a:xfrm>
                <a:off x="857201" y="3728654"/>
                <a:ext cx="1784302" cy="457121"/>
              </a:xfrm>
              <a:prstGeom prst="rect">
                <a:avLst/>
              </a:prstGeom>
              <a:noFill/>
              <a:ln w="9525">
                <a:noFill/>
                <a:miter lim="800000"/>
                <a:headEnd/>
                <a:tailEnd/>
              </a:ln>
            </p:spPr>
            <p:txBody>
              <a:bodyPr wrap="none">
                <a:spAutoFit/>
              </a:bodyPr>
              <a:lstStyle/>
              <a:p>
                <a:r>
                  <a:rPr lang="fr-FR" sz="2400" b="1" dirty="0"/>
                  <a:t>Chefs des SV</a:t>
                </a:r>
              </a:p>
            </p:txBody>
          </p:sp>
          <p:sp>
            <p:nvSpPr>
              <p:cNvPr id="29707" name="ZoneTexte 10"/>
              <p:cNvSpPr txBox="1">
                <a:spLocks noChangeArrowheads="1"/>
              </p:cNvSpPr>
              <p:nvPr/>
            </p:nvSpPr>
            <p:spPr bwMode="auto">
              <a:xfrm>
                <a:off x="616000" y="4148247"/>
                <a:ext cx="1346808" cy="369268"/>
              </a:xfrm>
              <a:prstGeom prst="rect">
                <a:avLst/>
              </a:prstGeom>
              <a:noFill/>
              <a:ln w="9525">
                <a:noFill/>
                <a:miter lim="800000"/>
                <a:headEnd/>
                <a:tailEnd/>
              </a:ln>
            </p:spPr>
            <p:txBody>
              <a:bodyPr wrap="none">
                <a:spAutoFit/>
              </a:bodyPr>
              <a:lstStyle/>
              <a:p>
                <a:r>
                  <a:rPr lang="fr-FR" b="1" dirty="0">
                    <a:solidFill>
                      <a:schemeClr val="tx2"/>
                    </a:solidFill>
                  </a:rPr>
                  <a:t>Commission</a:t>
                </a:r>
              </a:p>
            </p:txBody>
          </p:sp>
          <p:sp>
            <p:nvSpPr>
              <p:cNvPr id="29708" name="ZoneTexte 10"/>
              <p:cNvSpPr txBox="1">
                <a:spLocks noChangeArrowheads="1"/>
              </p:cNvSpPr>
              <p:nvPr/>
            </p:nvSpPr>
            <p:spPr bwMode="auto">
              <a:xfrm>
                <a:off x="2687647" y="4210148"/>
                <a:ext cx="1504910" cy="457122"/>
              </a:xfrm>
              <a:prstGeom prst="rect">
                <a:avLst/>
              </a:prstGeom>
              <a:noFill/>
              <a:ln w="9525">
                <a:noFill/>
                <a:miter lim="800000"/>
                <a:headEnd/>
                <a:tailEnd/>
              </a:ln>
            </p:spPr>
            <p:txBody>
              <a:bodyPr wrap="none">
                <a:spAutoFit/>
              </a:bodyPr>
              <a:lstStyle/>
              <a:p>
                <a:r>
                  <a:rPr lang="fr-FR" sz="2400" b="1" dirty="0">
                    <a:solidFill>
                      <a:schemeClr val="tx2"/>
                    </a:solidFill>
                  </a:rPr>
                  <a:t>Parlement</a:t>
                </a:r>
              </a:p>
            </p:txBody>
          </p:sp>
          <p:sp>
            <p:nvSpPr>
              <p:cNvPr id="29709" name="ZoneTexte 10"/>
              <p:cNvSpPr txBox="1">
                <a:spLocks noChangeArrowheads="1"/>
              </p:cNvSpPr>
              <p:nvPr/>
            </p:nvSpPr>
            <p:spPr bwMode="auto">
              <a:xfrm>
                <a:off x="3071720" y="2157289"/>
                <a:ext cx="2522802" cy="1200122"/>
              </a:xfrm>
              <a:prstGeom prst="rect">
                <a:avLst/>
              </a:prstGeom>
              <a:noFill/>
              <a:ln w="9525">
                <a:noFill/>
                <a:miter lim="800000"/>
                <a:headEnd/>
                <a:tailEnd/>
              </a:ln>
            </p:spPr>
            <p:txBody>
              <a:bodyPr wrap="none">
                <a:spAutoFit/>
              </a:bodyPr>
              <a:lstStyle/>
              <a:p>
                <a:r>
                  <a:rPr lang="fr-FR" sz="1600" dirty="0"/>
                  <a:t>Agence européenne</a:t>
                </a:r>
              </a:p>
              <a:p>
                <a:r>
                  <a:rPr lang="fr-FR" sz="1600" dirty="0"/>
                  <a:t>médicaments </a:t>
                </a:r>
                <a:endParaRPr lang="fr-FR" sz="1600" dirty="0" smtClean="0"/>
              </a:p>
              <a:p>
                <a:r>
                  <a:rPr lang="fr-FR" sz="1600" dirty="0" smtClean="0"/>
                  <a:t>Vétérinaires (EMEA</a:t>
                </a:r>
                <a:r>
                  <a:rPr lang="fr-FR" sz="1600" dirty="0"/>
                  <a:t>)</a:t>
                </a:r>
              </a:p>
              <a:p>
                <a:r>
                  <a:rPr lang="fr-FR" sz="2400" b="1" dirty="0"/>
                  <a:t>Chefs des Agences</a:t>
                </a:r>
              </a:p>
            </p:txBody>
          </p:sp>
        </p:grpSp>
        <p:sp>
          <p:nvSpPr>
            <p:cNvPr id="29704" name="ZoneTexte 10"/>
            <p:cNvSpPr txBox="1">
              <a:spLocks noChangeArrowheads="1"/>
            </p:cNvSpPr>
            <p:nvPr/>
          </p:nvSpPr>
          <p:spPr bwMode="auto">
            <a:xfrm>
              <a:off x="3428900" y="3728654"/>
              <a:ext cx="801666" cy="457121"/>
            </a:xfrm>
            <a:prstGeom prst="rect">
              <a:avLst/>
            </a:prstGeom>
            <a:noFill/>
            <a:ln w="9525">
              <a:noFill/>
              <a:miter lim="800000"/>
              <a:headEnd/>
              <a:tailEnd/>
            </a:ln>
          </p:spPr>
          <p:txBody>
            <a:bodyPr wrap="none">
              <a:spAutoFit/>
            </a:bodyPr>
            <a:lstStyle/>
            <a:p>
              <a:r>
                <a:rPr lang="fr-FR" sz="2400" b="1" dirty="0"/>
                <a:t>EFSA</a:t>
              </a:r>
            </a:p>
          </p:txBody>
        </p:sp>
      </p:grpSp>
      <p:sp>
        <p:nvSpPr>
          <p:cNvPr id="32" name="Rectangle 31"/>
          <p:cNvSpPr/>
          <p:nvPr/>
        </p:nvSpPr>
        <p:spPr>
          <a:xfrm>
            <a:off x="285720" y="5429264"/>
            <a:ext cx="2356735" cy="646331"/>
          </a:xfrm>
          <a:prstGeom prst="rect">
            <a:avLst/>
          </a:prstGeom>
        </p:spPr>
        <p:txBody>
          <a:bodyPr wrap="none">
            <a:spAutoFit/>
          </a:bodyPr>
          <a:lstStyle/>
          <a:p>
            <a:r>
              <a:rPr lang="fr-FR" sz="3600" b="1" kern="0" dirty="0" smtClean="0">
                <a:solidFill>
                  <a:schemeClr val="accent1">
                    <a:lumMod val="75000"/>
                  </a:schemeClr>
                </a:solidFill>
                <a:cs typeface="Calibri" pitchFamily="34" charset="0"/>
              </a:rPr>
              <a:t>One </a:t>
            </a:r>
            <a:r>
              <a:rPr lang="fr-FR" sz="3600" b="1" kern="0" dirty="0" err="1" smtClean="0">
                <a:solidFill>
                  <a:schemeClr val="accent1">
                    <a:lumMod val="75000"/>
                  </a:schemeClr>
                </a:solidFill>
                <a:cs typeface="Calibri" pitchFamily="34" charset="0"/>
              </a:rPr>
              <a:t>Health</a:t>
            </a:r>
            <a:endParaRPr lang="fr-FR" sz="3600" b="1" dirty="0">
              <a:solidFill>
                <a:schemeClr val="accent1">
                  <a:lumMod val="75000"/>
                </a:schemeClr>
              </a:solidFill>
            </a:endParaRPr>
          </a:p>
        </p:txBody>
      </p:sp>
      <p:pic>
        <p:nvPicPr>
          <p:cNvPr id="23554" name="Picture 2" descr="http://2.bp.blogspot.com/-A7aDArZFpS0/UIKu0x8cs9I/AAAAAAAAHiE/F40WRfKK2-0/s1600/Bien-utiliser-les-antibiotiques.jpg"/>
          <p:cNvPicPr>
            <a:picLocks noChangeAspect="1" noChangeArrowheads="1"/>
          </p:cNvPicPr>
          <p:nvPr/>
        </p:nvPicPr>
        <p:blipFill>
          <a:blip r:embed="rId6" cstate="print"/>
          <a:srcRect/>
          <a:stretch>
            <a:fillRect/>
          </a:stretch>
        </p:blipFill>
        <p:spPr bwMode="auto">
          <a:xfrm>
            <a:off x="3278177" y="5314678"/>
            <a:ext cx="1436722" cy="1465457"/>
          </a:xfrm>
          <a:prstGeom prst="rect">
            <a:avLst/>
          </a:prstGeom>
          <a:noFill/>
        </p:spPr>
      </p:pic>
      <p:pic>
        <p:nvPicPr>
          <p:cNvPr id="23556" name="Picture 4" descr="http://amgar.blog.processalimentaire.com/wp-content/uploads/2011/03/40061435.gif"/>
          <p:cNvPicPr>
            <a:picLocks noChangeAspect="1" noChangeArrowheads="1"/>
          </p:cNvPicPr>
          <p:nvPr/>
        </p:nvPicPr>
        <p:blipFill>
          <a:blip r:embed="rId7" cstate="print"/>
          <a:srcRect/>
          <a:stretch>
            <a:fillRect/>
          </a:stretch>
        </p:blipFill>
        <p:spPr bwMode="auto">
          <a:xfrm>
            <a:off x="285720" y="6143644"/>
            <a:ext cx="2928958" cy="574050"/>
          </a:xfrm>
          <a:prstGeom prst="rect">
            <a:avLst/>
          </a:prstGeom>
          <a:noFill/>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Tree>
    <p:extLst>
      <p:ext uri="{BB962C8B-B14F-4D97-AF65-F5344CB8AC3E}">
        <p14:creationId xmlns:p14="http://schemas.microsoft.com/office/powerpoint/2010/main" val="38068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538163" y="1058863"/>
            <a:ext cx="6843668" cy="646331"/>
          </a:xfrm>
          <a:prstGeom prst="rect">
            <a:avLst/>
          </a:prstGeom>
          <a:noFill/>
          <a:ln w="9525">
            <a:noFill/>
            <a:miter lim="800000"/>
            <a:headEnd/>
            <a:tailEnd/>
          </a:ln>
        </p:spPr>
        <p:txBody>
          <a:bodyPr wrap="none">
            <a:spAutoFit/>
          </a:bodyPr>
          <a:lstStyle/>
          <a:p>
            <a:r>
              <a:rPr lang="fr-FR" sz="3600" b="1" dirty="0" smtClean="0">
                <a:solidFill>
                  <a:schemeClr val="accent1">
                    <a:lumMod val="75000"/>
                  </a:schemeClr>
                </a:solidFill>
              </a:rPr>
              <a:t>Qu’</a:t>
            </a:r>
            <a:r>
              <a:rPr lang="fr-FR" altLang="ja-JP" sz="3600" b="1" dirty="0" smtClean="0">
                <a:solidFill>
                  <a:schemeClr val="accent1">
                    <a:lumMod val="75000"/>
                  </a:schemeClr>
                </a:solidFill>
              </a:rPr>
              <a:t>est-ce </a:t>
            </a:r>
            <a:r>
              <a:rPr lang="fr-FR" altLang="ja-JP" sz="3600" b="1" dirty="0">
                <a:solidFill>
                  <a:schemeClr val="accent1">
                    <a:lumMod val="75000"/>
                  </a:schemeClr>
                </a:solidFill>
              </a:rPr>
              <a:t>que </a:t>
            </a:r>
            <a:r>
              <a:rPr lang="fr-FR" altLang="ja-JP" sz="3600" b="1" dirty="0" smtClean="0">
                <a:solidFill>
                  <a:schemeClr val="accent1">
                    <a:lumMod val="75000"/>
                  </a:schemeClr>
                </a:solidFill>
              </a:rPr>
              <a:t>l’antibiorésistance </a:t>
            </a:r>
            <a:r>
              <a:rPr lang="fr-FR" altLang="ja-JP" sz="3600" b="1" dirty="0">
                <a:solidFill>
                  <a:schemeClr val="accent1">
                    <a:lumMod val="75000"/>
                  </a:schemeClr>
                </a:solidFill>
              </a:rPr>
              <a:t>? </a:t>
            </a:r>
            <a:endParaRPr lang="fr-FR" sz="3600" b="1" dirty="0">
              <a:solidFill>
                <a:schemeClr val="accent1">
                  <a:lumMod val="75000"/>
                </a:schemeClr>
              </a:solidFill>
            </a:endParaRPr>
          </a:p>
        </p:txBody>
      </p:sp>
      <p:sp>
        <p:nvSpPr>
          <p:cNvPr id="3" name="ZoneTexte 2"/>
          <p:cNvSpPr txBox="1">
            <a:spLocks noChangeArrowheads="1"/>
          </p:cNvSpPr>
          <p:nvPr/>
        </p:nvSpPr>
        <p:spPr bwMode="auto">
          <a:xfrm>
            <a:off x="550863" y="2060575"/>
            <a:ext cx="6948249" cy="646331"/>
          </a:xfrm>
          <a:prstGeom prst="rect">
            <a:avLst/>
          </a:prstGeom>
          <a:noFill/>
          <a:ln w="9525">
            <a:noFill/>
            <a:miter lim="800000"/>
            <a:headEnd/>
            <a:tailEnd/>
          </a:ln>
        </p:spPr>
        <p:txBody>
          <a:bodyPr wrap="none">
            <a:spAutoFit/>
          </a:bodyPr>
          <a:lstStyle/>
          <a:p>
            <a:r>
              <a:rPr lang="fr-FR" sz="3600" b="1" dirty="0" smtClean="0">
                <a:solidFill>
                  <a:schemeClr val="accent1">
                    <a:lumMod val="75000"/>
                  </a:schemeClr>
                </a:solidFill>
              </a:rPr>
              <a:t>L</a:t>
            </a:r>
            <a:r>
              <a:rPr lang="fr-FR" altLang="ja-JP" sz="3600" b="1" dirty="0" smtClean="0">
                <a:solidFill>
                  <a:schemeClr val="accent1">
                    <a:lumMod val="75000"/>
                  </a:schemeClr>
                </a:solidFill>
              </a:rPr>
              <a:t>es risques liés à l’antibiorésistance</a:t>
            </a:r>
            <a:endParaRPr lang="fr-FR" sz="3600" b="1" dirty="0">
              <a:solidFill>
                <a:schemeClr val="accent1">
                  <a:lumMod val="75000"/>
                </a:schemeClr>
              </a:solidFill>
            </a:endParaRPr>
          </a:p>
        </p:txBody>
      </p:sp>
      <p:sp>
        <p:nvSpPr>
          <p:cNvPr id="4" name="ZoneTexte 3"/>
          <p:cNvSpPr txBox="1">
            <a:spLocks noChangeArrowheads="1"/>
          </p:cNvSpPr>
          <p:nvPr/>
        </p:nvSpPr>
        <p:spPr bwMode="auto">
          <a:xfrm>
            <a:off x="539750" y="3141663"/>
            <a:ext cx="7600670" cy="646331"/>
          </a:xfrm>
          <a:prstGeom prst="rect">
            <a:avLst/>
          </a:prstGeom>
          <a:noFill/>
          <a:ln w="9525">
            <a:noFill/>
            <a:miter lim="800000"/>
            <a:headEnd/>
            <a:tailEnd/>
          </a:ln>
        </p:spPr>
        <p:txBody>
          <a:bodyPr wrap="none">
            <a:spAutoFit/>
          </a:bodyPr>
          <a:lstStyle/>
          <a:p>
            <a:r>
              <a:rPr lang="fr-FR" sz="3600" b="1" dirty="0" smtClean="0">
                <a:solidFill>
                  <a:schemeClr val="accent1">
                    <a:lumMod val="75000"/>
                  </a:schemeClr>
                </a:solidFill>
              </a:rPr>
              <a:t>L’antibiorésistance, un </a:t>
            </a:r>
            <a:r>
              <a:rPr lang="fr-FR" sz="3600" b="1" dirty="0">
                <a:solidFill>
                  <a:schemeClr val="accent1">
                    <a:lumMod val="75000"/>
                  </a:schemeClr>
                </a:solidFill>
              </a:rPr>
              <a:t>sujet </a:t>
            </a:r>
            <a:r>
              <a:rPr lang="fr-FR" sz="3600" b="1" dirty="0" smtClean="0">
                <a:solidFill>
                  <a:schemeClr val="accent1">
                    <a:lumMod val="75000"/>
                  </a:schemeClr>
                </a:solidFill>
              </a:rPr>
              <a:t>d’</a:t>
            </a:r>
            <a:r>
              <a:rPr lang="fr-FR" altLang="ja-JP" sz="3600" b="1" dirty="0" smtClean="0">
                <a:solidFill>
                  <a:schemeClr val="accent1">
                    <a:lumMod val="75000"/>
                  </a:schemeClr>
                </a:solidFill>
              </a:rPr>
              <a:t>actualité</a:t>
            </a:r>
            <a:endParaRPr lang="fr-FR" sz="3600" b="1" dirty="0">
              <a:solidFill>
                <a:schemeClr val="accent1">
                  <a:lumMod val="75000"/>
                </a:schemeClr>
              </a:solidFill>
            </a:endParaRPr>
          </a:p>
        </p:txBody>
      </p:sp>
      <p:sp>
        <p:nvSpPr>
          <p:cNvPr id="5" name="ZoneTexte 4"/>
          <p:cNvSpPr txBox="1">
            <a:spLocks noChangeArrowheads="1"/>
          </p:cNvSpPr>
          <p:nvPr/>
        </p:nvSpPr>
        <p:spPr bwMode="auto">
          <a:xfrm>
            <a:off x="557213" y="4221163"/>
            <a:ext cx="4806950" cy="641350"/>
          </a:xfrm>
          <a:prstGeom prst="rect">
            <a:avLst/>
          </a:prstGeom>
          <a:noFill/>
          <a:ln w="9525">
            <a:noFill/>
            <a:miter lim="800000"/>
            <a:headEnd/>
            <a:tailEnd/>
          </a:ln>
        </p:spPr>
        <p:txBody>
          <a:bodyPr wrap="none">
            <a:spAutoFit/>
          </a:bodyPr>
          <a:lstStyle/>
          <a:p>
            <a:r>
              <a:rPr lang="fr-FR" sz="3600" b="1" dirty="0">
                <a:solidFill>
                  <a:schemeClr val="accent1">
                    <a:lumMod val="75000"/>
                  </a:schemeClr>
                </a:solidFill>
              </a:rPr>
              <a:t>Le plan national de lutte</a:t>
            </a:r>
          </a:p>
        </p:txBody>
      </p:sp>
      <p:sp>
        <p:nvSpPr>
          <p:cNvPr id="4102" name="ZoneTexte 6"/>
          <p:cNvSpPr txBox="1">
            <a:spLocks noChangeArrowheads="1"/>
          </p:cNvSpPr>
          <p:nvPr/>
        </p:nvSpPr>
        <p:spPr bwMode="auto">
          <a:xfrm>
            <a:off x="571472" y="214290"/>
            <a:ext cx="1211262" cy="646113"/>
          </a:xfrm>
          <a:prstGeom prst="rect">
            <a:avLst/>
          </a:prstGeom>
          <a:noFill/>
          <a:ln w="9525">
            <a:noFill/>
            <a:miter lim="800000"/>
            <a:headEnd/>
            <a:tailEnd/>
          </a:ln>
        </p:spPr>
        <p:txBody>
          <a:bodyPr wrap="none">
            <a:spAutoFit/>
          </a:bodyPr>
          <a:lstStyle/>
          <a:p>
            <a:r>
              <a:rPr lang="fr-FR" sz="3600" b="1" dirty="0"/>
              <a:t>PLAN</a:t>
            </a:r>
          </a:p>
        </p:txBody>
      </p:sp>
      <p:sp>
        <p:nvSpPr>
          <p:cNvPr id="8" name="ZoneTexte 7"/>
          <p:cNvSpPr txBox="1">
            <a:spLocks noChangeArrowheads="1"/>
          </p:cNvSpPr>
          <p:nvPr/>
        </p:nvSpPr>
        <p:spPr bwMode="auto">
          <a:xfrm>
            <a:off x="541338" y="5229225"/>
            <a:ext cx="3598862" cy="641350"/>
          </a:xfrm>
          <a:prstGeom prst="rect">
            <a:avLst/>
          </a:prstGeom>
          <a:solidFill>
            <a:schemeClr val="bg1"/>
          </a:solidFill>
          <a:ln w="9525">
            <a:noFill/>
            <a:miter lim="800000"/>
            <a:headEnd/>
            <a:tailEnd/>
          </a:ln>
        </p:spPr>
        <p:txBody>
          <a:bodyPr>
            <a:spAutoFit/>
          </a:bodyPr>
          <a:lstStyle/>
          <a:p>
            <a:r>
              <a:rPr lang="fr-FR" sz="3600" b="1" dirty="0">
                <a:solidFill>
                  <a:schemeClr val="accent1">
                    <a:lumMod val="75000"/>
                  </a:schemeClr>
                </a:solidFill>
              </a:rPr>
              <a:t>Au quotidien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3</a:t>
            </a:fld>
            <a:endParaRPr lang="fr-BE" dirty="0"/>
          </a:p>
        </p:txBody>
      </p:sp>
      <p:pic>
        <p:nvPicPr>
          <p:cNvPr id="9" name="Image 8"/>
          <p:cNvPicPr>
            <a:picLocks noChangeAspect="1"/>
          </p:cNvPicPr>
          <p:nvPr/>
        </p:nvPicPr>
        <p:blipFill>
          <a:blip r:embed="rId2"/>
          <a:stretch>
            <a:fillRect/>
          </a:stretch>
        </p:blipFill>
        <p:spPr>
          <a:xfrm>
            <a:off x="6950055" y="36401"/>
            <a:ext cx="2193945" cy="1233620"/>
          </a:xfrm>
          <a:prstGeom prst="rect">
            <a:avLst/>
          </a:prstGeom>
        </p:spPr>
      </p:pic>
    </p:spTree>
    <p:extLst>
      <p:ext uri="{BB962C8B-B14F-4D97-AF65-F5344CB8AC3E}">
        <p14:creationId xmlns:p14="http://schemas.microsoft.com/office/powerpoint/2010/main" val="2939871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2"/>
          <p:cNvPicPr>
            <a:picLocks noChangeAspect="1" noChangeArrowheads="1"/>
          </p:cNvPicPr>
          <p:nvPr/>
        </p:nvPicPr>
        <p:blipFill>
          <a:blip r:embed="rId3" cstate="print"/>
          <a:srcRect/>
          <a:stretch>
            <a:fillRect/>
          </a:stretch>
        </p:blipFill>
        <p:spPr bwMode="auto">
          <a:xfrm>
            <a:off x="305254" y="1002847"/>
            <a:ext cx="3576638" cy="5072063"/>
          </a:xfrm>
          <a:prstGeom prst="rect">
            <a:avLst/>
          </a:prstGeom>
          <a:ln>
            <a:noFill/>
          </a:ln>
          <a:effectLst>
            <a:outerShdw blurRad="292100" dist="139700" dir="2700000" algn="tl" rotWithShape="0">
              <a:srgbClr val="333333">
                <a:alpha val="65000"/>
              </a:srgbClr>
            </a:outerShdw>
          </a:effectLst>
        </p:spPr>
      </p:pic>
      <p:sp>
        <p:nvSpPr>
          <p:cNvPr id="30728" name="ZoneTexte 4"/>
          <p:cNvSpPr txBox="1">
            <a:spLocks noChangeArrowheads="1"/>
          </p:cNvSpPr>
          <p:nvPr/>
        </p:nvSpPr>
        <p:spPr bwMode="auto">
          <a:xfrm>
            <a:off x="596361" y="250722"/>
            <a:ext cx="8241936" cy="646331"/>
          </a:xfrm>
          <a:prstGeom prst="rect">
            <a:avLst/>
          </a:prstGeom>
          <a:noFill/>
          <a:ln w="9525">
            <a:noFill/>
            <a:miter lim="800000"/>
            <a:headEnd/>
            <a:tailEnd/>
          </a:ln>
        </p:spPr>
        <p:txBody>
          <a:bodyPr wrap="none">
            <a:spAutoFit/>
          </a:bodyPr>
          <a:lstStyle/>
          <a:p>
            <a:r>
              <a:rPr lang="fr-FR" sz="3600" b="1" dirty="0">
                <a:solidFill>
                  <a:schemeClr val="accent1">
                    <a:lumMod val="75000"/>
                  </a:schemeClr>
                </a:solidFill>
              </a:rPr>
              <a:t>Le plan national de </a:t>
            </a:r>
            <a:r>
              <a:rPr lang="fr-FR" sz="3600" b="1" dirty="0" smtClean="0">
                <a:solidFill>
                  <a:schemeClr val="accent1">
                    <a:lumMod val="75000"/>
                  </a:schemeClr>
                </a:solidFill>
              </a:rPr>
              <a:t>lutte : </a:t>
            </a:r>
            <a:r>
              <a:rPr lang="fr-FR" sz="3600" b="1" dirty="0" err="1">
                <a:solidFill>
                  <a:schemeClr val="accent1">
                    <a:lumMod val="75000"/>
                  </a:schemeClr>
                </a:solidFill>
              </a:rPr>
              <a:t>E</a:t>
            </a:r>
            <a:r>
              <a:rPr lang="fr-FR" sz="3600" b="1" dirty="0" err="1" smtClean="0">
                <a:solidFill>
                  <a:schemeClr val="accent1">
                    <a:lumMod val="75000"/>
                  </a:schemeClr>
                </a:solidFill>
              </a:rPr>
              <a:t>coantibio</a:t>
            </a:r>
            <a:r>
              <a:rPr lang="fr-FR" sz="3600" b="1" dirty="0" smtClean="0">
                <a:solidFill>
                  <a:schemeClr val="accent1">
                    <a:lumMod val="75000"/>
                  </a:schemeClr>
                </a:solidFill>
              </a:rPr>
              <a:t> </a:t>
            </a:r>
            <a:r>
              <a:rPr lang="fr-FR" sz="3600" b="1" dirty="0">
                <a:solidFill>
                  <a:schemeClr val="accent1">
                    <a:lumMod val="75000"/>
                  </a:schemeClr>
                </a:solidFill>
              </a:rPr>
              <a:t>2017</a:t>
            </a:r>
          </a:p>
        </p:txBody>
      </p:sp>
      <p:sp>
        <p:nvSpPr>
          <p:cNvPr id="28685" name="ZoneTexte 9"/>
          <p:cNvSpPr txBox="1">
            <a:spLocks noChangeArrowheads="1"/>
          </p:cNvSpPr>
          <p:nvPr/>
        </p:nvSpPr>
        <p:spPr bwMode="auto">
          <a:xfrm>
            <a:off x="4074200" y="981060"/>
            <a:ext cx="5084314" cy="1569660"/>
          </a:xfrm>
          <a:prstGeom prst="rect">
            <a:avLst/>
          </a:prstGeom>
          <a:noFill/>
          <a:ln w="9525">
            <a:noFill/>
            <a:miter lim="800000"/>
            <a:headEnd/>
            <a:tailEnd/>
          </a:ln>
        </p:spPr>
        <p:txBody>
          <a:bodyPr wrap="square">
            <a:spAutoFit/>
          </a:bodyPr>
          <a:lstStyle/>
          <a:p>
            <a:pPr>
              <a:buClr>
                <a:srgbClr val="0968AC"/>
              </a:buClr>
              <a:buFont typeface="Wingdings" pitchFamily="2" charset="2"/>
              <a:buChar char="ü"/>
            </a:pPr>
            <a:r>
              <a:rPr lang="fr-FR" sz="3200" dirty="0">
                <a:cs typeface="Calibri" pitchFamily="34" charset="0"/>
              </a:rPr>
              <a:t> Discussions entre </a:t>
            </a:r>
            <a:r>
              <a:rPr lang="fr-FR" sz="3200" dirty="0" smtClean="0">
                <a:cs typeface="Calibri" pitchFamily="34" charset="0"/>
              </a:rPr>
              <a:t>le Ministère de l’Agriculture  et les acteurs </a:t>
            </a:r>
            <a:r>
              <a:rPr lang="fr-FR" sz="3200" dirty="0">
                <a:cs typeface="Calibri" pitchFamily="34" charset="0"/>
              </a:rPr>
              <a:t>concernés </a:t>
            </a:r>
          </a:p>
        </p:txBody>
      </p:sp>
      <p:sp>
        <p:nvSpPr>
          <p:cNvPr id="28687" name="ZoneTexte 9"/>
          <p:cNvSpPr txBox="1">
            <a:spLocks noChangeArrowheads="1"/>
          </p:cNvSpPr>
          <p:nvPr/>
        </p:nvSpPr>
        <p:spPr bwMode="auto">
          <a:xfrm>
            <a:off x="4000496" y="2806897"/>
            <a:ext cx="5143504" cy="584775"/>
          </a:xfrm>
          <a:prstGeom prst="rect">
            <a:avLst/>
          </a:prstGeom>
          <a:noFill/>
          <a:ln w="9525">
            <a:noFill/>
            <a:miter lim="800000"/>
            <a:headEnd/>
            <a:tailEnd/>
          </a:ln>
        </p:spPr>
        <p:txBody>
          <a:bodyPr wrap="square">
            <a:spAutoFit/>
          </a:bodyPr>
          <a:lstStyle/>
          <a:p>
            <a:pPr>
              <a:buClr>
                <a:srgbClr val="0968AC"/>
              </a:buClr>
              <a:buFont typeface="Wingdings" pitchFamily="2" charset="2"/>
              <a:buChar char="ü"/>
            </a:pPr>
            <a:r>
              <a:rPr lang="fr-FR" sz="3200" dirty="0">
                <a:cs typeface="Calibri" pitchFamily="34" charset="0"/>
              </a:rPr>
              <a:t> Publication le 17/11/2011</a:t>
            </a:r>
          </a:p>
        </p:txBody>
      </p:sp>
      <p:sp>
        <p:nvSpPr>
          <p:cNvPr id="30725" name="ZoneTexte 9"/>
          <p:cNvSpPr txBox="1">
            <a:spLocks noChangeArrowheads="1"/>
          </p:cNvSpPr>
          <p:nvPr/>
        </p:nvSpPr>
        <p:spPr bwMode="auto">
          <a:xfrm>
            <a:off x="4070800" y="3647848"/>
            <a:ext cx="5073200" cy="2062103"/>
          </a:xfrm>
          <a:prstGeom prst="rect">
            <a:avLst/>
          </a:prstGeom>
          <a:noFill/>
          <a:ln w="9525">
            <a:noFill/>
            <a:miter lim="800000"/>
            <a:headEnd/>
            <a:tailEnd/>
          </a:ln>
        </p:spPr>
        <p:txBody>
          <a:bodyPr wrap="square">
            <a:spAutoFit/>
          </a:bodyPr>
          <a:lstStyle/>
          <a:p>
            <a:pPr>
              <a:buClr>
                <a:srgbClr val="0968AC"/>
              </a:buClr>
              <a:buFont typeface="Wingdings" pitchFamily="2" charset="2"/>
              <a:buChar char="ü"/>
            </a:pPr>
            <a:r>
              <a:rPr lang="fr-FR" sz="3200" dirty="0">
                <a:cs typeface="Calibri" pitchFamily="34" charset="0"/>
              </a:rPr>
              <a:t> </a:t>
            </a:r>
            <a:r>
              <a:rPr lang="fr-FR" sz="3200" dirty="0">
                <a:solidFill>
                  <a:srgbClr val="0968AC"/>
                </a:solidFill>
                <a:cs typeface="Calibri" pitchFamily="34" charset="0"/>
              </a:rPr>
              <a:t>Objectif</a:t>
            </a:r>
            <a:r>
              <a:rPr lang="fr-FR" sz="3200" dirty="0">
                <a:cs typeface="Calibri" pitchFamily="34" charset="0"/>
              </a:rPr>
              <a:t> : </a:t>
            </a:r>
            <a:r>
              <a:rPr lang="fr-FR" sz="3200" dirty="0" smtClean="0">
                <a:cs typeface="Calibri" pitchFamily="34" charset="0"/>
              </a:rPr>
              <a:t/>
            </a:r>
            <a:br>
              <a:rPr lang="fr-FR" sz="3200" dirty="0" smtClean="0">
                <a:cs typeface="Calibri" pitchFamily="34" charset="0"/>
              </a:rPr>
            </a:br>
            <a:r>
              <a:rPr lang="fr-FR" sz="3200" dirty="0" smtClean="0">
                <a:cs typeface="Calibri" pitchFamily="34" charset="0"/>
              </a:rPr>
              <a:t>notamment </a:t>
            </a:r>
            <a:r>
              <a:rPr lang="fr-FR" sz="3200" dirty="0">
                <a:solidFill>
                  <a:srgbClr val="0968AC"/>
                </a:solidFill>
                <a:cs typeface="Calibri" pitchFamily="34" charset="0"/>
              </a:rPr>
              <a:t>diminuer de</a:t>
            </a:r>
            <a:r>
              <a:rPr lang="fr-FR" sz="3200" dirty="0">
                <a:cs typeface="Calibri" pitchFamily="34" charset="0"/>
              </a:rPr>
              <a:t> </a:t>
            </a:r>
          </a:p>
          <a:p>
            <a:pPr>
              <a:buClr>
                <a:srgbClr val="0968AC"/>
              </a:buClr>
              <a:buFont typeface="Wingdings" pitchFamily="2" charset="2"/>
              <a:buNone/>
            </a:pPr>
            <a:r>
              <a:rPr lang="fr-FR" sz="3200" dirty="0" smtClean="0">
                <a:cs typeface="Calibri" pitchFamily="34" charset="0"/>
              </a:rPr>
              <a:t>25</a:t>
            </a:r>
            <a:r>
              <a:rPr lang="fr-FR" sz="3200" dirty="0">
                <a:cs typeface="Calibri" pitchFamily="34" charset="0"/>
              </a:rPr>
              <a:t>% </a:t>
            </a:r>
            <a:r>
              <a:rPr lang="fr-FR" sz="3200" dirty="0" smtClean="0">
                <a:cs typeface="Calibri" pitchFamily="34" charset="0"/>
              </a:rPr>
              <a:t>l’</a:t>
            </a:r>
            <a:r>
              <a:rPr lang="fr-FR" altLang="ja-JP" sz="3200" dirty="0" smtClean="0">
                <a:cs typeface="Calibri" pitchFamily="34" charset="0"/>
              </a:rPr>
              <a:t>usage </a:t>
            </a:r>
            <a:r>
              <a:rPr lang="fr-FR" altLang="ja-JP" sz="3200" dirty="0">
                <a:cs typeface="Calibri" pitchFamily="34" charset="0"/>
              </a:rPr>
              <a:t>des </a:t>
            </a:r>
            <a:r>
              <a:rPr lang="fr-FR" altLang="ja-JP" sz="3200" dirty="0" smtClean="0">
                <a:cs typeface="Calibri" pitchFamily="34" charset="0"/>
              </a:rPr>
              <a:t>antibiotiques</a:t>
            </a:r>
            <a:br>
              <a:rPr lang="fr-FR" altLang="ja-JP" sz="3200" dirty="0" smtClean="0">
                <a:cs typeface="Calibri" pitchFamily="34" charset="0"/>
              </a:rPr>
            </a:br>
            <a:r>
              <a:rPr lang="fr-FR" altLang="ja-JP" sz="3200" dirty="0" smtClean="0">
                <a:cs typeface="Calibri" pitchFamily="34" charset="0"/>
              </a:rPr>
              <a:t> </a:t>
            </a:r>
            <a:r>
              <a:rPr lang="fr-FR" altLang="ja-JP" sz="3200" dirty="0">
                <a:solidFill>
                  <a:srgbClr val="0968AC"/>
                </a:solidFill>
                <a:cs typeface="Calibri" pitchFamily="34" charset="0"/>
              </a:rPr>
              <a:t>en 5 ans</a:t>
            </a:r>
            <a:endParaRPr lang="fr-FR" sz="3200" dirty="0">
              <a:solidFill>
                <a:srgbClr val="0968AC"/>
              </a:solidFill>
              <a:cs typeface="Calibri" pitchFamily="34" charset="0"/>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30</a:t>
            </a:fld>
            <a:endParaRPr lang="fr-BE"/>
          </a:p>
        </p:txBody>
      </p:sp>
    </p:spTree>
    <p:extLst>
      <p:ext uri="{BB962C8B-B14F-4D97-AF65-F5344CB8AC3E}">
        <p14:creationId xmlns:p14="http://schemas.microsoft.com/office/powerpoint/2010/main" val="4191637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5" name="Picture 2"/>
          <p:cNvPicPr>
            <a:picLocks noChangeAspect="1" noChangeArrowheads="1"/>
          </p:cNvPicPr>
          <p:nvPr/>
        </p:nvPicPr>
        <p:blipFill>
          <a:blip r:embed="rId3" cstate="print"/>
          <a:srcRect/>
          <a:stretch>
            <a:fillRect/>
          </a:stretch>
        </p:blipFill>
        <p:spPr bwMode="auto">
          <a:xfrm>
            <a:off x="0" y="0"/>
            <a:ext cx="1007088" cy="1428750"/>
          </a:xfrm>
          <a:prstGeom prst="rect">
            <a:avLst/>
          </a:prstGeom>
          <a:noFill/>
          <a:ln w="9525">
            <a:noFill/>
            <a:miter lim="800000"/>
            <a:headEnd/>
            <a:tailEnd/>
          </a:ln>
        </p:spPr>
      </p:pic>
      <p:sp>
        <p:nvSpPr>
          <p:cNvPr id="4" name="Rectangle 3"/>
          <p:cNvSpPr>
            <a:spLocks noChangeArrowheads="1"/>
          </p:cNvSpPr>
          <p:nvPr/>
        </p:nvSpPr>
        <p:spPr bwMode="auto">
          <a:xfrm>
            <a:off x="2843808" y="584205"/>
            <a:ext cx="4572032" cy="646331"/>
          </a:xfrm>
          <a:prstGeom prst="rect">
            <a:avLst/>
          </a:prstGeom>
          <a:noFill/>
          <a:ln w="9525">
            <a:noFill/>
            <a:miter lim="800000"/>
            <a:headEnd/>
            <a:tailEnd/>
          </a:ln>
        </p:spPr>
        <p:txBody>
          <a:bodyPr wrap="square">
            <a:spAutoFit/>
          </a:bodyPr>
          <a:lstStyle/>
          <a:p>
            <a:r>
              <a:rPr lang="fr-FR" sz="3600" b="1" dirty="0">
                <a:solidFill>
                  <a:schemeClr val="tx2"/>
                </a:solidFill>
              </a:rPr>
              <a:t>5 </a:t>
            </a:r>
            <a:r>
              <a:rPr lang="fr-FR" sz="3600" b="1" dirty="0" smtClean="0">
                <a:solidFill>
                  <a:schemeClr val="tx2"/>
                </a:solidFill>
              </a:rPr>
              <a:t>axes - 40 </a:t>
            </a:r>
            <a:r>
              <a:rPr lang="fr-FR" sz="3600" b="1" dirty="0">
                <a:solidFill>
                  <a:schemeClr val="tx2"/>
                </a:solidFill>
              </a:rPr>
              <a:t>mesures</a:t>
            </a:r>
          </a:p>
        </p:txBody>
      </p:sp>
      <p:sp>
        <p:nvSpPr>
          <p:cNvPr id="31752" name="Rectangle 4"/>
          <p:cNvSpPr>
            <a:spLocks noChangeArrowheads="1"/>
          </p:cNvSpPr>
          <p:nvPr/>
        </p:nvSpPr>
        <p:spPr bwMode="auto">
          <a:xfrm>
            <a:off x="139659" y="1271358"/>
            <a:ext cx="8974405" cy="1261884"/>
          </a:xfrm>
          <a:prstGeom prst="rect">
            <a:avLst/>
          </a:prstGeom>
          <a:noFill/>
          <a:ln w="9525">
            <a:noFill/>
            <a:miter lim="800000"/>
            <a:headEnd/>
            <a:tailEnd/>
          </a:ln>
        </p:spPr>
        <p:txBody>
          <a:bodyPr wrap="square">
            <a:spAutoFit/>
          </a:bodyPr>
          <a:lstStyle/>
          <a:p>
            <a:pPr marL="1698625" indent="-1698625"/>
            <a:r>
              <a:rPr lang="fr-FR" sz="2800" b="1" dirty="0" smtClean="0">
                <a:solidFill>
                  <a:srgbClr val="169A26"/>
                </a:solidFill>
              </a:rPr>
              <a:t>Axe </a:t>
            </a:r>
            <a:r>
              <a:rPr lang="fr-FR" sz="2800" b="1" dirty="0">
                <a:solidFill>
                  <a:srgbClr val="169A26"/>
                </a:solidFill>
              </a:rPr>
              <a:t>1</a:t>
            </a:r>
            <a:r>
              <a:rPr lang="fr-FR" sz="2800" dirty="0">
                <a:solidFill>
                  <a:srgbClr val="169A26"/>
                </a:solidFill>
              </a:rPr>
              <a:t> – </a:t>
            </a:r>
            <a:r>
              <a:rPr lang="fr-FR" sz="2800" b="1" dirty="0">
                <a:solidFill>
                  <a:srgbClr val="169A26"/>
                </a:solidFill>
              </a:rPr>
              <a:t>Promouvoir</a:t>
            </a:r>
            <a:r>
              <a:rPr lang="fr-FR" sz="2800" dirty="0">
                <a:solidFill>
                  <a:srgbClr val="169A26"/>
                </a:solidFill>
              </a:rPr>
              <a:t> </a:t>
            </a:r>
            <a:r>
              <a:rPr lang="fr-FR" sz="2800" b="1" dirty="0">
                <a:solidFill>
                  <a:srgbClr val="169A26"/>
                </a:solidFill>
              </a:rPr>
              <a:t>les</a:t>
            </a:r>
            <a:r>
              <a:rPr lang="fr-FR" sz="2800" dirty="0">
                <a:solidFill>
                  <a:srgbClr val="169A26"/>
                </a:solidFill>
              </a:rPr>
              <a:t> </a:t>
            </a:r>
            <a:r>
              <a:rPr lang="fr-FR" sz="2800" b="1" dirty="0">
                <a:solidFill>
                  <a:srgbClr val="169A26"/>
                </a:solidFill>
              </a:rPr>
              <a:t>bonnes pratiques</a:t>
            </a:r>
            <a:r>
              <a:rPr lang="fr-FR" sz="2800" dirty="0">
                <a:solidFill>
                  <a:srgbClr val="169A26"/>
                </a:solidFill>
              </a:rPr>
              <a:t> </a:t>
            </a:r>
            <a:r>
              <a:rPr lang="fr-FR" sz="2800" b="1" dirty="0">
                <a:solidFill>
                  <a:srgbClr val="169A26"/>
                </a:solidFill>
              </a:rPr>
              <a:t>et</a:t>
            </a:r>
            <a:r>
              <a:rPr lang="fr-FR" sz="2800" dirty="0">
                <a:solidFill>
                  <a:srgbClr val="169A26"/>
                </a:solidFill>
              </a:rPr>
              <a:t> </a:t>
            </a:r>
            <a:r>
              <a:rPr lang="fr-FR" sz="2800" b="1" dirty="0" smtClean="0">
                <a:solidFill>
                  <a:srgbClr val="169A26"/>
                </a:solidFill>
              </a:rPr>
              <a:t>sensibiliser </a:t>
            </a:r>
            <a:endParaRPr lang="fr-FR" sz="2800" b="1" dirty="0">
              <a:solidFill>
                <a:srgbClr val="169A26"/>
              </a:solidFill>
            </a:endParaRPr>
          </a:p>
          <a:p>
            <a:pPr marL="1698625" indent="-1698625"/>
            <a:r>
              <a:rPr lang="fr-FR" sz="2400" dirty="0" smtClean="0"/>
              <a:t>les acteurs </a:t>
            </a:r>
            <a:r>
              <a:rPr lang="fr-FR" sz="2400" dirty="0"/>
              <a:t>aux risques liés à </a:t>
            </a:r>
            <a:r>
              <a:rPr lang="fr-FR" sz="2400" dirty="0" smtClean="0"/>
              <a:t>l’</a:t>
            </a:r>
            <a:r>
              <a:rPr lang="fr-FR" altLang="ja-JP" sz="2400" dirty="0" smtClean="0"/>
              <a:t>antibiorésistance </a:t>
            </a:r>
            <a:r>
              <a:rPr lang="fr-FR" altLang="ja-JP" sz="2400" dirty="0"/>
              <a:t>et à la </a:t>
            </a:r>
            <a:r>
              <a:rPr lang="fr-FR" sz="2400" dirty="0" smtClean="0"/>
              <a:t>nécessité</a:t>
            </a:r>
          </a:p>
          <a:p>
            <a:pPr marL="1698625" indent="-1698625"/>
            <a:r>
              <a:rPr lang="fr-FR" sz="2400" dirty="0" smtClean="0"/>
              <a:t>de préserver l’</a:t>
            </a:r>
            <a:r>
              <a:rPr lang="fr-FR" altLang="ja-JP" sz="2400" dirty="0" smtClean="0"/>
              <a:t>efficacité </a:t>
            </a:r>
            <a:r>
              <a:rPr lang="fr-FR" altLang="ja-JP" sz="2400" dirty="0"/>
              <a:t>des antibiotiques  </a:t>
            </a:r>
            <a:endParaRPr lang="fr-FR" sz="2400" dirty="0"/>
          </a:p>
        </p:txBody>
      </p:sp>
      <p:pic>
        <p:nvPicPr>
          <p:cNvPr id="31753" name="Picture 3"/>
          <p:cNvPicPr>
            <a:picLocks noChangeAspect="1" noChangeArrowheads="1"/>
          </p:cNvPicPr>
          <p:nvPr/>
        </p:nvPicPr>
        <p:blipFill>
          <a:blip r:embed="rId4" cstate="print"/>
          <a:srcRect/>
          <a:stretch>
            <a:fillRect/>
          </a:stretch>
        </p:blipFill>
        <p:spPr bwMode="auto">
          <a:xfrm>
            <a:off x="8050201" y="1657371"/>
            <a:ext cx="1038748" cy="1059636"/>
          </a:xfrm>
          <a:prstGeom prst="rect">
            <a:avLst/>
          </a:prstGeom>
          <a:ln>
            <a:noFill/>
          </a:ln>
          <a:effectLst>
            <a:outerShdw blurRad="292100" dist="139700" dir="2700000" algn="tl" rotWithShape="0">
              <a:srgbClr val="333333">
                <a:alpha val="65000"/>
              </a:srgbClr>
            </a:outerShdw>
          </a:effectLst>
        </p:spPr>
      </p:pic>
      <p:sp>
        <p:nvSpPr>
          <p:cNvPr id="31750" name="Rectangle 10"/>
          <p:cNvSpPr>
            <a:spLocks noChangeArrowheads="1"/>
          </p:cNvSpPr>
          <p:nvPr/>
        </p:nvSpPr>
        <p:spPr bwMode="auto">
          <a:xfrm>
            <a:off x="139659" y="2588319"/>
            <a:ext cx="8786812" cy="892552"/>
          </a:xfrm>
          <a:prstGeom prst="rect">
            <a:avLst/>
          </a:prstGeom>
          <a:noFill/>
          <a:ln w="9525">
            <a:noFill/>
            <a:miter lim="800000"/>
            <a:headEnd/>
            <a:tailEnd/>
          </a:ln>
        </p:spPr>
        <p:txBody>
          <a:bodyPr>
            <a:spAutoFit/>
          </a:bodyPr>
          <a:lstStyle/>
          <a:p>
            <a:pPr marL="1887538" indent="-1887538"/>
            <a:r>
              <a:rPr lang="fr-FR" sz="2800" b="1" dirty="0">
                <a:solidFill>
                  <a:srgbClr val="169A26"/>
                </a:solidFill>
              </a:rPr>
              <a:t>Axe 2</a:t>
            </a:r>
            <a:r>
              <a:rPr lang="fr-FR" sz="2800" dirty="0">
                <a:solidFill>
                  <a:srgbClr val="169A26"/>
                </a:solidFill>
              </a:rPr>
              <a:t> – </a:t>
            </a:r>
            <a:r>
              <a:rPr lang="fr-FR" sz="2800" b="1" dirty="0">
                <a:solidFill>
                  <a:srgbClr val="169A26"/>
                </a:solidFill>
              </a:rPr>
              <a:t>Développer</a:t>
            </a:r>
            <a:r>
              <a:rPr lang="fr-FR" sz="2800" dirty="0">
                <a:solidFill>
                  <a:srgbClr val="169A26"/>
                </a:solidFill>
              </a:rPr>
              <a:t> </a:t>
            </a:r>
            <a:r>
              <a:rPr lang="fr-FR" sz="2800" b="1" dirty="0">
                <a:solidFill>
                  <a:srgbClr val="169A26"/>
                </a:solidFill>
              </a:rPr>
              <a:t>les</a:t>
            </a:r>
            <a:r>
              <a:rPr lang="fr-FR" sz="2800" dirty="0">
                <a:solidFill>
                  <a:srgbClr val="169A26"/>
                </a:solidFill>
              </a:rPr>
              <a:t> </a:t>
            </a:r>
            <a:r>
              <a:rPr lang="fr-FR" sz="2800" b="1" dirty="0">
                <a:solidFill>
                  <a:srgbClr val="169A26"/>
                </a:solidFill>
              </a:rPr>
              <a:t>alternatives</a:t>
            </a:r>
            <a:r>
              <a:rPr lang="fr-FR" sz="2800" b="1" dirty="0">
                <a:solidFill>
                  <a:srgbClr val="C00000"/>
                </a:solidFill>
              </a:rPr>
              <a:t> </a:t>
            </a:r>
            <a:r>
              <a:rPr lang="fr-FR" sz="2400" dirty="0"/>
              <a:t>permettant </a:t>
            </a:r>
            <a:endParaRPr lang="fr-FR" sz="2400" dirty="0" smtClean="0"/>
          </a:p>
          <a:p>
            <a:pPr marL="1887538" indent="-1887538"/>
            <a:r>
              <a:rPr lang="fr-FR" sz="2400" dirty="0" smtClean="0"/>
              <a:t>d’</a:t>
            </a:r>
            <a:r>
              <a:rPr lang="fr-FR" altLang="ja-JP" sz="2400" dirty="0" smtClean="0"/>
              <a:t>éviter le </a:t>
            </a:r>
            <a:r>
              <a:rPr lang="fr-FR" sz="2400" dirty="0" smtClean="0"/>
              <a:t>recours </a:t>
            </a:r>
            <a:r>
              <a:rPr lang="fr-FR" sz="2400" dirty="0"/>
              <a:t>aux antibiotiques  </a:t>
            </a:r>
          </a:p>
        </p:txBody>
      </p:sp>
      <p:pic>
        <p:nvPicPr>
          <p:cNvPr id="31751"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19271" y="2455440"/>
            <a:ext cx="1114152" cy="1064561"/>
          </a:xfrm>
          <a:prstGeom prst="rect">
            <a:avLst/>
          </a:prstGeom>
          <a:ln>
            <a:noFill/>
          </a:ln>
          <a:effectLst>
            <a:outerShdw blurRad="292100" dist="139700" dir="2700000" algn="tl" rotWithShape="0">
              <a:srgbClr val="333333">
                <a:alpha val="65000"/>
              </a:srgbClr>
            </a:outerShdw>
          </a:effectLst>
        </p:spPr>
      </p:pic>
      <p:sp>
        <p:nvSpPr>
          <p:cNvPr id="12" name="ZoneTexte 4"/>
          <p:cNvSpPr txBox="1">
            <a:spLocks noChangeArrowheads="1"/>
          </p:cNvSpPr>
          <p:nvPr/>
        </p:nvSpPr>
        <p:spPr bwMode="auto">
          <a:xfrm>
            <a:off x="986065" y="130629"/>
            <a:ext cx="8128000" cy="646113"/>
          </a:xfrm>
          <a:prstGeom prst="rect">
            <a:avLst/>
          </a:prstGeom>
          <a:noFill/>
          <a:ln w="9525">
            <a:noFill/>
            <a:miter lim="800000"/>
            <a:headEnd/>
            <a:tailEnd/>
          </a:ln>
        </p:spPr>
        <p:txBody>
          <a:bodyPr wrap="none">
            <a:spAutoFit/>
          </a:bodyPr>
          <a:lstStyle/>
          <a:p>
            <a:r>
              <a:rPr lang="fr-FR" sz="3600" b="1" dirty="0">
                <a:solidFill>
                  <a:schemeClr val="accent1">
                    <a:lumMod val="75000"/>
                  </a:schemeClr>
                </a:solidFill>
              </a:rPr>
              <a:t>Le plan national de lutte: </a:t>
            </a:r>
            <a:r>
              <a:rPr lang="fr-FR" sz="3600" b="1" dirty="0" err="1">
                <a:solidFill>
                  <a:schemeClr val="accent1">
                    <a:lumMod val="75000"/>
                  </a:schemeClr>
                </a:solidFill>
              </a:rPr>
              <a:t>écoantibio</a:t>
            </a:r>
            <a:r>
              <a:rPr lang="fr-FR" sz="3600" b="1" dirty="0">
                <a:solidFill>
                  <a:schemeClr val="accent1">
                    <a:lumMod val="75000"/>
                  </a:schemeClr>
                </a:solidFill>
              </a:rPr>
              <a:t> 2017</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31</a:t>
            </a:fld>
            <a:endParaRPr lang="fr-BE"/>
          </a:p>
        </p:txBody>
      </p:sp>
      <p:sp>
        <p:nvSpPr>
          <p:cNvPr id="10" name="Rectangle 2"/>
          <p:cNvSpPr>
            <a:spLocks noChangeArrowheads="1"/>
          </p:cNvSpPr>
          <p:nvPr/>
        </p:nvSpPr>
        <p:spPr bwMode="auto">
          <a:xfrm>
            <a:off x="153600" y="3554613"/>
            <a:ext cx="7358082" cy="954107"/>
          </a:xfrm>
          <a:prstGeom prst="rect">
            <a:avLst/>
          </a:prstGeom>
          <a:noFill/>
          <a:ln w="9525">
            <a:noFill/>
            <a:miter lim="800000"/>
            <a:headEnd/>
            <a:tailEnd/>
          </a:ln>
        </p:spPr>
        <p:txBody>
          <a:bodyPr wrap="square">
            <a:spAutoFit/>
          </a:bodyPr>
          <a:lstStyle/>
          <a:p>
            <a:r>
              <a:rPr lang="fr-FR" sz="2800" b="1" dirty="0">
                <a:solidFill>
                  <a:srgbClr val="169A26"/>
                </a:solidFill>
              </a:rPr>
              <a:t>Axe 3</a:t>
            </a:r>
            <a:r>
              <a:rPr lang="fr-FR" sz="2800" dirty="0">
                <a:solidFill>
                  <a:srgbClr val="169A26"/>
                </a:solidFill>
              </a:rPr>
              <a:t> – </a:t>
            </a:r>
            <a:r>
              <a:rPr lang="fr-FR" sz="2800" b="1" dirty="0">
                <a:solidFill>
                  <a:srgbClr val="169A26"/>
                </a:solidFill>
              </a:rPr>
              <a:t>Renforcer</a:t>
            </a:r>
            <a:r>
              <a:rPr lang="fr-FR" sz="2800" dirty="0">
                <a:solidFill>
                  <a:srgbClr val="169A26"/>
                </a:solidFill>
              </a:rPr>
              <a:t> </a:t>
            </a:r>
            <a:r>
              <a:rPr lang="fr-FR" sz="2800" b="1" dirty="0" smtClean="0">
                <a:solidFill>
                  <a:srgbClr val="169A26"/>
                </a:solidFill>
              </a:rPr>
              <a:t>l’</a:t>
            </a:r>
            <a:r>
              <a:rPr lang="fr-FR" altLang="ja-JP" sz="2800" b="1" dirty="0" smtClean="0">
                <a:solidFill>
                  <a:srgbClr val="169A26"/>
                </a:solidFill>
              </a:rPr>
              <a:t>encadrement </a:t>
            </a:r>
            <a:r>
              <a:rPr lang="fr-FR" sz="2800" b="1" dirty="0" smtClean="0">
                <a:solidFill>
                  <a:srgbClr val="169A26"/>
                </a:solidFill>
              </a:rPr>
              <a:t>et </a:t>
            </a:r>
            <a:r>
              <a:rPr lang="fr-FR" sz="2800" b="1" dirty="0">
                <a:solidFill>
                  <a:srgbClr val="169A26"/>
                </a:solidFill>
              </a:rPr>
              <a:t>réduire les pratiques à risque</a:t>
            </a:r>
          </a:p>
        </p:txBody>
      </p:sp>
      <p:sp>
        <p:nvSpPr>
          <p:cNvPr id="11" name="Rectangle 5"/>
          <p:cNvSpPr>
            <a:spLocks noChangeArrowheads="1"/>
          </p:cNvSpPr>
          <p:nvPr/>
        </p:nvSpPr>
        <p:spPr bwMode="auto">
          <a:xfrm>
            <a:off x="153600" y="4509663"/>
            <a:ext cx="7180282" cy="1261884"/>
          </a:xfrm>
          <a:prstGeom prst="rect">
            <a:avLst/>
          </a:prstGeom>
          <a:noFill/>
          <a:ln w="9525">
            <a:noFill/>
            <a:miter lim="800000"/>
            <a:headEnd/>
            <a:tailEnd/>
          </a:ln>
        </p:spPr>
        <p:txBody>
          <a:bodyPr wrap="square">
            <a:spAutoFit/>
          </a:bodyPr>
          <a:lstStyle/>
          <a:p>
            <a:r>
              <a:rPr lang="fr-FR" sz="2800" b="1" dirty="0">
                <a:solidFill>
                  <a:srgbClr val="169A26"/>
                </a:solidFill>
              </a:rPr>
              <a:t>Axe 4</a:t>
            </a:r>
            <a:r>
              <a:rPr lang="fr-FR" sz="2800" dirty="0">
                <a:solidFill>
                  <a:srgbClr val="169A26"/>
                </a:solidFill>
              </a:rPr>
              <a:t> – </a:t>
            </a:r>
            <a:r>
              <a:rPr lang="fr-FR" sz="2800" b="1" dirty="0">
                <a:solidFill>
                  <a:srgbClr val="169A26"/>
                </a:solidFill>
              </a:rPr>
              <a:t>Conforter</a:t>
            </a:r>
            <a:r>
              <a:rPr lang="fr-FR" sz="2800" dirty="0">
                <a:solidFill>
                  <a:srgbClr val="169A26"/>
                </a:solidFill>
              </a:rPr>
              <a:t> </a:t>
            </a:r>
            <a:r>
              <a:rPr lang="fr-FR" sz="2800" b="1" dirty="0">
                <a:solidFill>
                  <a:srgbClr val="169A26"/>
                </a:solidFill>
              </a:rPr>
              <a:t>le dispositif de suivi </a:t>
            </a:r>
            <a:endParaRPr lang="fr-FR" sz="2800" b="1" dirty="0" smtClean="0">
              <a:solidFill>
                <a:srgbClr val="169A26"/>
              </a:solidFill>
            </a:endParaRPr>
          </a:p>
          <a:p>
            <a:r>
              <a:rPr lang="fr-FR" sz="2400" b="1" dirty="0" smtClean="0"/>
              <a:t>de </a:t>
            </a:r>
            <a:r>
              <a:rPr lang="fr-FR" sz="2400" b="1" dirty="0"/>
              <a:t>la consommation </a:t>
            </a:r>
            <a:r>
              <a:rPr lang="fr-FR" sz="2400" dirty="0"/>
              <a:t>des antibiotiques </a:t>
            </a:r>
            <a:endParaRPr lang="fr-FR" sz="2400" dirty="0" smtClean="0"/>
          </a:p>
          <a:p>
            <a:r>
              <a:rPr lang="fr-FR" sz="2400" b="1" dirty="0" smtClean="0"/>
              <a:t>et</a:t>
            </a:r>
            <a:r>
              <a:rPr lang="fr-FR" sz="2400" dirty="0" smtClean="0"/>
              <a:t> </a:t>
            </a:r>
            <a:r>
              <a:rPr lang="fr-FR" sz="2400" dirty="0"/>
              <a:t>de </a:t>
            </a:r>
            <a:r>
              <a:rPr lang="fr-FR" sz="2400" dirty="0" smtClean="0"/>
              <a:t>l’</a:t>
            </a:r>
            <a:r>
              <a:rPr lang="fr-FR" altLang="ja-JP" sz="2400" b="1" dirty="0" smtClean="0"/>
              <a:t>antibiorésistance</a:t>
            </a:r>
            <a:endParaRPr lang="fr-FR" sz="2400" b="1" dirty="0"/>
          </a:p>
        </p:txBody>
      </p:sp>
      <p:sp>
        <p:nvSpPr>
          <p:cNvPr id="13" name="Rectangle 7"/>
          <p:cNvSpPr>
            <a:spLocks noChangeArrowheads="1"/>
          </p:cNvSpPr>
          <p:nvPr/>
        </p:nvSpPr>
        <p:spPr bwMode="auto">
          <a:xfrm>
            <a:off x="225037" y="5879296"/>
            <a:ext cx="7215207" cy="954107"/>
          </a:xfrm>
          <a:prstGeom prst="rect">
            <a:avLst/>
          </a:prstGeom>
          <a:noFill/>
          <a:ln w="9525">
            <a:noFill/>
            <a:miter lim="800000"/>
            <a:headEnd/>
            <a:tailEnd/>
          </a:ln>
        </p:spPr>
        <p:txBody>
          <a:bodyPr wrap="square">
            <a:spAutoFit/>
          </a:bodyPr>
          <a:lstStyle/>
          <a:p>
            <a:r>
              <a:rPr lang="fr-FR" sz="2800" b="1" dirty="0">
                <a:solidFill>
                  <a:srgbClr val="169A26"/>
                </a:solidFill>
              </a:rPr>
              <a:t>Axe 5</a:t>
            </a:r>
            <a:r>
              <a:rPr lang="fr-FR" sz="2800" dirty="0">
                <a:solidFill>
                  <a:srgbClr val="169A26"/>
                </a:solidFill>
              </a:rPr>
              <a:t> – </a:t>
            </a:r>
            <a:r>
              <a:rPr lang="fr-FR" sz="2800" b="1" dirty="0">
                <a:solidFill>
                  <a:srgbClr val="169A26"/>
                </a:solidFill>
              </a:rPr>
              <a:t>Promouvoir les approches européennes et </a:t>
            </a:r>
            <a:r>
              <a:rPr lang="fr-FR" sz="2800" b="1" dirty="0" smtClean="0">
                <a:solidFill>
                  <a:srgbClr val="169A26"/>
                </a:solidFill>
              </a:rPr>
              <a:t>les </a:t>
            </a:r>
            <a:r>
              <a:rPr lang="fr-FR" sz="2800" b="1" dirty="0">
                <a:solidFill>
                  <a:srgbClr val="169A26"/>
                </a:solidFill>
              </a:rPr>
              <a:t>initiatives </a:t>
            </a:r>
            <a:r>
              <a:rPr lang="fr-FR" sz="2800" b="1" dirty="0" smtClean="0">
                <a:solidFill>
                  <a:srgbClr val="169A26"/>
                </a:solidFill>
              </a:rPr>
              <a:t>internationales</a:t>
            </a:r>
            <a:endParaRPr lang="fr-FR" sz="2800" b="1" dirty="0">
              <a:solidFill>
                <a:srgbClr val="169A26"/>
              </a:solidFill>
            </a:endParaRPr>
          </a:p>
        </p:txBody>
      </p:sp>
      <p:pic>
        <p:nvPicPr>
          <p:cNvPr id="14" name="Picture 5"/>
          <p:cNvPicPr>
            <a:picLocks noChangeAspect="1" noChangeArrowheads="1"/>
          </p:cNvPicPr>
          <p:nvPr/>
        </p:nvPicPr>
        <p:blipFill>
          <a:blip r:embed="rId6" cstate="print"/>
          <a:srcRect/>
          <a:stretch>
            <a:fillRect/>
          </a:stretch>
        </p:blipFill>
        <p:spPr bwMode="auto">
          <a:xfrm>
            <a:off x="7391712" y="3627750"/>
            <a:ext cx="1205550" cy="1350736"/>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7" cstate="print"/>
          <a:srcRect/>
          <a:stretch>
            <a:fillRect/>
          </a:stretch>
        </p:blipFill>
        <p:spPr bwMode="auto">
          <a:xfrm>
            <a:off x="5203905" y="4988619"/>
            <a:ext cx="1012111" cy="950301"/>
          </a:xfrm>
          <a:prstGeom prst="rect">
            <a:avLst/>
          </a:prstGeom>
          <a:ln>
            <a:no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381875" y="5529282"/>
            <a:ext cx="1021879" cy="1192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968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ZoneTexte 4"/>
          <p:cNvSpPr txBox="1">
            <a:spLocks noChangeArrowheads="1"/>
          </p:cNvSpPr>
          <p:nvPr/>
        </p:nvSpPr>
        <p:spPr bwMode="auto">
          <a:xfrm>
            <a:off x="785786" y="2285992"/>
            <a:ext cx="8066087" cy="1323439"/>
          </a:xfrm>
          <a:prstGeom prst="rect">
            <a:avLst/>
          </a:prstGeom>
          <a:noFill/>
          <a:ln w="9525">
            <a:noFill/>
            <a:miter lim="800000"/>
            <a:headEnd/>
            <a:tailEnd/>
          </a:ln>
        </p:spPr>
        <p:txBody>
          <a:bodyPr>
            <a:spAutoFit/>
          </a:bodyPr>
          <a:lstStyle/>
          <a:p>
            <a:pPr>
              <a:buFont typeface="Wingdings" pitchFamily="2" charset="2"/>
              <a:buChar char="§"/>
            </a:pPr>
            <a:r>
              <a:rPr lang="fr-FR" sz="3200" dirty="0"/>
              <a:t> Importance de la </a:t>
            </a:r>
            <a:r>
              <a:rPr lang="fr-FR" sz="3200" dirty="0" smtClean="0"/>
              <a:t>prévention</a:t>
            </a:r>
            <a:r>
              <a:rPr lang="fr-FR" dirty="0" smtClean="0"/>
              <a:t/>
            </a:r>
            <a:br>
              <a:rPr lang="fr-FR" dirty="0" smtClean="0"/>
            </a:br>
            <a:r>
              <a:rPr lang="fr-FR" sz="2400" dirty="0" smtClean="0"/>
              <a:t>diagnostic, biosécurité</a:t>
            </a:r>
            <a:r>
              <a:rPr lang="fr-FR" sz="2400" dirty="0"/>
              <a:t>, vaccination, </a:t>
            </a:r>
            <a:r>
              <a:rPr lang="fr-FR" sz="2400" dirty="0" smtClean="0"/>
              <a:t/>
            </a:r>
            <a:br>
              <a:rPr lang="fr-FR" sz="2400" dirty="0" smtClean="0"/>
            </a:br>
            <a:r>
              <a:rPr lang="fr-FR" sz="2400" dirty="0" smtClean="0"/>
              <a:t>zootechnie</a:t>
            </a:r>
            <a:endParaRPr lang="fr-FR" sz="3200" dirty="0"/>
          </a:p>
        </p:txBody>
      </p:sp>
      <p:sp>
        <p:nvSpPr>
          <p:cNvPr id="6" name="ZoneTexte 5"/>
          <p:cNvSpPr txBox="1">
            <a:spLocks noChangeArrowheads="1"/>
          </p:cNvSpPr>
          <p:nvPr/>
        </p:nvSpPr>
        <p:spPr bwMode="auto">
          <a:xfrm>
            <a:off x="214282" y="3714752"/>
            <a:ext cx="4340225" cy="584200"/>
          </a:xfrm>
          <a:prstGeom prst="rect">
            <a:avLst/>
          </a:prstGeom>
          <a:noFill/>
          <a:ln w="9525">
            <a:noFill/>
            <a:miter lim="800000"/>
            <a:headEnd/>
            <a:tailEnd/>
          </a:ln>
        </p:spPr>
        <p:txBody>
          <a:bodyPr wrap="none">
            <a:spAutoFit/>
          </a:bodyPr>
          <a:lstStyle/>
          <a:p>
            <a:pPr>
              <a:buFont typeface="Wingdings" pitchFamily="2" charset="2"/>
              <a:buChar char="ü"/>
            </a:pPr>
            <a:r>
              <a:rPr lang="fr-FR" sz="3200" dirty="0">
                <a:solidFill>
                  <a:srgbClr val="002060"/>
                </a:solidFill>
              </a:rPr>
              <a:t> </a:t>
            </a:r>
            <a:r>
              <a:rPr lang="fr-FR" sz="3200" b="1" dirty="0">
                <a:solidFill>
                  <a:srgbClr val="002060"/>
                </a:solidFill>
              </a:rPr>
              <a:t>Mieux d</a:t>
            </a:r>
            <a:r>
              <a:rPr lang="fr-FR" altLang="fr-FR" sz="3200" b="1" dirty="0">
                <a:solidFill>
                  <a:srgbClr val="002060"/>
                </a:solidFill>
              </a:rPr>
              <a:t>’</a:t>
            </a:r>
            <a:r>
              <a:rPr lang="fr-FR" sz="3200" b="1" dirty="0">
                <a:solidFill>
                  <a:srgbClr val="002060"/>
                </a:solidFill>
              </a:rPr>
              <a:t>antibiotiques</a:t>
            </a:r>
            <a:endParaRPr lang="fr-FR" sz="3200" dirty="0">
              <a:solidFill>
                <a:srgbClr val="002060"/>
              </a:solidFill>
            </a:endParaRPr>
          </a:p>
        </p:txBody>
      </p:sp>
      <p:sp>
        <p:nvSpPr>
          <p:cNvPr id="8198" name="ZoneTexte 6"/>
          <p:cNvSpPr txBox="1">
            <a:spLocks noChangeArrowheads="1"/>
          </p:cNvSpPr>
          <p:nvPr/>
        </p:nvSpPr>
        <p:spPr bwMode="auto">
          <a:xfrm>
            <a:off x="785786" y="4357694"/>
            <a:ext cx="7572375" cy="1323439"/>
          </a:xfrm>
          <a:prstGeom prst="rect">
            <a:avLst/>
          </a:prstGeom>
          <a:noFill/>
          <a:ln w="9525">
            <a:noFill/>
            <a:miter lim="800000"/>
            <a:headEnd/>
            <a:tailEnd/>
          </a:ln>
        </p:spPr>
        <p:txBody>
          <a:bodyPr>
            <a:spAutoFit/>
          </a:bodyPr>
          <a:lstStyle/>
          <a:p>
            <a:pPr>
              <a:buFont typeface="Wingdings" pitchFamily="2" charset="2"/>
              <a:buChar char="§"/>
            </a:pPr>
            <a:r>
              <a:rPr lang="fr-FR" sz="3200" dirty="0" smtClean="0"/>
              <a:t> Respect </a:t>
            </a:r>
            <a:r>
              <a:rPr lang="fr-FR" sz="3200" dirty="0"/>
              <a:t>de la </a:t>
            </a:r>
            <a:r>
              <a:rPr lang="fr-FR" sz="3200" dirty="0" smtClean="0"/>
              <a:t>prescription</a:t>
            </a:r>
            <a:endParaRPr lang="fr-FR" sz="3200" dirty="0"/>
          </a:p>
          <a:p>
            <a:r>
              <a:rPr lang="fr-FR" sz="2400" dirty="0"/>
              <a:t>protocole de soins, enregistrement dans le registre d</a:t>
            </a:r>
            <a:r>
              <a:rPr lang="fr-FR" altLang="fr-FR" sz="2400" dirty="0"/>
              <a:t>’</a:t>
            </a:r>
            <a:r>
              <a:rPr lang="fr-FR" sz="2400" dirty="0"/>
              <a:t>élevage, bonnes pratiques d</a:t>
            </a:r>
            <a:r>
              <a:rPr lang="fr-FR" altLang="fr-FR" sz="2400" dirty="0"/>
              <a:t>’</a:t>
            </a:r>
            <a:r>
              <a:rPr lang="fr-FR" sz="2400" dirty="0"/>
              <a:t>administration</a:t>
            </a:r>
            <a:r>
              <a:rPr lang="fr-FR" altLang="ja-JP" sz="2400" dirty="0"/>
              <a:t> </a:t>
            </a:r>
          </a:p>
        </p:txBody>
      </p:sp>
      <p:sp>
        <p:nvSpPr>
          <p:cNvPr id="33798" name="Rectangle 1"/>
          <p:cNvSpPr>
            <a:spLocks noChangeArrowheads="1"/>
          </p:cNvSpPr>
          <p:nvPr/>
        </p:nvSpPr>
        <p:spPr bwMode="auto">
          <a:xfrm>
            <a:off x="1214414" y="214290"/>
            <a:ext cx="7929586" cy="1323439"/>
          </a:xfrm>
          <a:prstGeom prst="rect">
            <a:avLst/>
          </a:prstGeom>
          <a:noFill/>
          <a:ln w="9525">
            <a:noFill/>
            <a:miter lim="800000"/>
            <a:headEnd/>
            <a:tailEnd/>
          </a:ln>
        </p:spPr>
        <p:txBody>
          <a:bodyPr wrap="square">
            <a:spAutoFit/>
          </a:bodyPr>
          <a:lstStyle/>
          <a:p>
            <a:r>
              <a:rPr lang="fr-FR" sz="4000" b="1" dirty="0">
                <a:solidFill>
                  <a:srgbClr val="C00000"/>
                </a:solidFill>
              </a:rPr>
              <a:t>Pour limiter les risques </a:t>
            </a:r>
            <a:r>
              <a:rPr lang="fr-FR" sz="4000" b="1" dirty="0" smtClean="0">
                <a:solidFill>
                  <a:srgbClr val="C00000"/>
                </a:solidFill>
              </a:rPr>
              <a:t>	d</a:t>
            </a:r>
            <a:r>
              <a:rPr lang="fr-FR" altLang="fr-FR" sz="4000" b="1" dirty="0" smtClean="0">
                <a:solidFill>
                  <a:srgbClr val="C00000"/>
                </a:solidFill>
              </a:rPr>
              <a:t>’</a:t>
            </a:r>
            <a:r>
              <a:rPr lang="fr-FR" sz="4000" b="1" dirty="0" smtClean="0">
                <a:solidFill>
                  <a:srgbClr val="C00000"/>
                </a:solidFill>
              </a:rPr>
              <a:t>antibiorésistance …</a:t>
            </a:r>
            <a:endParaRPr lang="fr-FR" sz="4000" b="1" dirty="0">
              <a:solidFill>
                <a:srgbClr val="C00000"/>
              </a:solidFill>
            </a:endParaRPr>
          </a:p>
        </p:txBody>
      </p:sp>
      <p:sp>
        <p:nvSpPr>
          <p:cNvPr id="33799" name="ZoneTexte 3"/>
          <p:cNvSpPr txBox="1">
            <a:spLocks noChangeArrowheads="1"/>
          </p:cNvSpPr>
          <p:nvPr/>
        </p:nvSpPr>
        <p:spPr bwMode="auto">
          <a:xfrm>
            <a:off x="140578" y="1699973"/>
            <a:ext cx="4422429" cy="1077218"/>
          </a:xfrm>
          <a:prstGeom prst="rect">
            <a:avLst/>
          </a:prstGeom>
          <a:noFill/>
          <a:ln w="9525">
            <a:noFill/>
            <a:miter lim="800000"/>
            <a:headEnd/>
            <a:tailEnd/>
          </a:ln>
        </p:spPr>
        <p:txBody>
          <a:bodyPr wrap="none">
            <a:spAutoFit/>
          </a:bodyPr>
          <a:lstStyle/>
          <a:p>
            <a:pPr>
              <a:buFont typeface="Wingdings" pitchFamily="2" charset="2"/>
              <a:buChar char="ü"/>
            </a:pPr>
            <a:r>
              <a:rPr lang="fr-FR" sz="3200" dirty="0">
                <a:solidFill>
                  <a:srgbClr val="002060"/>
                </a:solidFill>
              </a:rPr>
              <a:t> </a:t>
            </a:r>
            <a:r>
              <a:rPr lang="fr-FR" sz="3200" b="1" dirty="0">
                <a:solidFill>
                  <a:srgbClr val="002060"/>
                </a:solidFill>
              </a:rPr>
              <a:t>Moins </a:t>
            </a:r>
            <a:r>
              <a:rPr lang="fr-FR" sz="3200" b="1" dirty="0" smtClean="0">
                <a:solidFill>
                  <a:srgbClr val="002060"/>
                </a:solidFill>
              </a:rPr>
              <a:t>d’</a:t>
            </a:r>
            <a:r>
              <a:rPr lang="fr-FR" altLang="ja-JP" sz="3200" b="1" dirty="0" smtClean="0">
                <a:solidFill>
                  <a:srgbClr val="002060"/>
                </a:solidFill>
              </a:rPr>
              <a:t>antibiotiques </a:t>
            </a:r>
            <a:endParaRPr lang="fr-FR" altLang="ja-JP" sz="3200" b="1" dirty="0">
              <a:solidFill>
                <a:srgbClr val="002060"/>
              </a:solidFill>
            </a:endParaRPr>
          </a:p>
          <a:p>
            <a:r>
              <a:rPr lang="fr-FR" sz="3200" b="1" dirty="0">
                <a:solidFill>
                  <a:srgbClr val="921BC7"/>
                </a:solidFill>
              </a:rPr>
              <a:t>       </a:t>
            </a:r>
            <a:endParaRPr lang="fr-FR" sz="3200" dirty="0"/>
          </a:p>
        </p:txBody>
      </p:sp>
      <p:pic>
        <p:nvPicPr>
          <p:cNvPr id="33801" name="Picture 9" descr="http://idele.fr/uploads/RTEmagicC_Fig3_PediluveOK.jpg.jpg"/>
          <p:cNvPicPr>
            <a:picLocks noChangeAspect="1" noChangeArrowheads="1"/>
          </p:cNvPicPr>
          <p:nvPr/>
        </p:nvPicPr>
        <p:blipFill>
          <a:blip r:embed="rId3" cstate="print"/>
          <a:srcRect/>
          <a:stretch>
            <a:fillRect/>
          </a:stretch>
        </p:blipFill>
        <p:spPr bwMode="auto">
          <a:xfrm>
            <a:off x="6286512" y="2143116"/>
            <a:ext cx="1714512" cy="1285884"/>
          </a:xfrm>
          <a:prstGeom prst="rect">
            <a:avLst/>
          </a:prstGeom>
          <a:ln>
            <a:noFill/>
          </a:ln>
          <a:effectLst>
            <a:outerShdw blurRad="292100" dist="139700" dir="2700000" algn="tl" rotWithShape="0">
              <a:srgbClr val="333333">
                <a:alpha val="65000"/>
              </a:srgbClr>
            </a:outerShdw>
          </a:effectLst>
        </p:spPr>
      </p:pic>
      <p:pic>
        <p:nvPicPr>
          <p:cNvPr id="11" name="Image 10" descr="Photo Injection GD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715272" y="2643182"/>
            <a:ext cx="1143008" cy="1254521"/>
          </a:xfrm>
          <a:prstGeom prst="rect">
            <a:avLst/>
          </a:prstGeom>
          <a:ln>
            <a:noFill/>
          </a:ln>
          <a:effectLst>
            <a:outerShdw blurRad="292100" dist="139700" dir="2700000" algn="tl" rotWithShape="0">
              <a:srgbClr val="333333">
                <a:alpha val="65000"/>
              </a:srgbClr>
            </a:outerShdw>
          </a:effectLst>
        </p:spPr>
      </p:pic>
      <p:sp>
        <p:nvSpPr>
          <p:cNvPr id="12" name="ZoneTexte 11"/>
          <p:cNvSpPr txBox="1">
            <a:spLocks noChangeArrowheads="1"/>
          </p:cNvSpPr>
          <p:nvPr/>
        </p:nvSpPr>
        <p:spPr bwMode="auto">
          <a:xfrm>
            <a:off x="214282" y="5929330"/>
            <a:ext cx="8604250" cy="584775"/>
          </a:xfrm>
          <a:prstGeom prst="rect">
            <a:avLst/>
          </a:prstGeom>
          <a:solidFill>
            <a:srgbClr val="FFC1C1"/>
          </a:solidFill>
          <a:ln w="9525">
            <a:solidFill>
              <a:srgbClr val="FF0000"/>
            </a:solidFill>
            <a:miter lim="800000"/>
            <a:headEnd/>
            <a:tailEnd/>
          </a:ln>
          <a:effectLst>
            <a:outerShdw blurRad="50800" dist="165100" dir="2700000" algn="tl" rotWithShape="0">
              <a:prstClr val="black">
                <a:alpha val="40000"/>
              </a:prstClr>
            </a:outerShdw>
          </a:effectLst>
        </p:spPr>
        <p:txBody>
          <a:bodyPr>
            <a:spAutoFit/>
          </a:bodyPr>
          <a:lstStyle/>
          <a:p>
            <a:pPr marL="0" lvl="2" algn="ctr">
              <a:defRPr/>
            </a:pPr>
            <a:r>
              <a:rPr lang="fr-FR" sz="3200" i="1" dirty="0" smtClean="0">
                <a:solidFill>
                  <a:srgbClr val="C00000"/>
                </a:solidFill>
              </a:rPr>
              <a:t>          Approche à la fois quantitative et qualitative</a:t>
            </a:r>
            <a:endParaRPr lang="fr-FR" sz="3200" dirty="0">
              <a:solidFill>
                <a:srgbClr val="C00000"/>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32</a:t>
            </a:fld>
            <a:endParaRPr lang="fr-BE"/>
          </a:p>
        </p:txBody>
      </p:sp>
      <p:sp>
        <p:nvSpPr>
          <p:cNvPr id="13" name="Flèche droite 12"/>
          <p:cNvSpPr/>
          <p:nvPr/>
        </p:nvSpPr>
        <p:spPr>
          <a:xfrm>
            <a:off x="480375" y="5968301"/>
            <a:ext cx="610821" cy="506831"/>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619825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fr-FR" b="1" dirty="0" smtClean="0">
                <a:solidFill>
                  <a:schemeClr val="accent1">
                    <a:lumMod val="75000"/>
                  </a:schemeClr>
                </a:solidFill>
              </a:rPr>
              <a:t>Voies d’administration</a:t>
            </a:r>
          </a:p>
        </p:txBody>
      </p:sp>
      <p:sp>
        <p:nvSpPr>
          <p:cNvPr id="17411" name="Espace réservé du contenu 2"/>
          <p:cNvSpPr>
            <a:spLocks noGrp="1"/>
          </p:cNvSpPr>
          <p:nvPr>
            <p:ph idx="1"/>
          </p:nvPr>
        </p:nvSpPr>
        <p:spPr bwMode="auto">
          <a:xfrm>
            <a:off x="457200" y="1268760"/>
            <a:ext cx="8229600" cy="4857403"/>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fr-FR" dirty="0" smtClean="0"/>
              <a:t>La voie d’administration est importante matière d’antibiorésistance : </a:t>
            </a:r>
          </a:p>
          <a:p>
            <a:r>
              <a:rPr lang="fr-FR" b="1" dirty="0" smtClean="0"/>
              <a:t>Les voies</a:t>
            </a:r>
            <a:r>
              <a:rPr lang="fr-FR" dirty="0" smtClean="0"/>
              <a:t> </a:t>
            </a:r>
            <a:r>
              <a:rPr lang="fr-FR" b="1" dirty="0" smtClean="0"/>
              <a:t>orale et systémique</a:t>
            </a:r>
            <a:r>
              <a:rPr lang="fr-FR" dirty="0" smtClean="0"/>
              <a:t> </a:t>
            </a:r>
            <a:r>
              <a:rPr lang="fr-FR" b="1" dirty="0" smtClean="0"/>
              <a:t>sont les plus à risque</a:t>
            </a:r>
            <a:r>
              <a:rPr lang="fr-FR" dirty="0" smtClean="0"/>
              <a:t> (sélection de résistances dans la flore commensale)</a:t>
            </a:r>
          </a:p>
          <a:p>
            <a:r>
              <a:rPr lang="fr-FR" b="1" dirty="0" smtClean="0"/>
              <a:t>Phénomène de </a:t>
            </a:r>
            <a:r>
              <a:rPr lang="fr-FR" b="1" dirty="0" err="1" smtClean="0"/>
              <a:t>co</a:t>
            </a:r>
            <a:r>
              <a:rPr lang="fr-FR" b="1" dirty="0" smtClean="0"/>
              <a:t>-sélection</a:t>
            </a:r>
            <a:r>
              <a:rPr lang="fr-FR" dirty="0" smtClean="0"/>
              <a:t>: l’administration d’une tétracycline peut favoriser la résistance aux céphalosporines de dernière génération</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33</a:t>
            </a:fld>
            <a:endParaRPr lang="fr-BE"/>
          </a:p>
        </p:txBody>
      </p:sp>
    </p:spTree>
    <p:extLst>
      <p:ext uri="{BB962C8B-B14F-4D97-AF65-F5344CB8AC3E}">
        <p14:creationId xmlns:p14="http://schemas.microsoft.com/office/powerpoint/2010/main" val="2277133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7"/>
          <p:cNvSpPr txBox="1">
            <a:spLocks noChangeArrowheads="1"/>
          </p:cNvSpPr>
          <p:nvPr/>
        </p:nvSpPr>
        <p:spPr bwMode="auto">
          <a:xfrm>
            <a:off x="1142976" y="357166"/>
            <a:ext cx="7273925" cy="769441"/>
          </a:xfrm>
          <a:prstGeom prst="rect">
            <a:avLst/>
          </a:prstGeom>
          <a:solidFill>
            <a:schemeClr val="bg1"/>
          </a:solidFill>
          <a:ln w="9525">
            <a:noFill/>
            <a:miter lim="800000"/>
            <a:headEnd/>
            <a:tailEnd/>
          </a:ln>
        </p:spPr>
        <p:txBody>
          <a:bodyPr>
            <a:spAutoFit/>
          </a:bodyPr>
          <a:lstStyle/>
          <a:p>
            <a:r>
              <a:rPr lang="fr-FR" sz="4400" b="1" dirty="0">
                <a:solidFill>
                  <a:schemeClr val="accent1">
                    <a:lumMod val="75000"/>
                  </a:schemeClr>
                </a:solidFill>
              </a:rPr>
              <a:t>Au quotidien : les points clés</a:t>
            </a:r>
          </a:p>
        </p:txBody>
      </p:sp>
      <p:sp>
        <p:nvSpPr>
          <p:cNvPr id="34819" name="Rectangle 3"/>
          <p:cNvSpPr>
            <a:spLocks noChangeArrowheads="1"/>
          </p:cNvSpPr>
          <p:nvPr/>
        </p:nvSpPr>
        <p:spPr bwMode="auto">
          <a:xfrm>
            <a:off x="357158" y="1571612"/>
            <a:ext cx="6588535" cy="707886"/>
          </a:xfrm>
          <a:prstGeom prst="rect">
            <a:avLst/>
          </a:prstGeom>
          <a:noFill/>
          <a:ln w="9525">
            <a:noFill/>
            <a:miter lim="800000"/>
            <a:headEnd/>
            <a:tailEnd/>
          </a:ln>
        </p:spPr>
        <p:txBody>
          <a:bodyPr wrap="none">
            <a:spAutoFit/>
          </a:bodyPr>
          <a:lstStyle/>
          <a:p>
            <a:r>
              <a:rPr lang="fr-FR" sz="4000" b="1" dirty="0">
                <a:solidFill>
                  <a:srgbClr val="C00000"/>
                </a:solidFill>
                <a:cs typeface="Calibri" pitchFamily="34" charset="0"/>
              </a:rPr>
              <a:t> </a:t>
            </a:r>
            <a:r>
              <a:rPr lang="fr-FR" sz="4000" b="1" dirty="0" smtClean="0">
                <a:solidFill>
                  <a:srgbClr val="C00000"/>
                </a:solidFill>
                <a:cs typeface="Calibri" pitchFamily="34" charset="0"/>
              </a:rPr>
              <a:t>Une PRESCRIPTION raisonnée</a:t>
            </a:r>
            <a:endParaRPr lang="fr-FR" sz="4000" b="1" dirty="0">
              <a:solidFill>
                <a:srgbClr val="C00000"/>
              </a:solidFill>
              <a:cs typeface="Calibri" pitchFamily="34" charset="0"/>
            </a:endParaRPr>
          </a:p>
        </p:txBody>
      </p:sp>
      <p:sp>
        <p:nvSpPr>
          <p:cNvPr id="34824" name="Text Box 18"/>
          <p:cNvSpPr txBox="1">
            <a:spLocks noChangeArrowheads="1"/>
          </p:cNvSpPr>
          <p:nvPr/>
        </p:nvSpPr>
        <p:spPr bwMode="auto">
          <a:xfrm>
            <a:off x="637721" y="2279498"/>
            <a:ext cx="5754460" cy="1077218"/>
          </a:xfrm>
          <a:prstGeom prst="rect">
            <a:avLst/>
          </a:prstGeom>
          <a:noFill/>
          <a:ln w="9525">
            <a:noFill/>
            <a:miter lim="800000"/>
            <a:headEnd/>
            <a:tailEnd/>
          </a:ln>
        </p:spPr>
        <p:txBody>
          <a:bodyPr wrap="none">
            <a:spAutoFit/>
          </a:bodyPr>
          <a:lstStyle/>
          <a:p>
            <a:pPr marL="514350" indent="-514350"/>
            <a:r>
              <a:rPr lang="fr-FR" sz="3200" dirty="0">
                <a:cs typeface="Calibri" pitchFamily="34" charset="0"/>
              </a:rPr>
              <a:t>f</a:t>
            </a:r>
            <a:r>
              <a:rPr lang="fr-FR" sz="3200" dirty="0" smtClean="0">
                <a:cs typeface="Calibri" pitchFamily="34" charset="0"/>
              </a:rPr>
              <a:t>ondée sur un diagnostic clinique</a:t>
            </a:r>
            <a:br>
              <a:rPr lang="fr-FR" sz="3200" dirty="0" smtClean="0">
                <a:cs typeface="Calibri" pitchFamily="34" charset="0"/>
              </a:rPr>
            </a:br>
            <a:r>
              <a:rPr lang="fr-FR" sz="3200" dirty="0" smtClean="0">
                <a:cs typeface="Calibri" pitchFamily="34" charset="0"/>
              </a:rPr>
              <a:t>et épidémiologique</a:t>
            </a:r>
            <a:endParaRPr lang="fr-FR" sz="3200" dirty="0">
              <a:cs typeface="Calibri" pitchFamily="34" charset="0"/>
            </a:endParaRPr>
          </a:p>
        </p:txBody>
      </p:sp>
      <p:pic>
        <p:nvPicPr>
          <p:cNvPr id="12" name="Image 11" descr="IMG_7605.JPG"/>
          <p:cNvPicPr>
            <a:picLocks noChangeAspect="1"/>
          </p:cNvPicPr>
          <p:nvPr/>
        </p:nvPicPr>
        <p:blipFill>
          <a:blip r:embed="rId3" cstate="print"/>
          <a:srcRect l="17969" t="22266" r="21093" b="6249"/>
          <a:stretch>
            <a:fillRect/>
          </a:stretch>
        </p:blipFill>
        <p:spPr>
          <a:xfrm>
            <a:off x="4500562" y="3286124"/>
            <a:ext cx="3786214" cy="2960997"/>
          </a:xfrm>
          <a:prstGeom prst="rect">
            <a:avLst/>
          </a:prstGeom>
          <a:ln>
            <a:noFill/>
          </a:ln>
          <a:effectLst>
            <a:outerShdw blurRad="292100" dist="139700" dir="2700000" algn="tl" rotWithShape="0">
              <a:srgbClr val="333333">
                <a:alpha val="65000"/>
              </a:srgbClr>
            </a:outerShdw>
          </a:effectLst>
        </p:spPr>
      </p:pic>
      <p:pic>
        <p:nvPicPr>
          <p:cNvPr id="20" name="Image 19" descr="BrebLafage (9).JPG"/>
          <p:cNvPicPr>
            <a:picLocks noChangeAspect="1"/>
          </p:cNvPicPr>
          <p:nvPr/>
        </p:nvPicPr>
        <p:blipFill>
          <a:blip r:embed="rId4" cstate="print"/>
          <a:srcRect l="9160" r="11450" b="-764"/>
          <a:stretch>
            <a:fillRect/>
          </a:stretch>
        </p:blipFill>
        <p:spPr>
          <a:xfrm>
            <a:off x="1285852" y="4357694"/>
            <a:ext cx="2701655" cy="2286016"/>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pPr/>
              <a:t>34</a:t>
            </a:fld>
            <a:endParaRPr lang="fr-BE"/>
          </a:p>
        </p:txBody>
      </p:sp>
    </p:spTree>
    <p:extLst>
      <p:ext uri="{BB962C8B-B14F-4D97-AF65-F5344CB8AC3E}">
        <p14:creationId xmlns:p14="http://schemas.microsoft.com/office/powerpoint/2010/main" val="3153696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07504" y="2132856"/>
            <a:ext cx="8879978" cy="4725144"/>
          </a:xfrm>
        </p:spPr>
        <p:txBody>
          <a:bodyPr>
            <a:normAutofit fontScale="85000" lnSpcReduction="10000"/>
          </a:bodyPr>
          <a:lstStyle/>
          <a:p>
            <a:pPr>
              <a:buFont typeface="Wingdings" pitchFamily="2" charset="2"/>
              <a:buChar char="§"/>
              <a:defRPr/>
            </a:pPr>
            <a:r>
              <a:rPr lang="fr-FR" sz="3600" b="1" dirty="0" smtClean="0">
                <a:solidFill>
                  <a:srgbClr val="C00000"/>
                </a:solidFill>
              </a:rPr>
              <a:t>Etre efficace </a:t>
            </a:r>
            <a:r>
              <a:rPr lang="fr-FR" sz="3600" dirty="0" smtClean="0"/>
              <a:t>: </a:t>
            </a:r>
            <a:r>
              <a:rPr lang="fr-FR" sz="2900" dirty="0" smtClean="0"/>
              <a:t>identifier les </a:t>
            </a:r>
            <a:r>
              <a:rPr lang="fr-FR" sz="2900" dirty="0"/>
              <a:t>bactéries dominantes de l’élevage </a:t>
            </a:r>
            <a:r>
              <a:rPr lang="fr-FR" sz="2900" dirty="0" smtClean="0"/>
              <a:t>(analysé épidémiologique, </a:t>
            </a:r>
            <a:r>
              <a:rPr lang="fr-FR" sz="2900" dirty="0" err="1" smtClean="0"/>
              <a:t>bactérologique</a:t>
            </a:r>
            <a:r>
              <a:rPr lang="fr-FR" sz="2900" dirty="0" smtClean="0"/>
              <a:t>) et prescrire un antibiotique actif</a:t>
            </a:r>
            <a:endParaRPr lang="fr-FR" sz="2900" dirty="0"/>
          </a:p>
          <a:p>
            <a:pPr>
              <a:buFont typeface="Wingdings" pitchFamily="2" charset="2"/>
              <a:buChar char="§"/>
              <a:defRPr/>
            </a:pPr>
            <a:r>
              <a:rPr lang="fr-FR" sz="3600" b="1" dirty="0" smtClean="0">
                <a:solidFill>
                  <a:srgbClr val="C00000"/>
                </a:solidFill>
              </a:rPr>
              <a:t>Prendre en compte l’antibiorésistance</a:t>
            </a:r>
          </a:p>
          <a:p>
            <a:pPr lvl="1"/>
            <a:r>
              <a:rPr lang="fr-FR" sz="2900" dirty="0" smtClean="0"/>
              <a:t>Privilégier la voie locale (seringues intra-mammaires)</a:t>
            </a:r>
          </a:p>
          <a:p>
            <a:pPr lvl="1"/>
            <a:r>
              <a:rPr lang="fr-FR" sz="2900" dirty="0" smtClean="0"/>
              <a:t>Eviter les antibiotiques par voie générale en particulier ceux d’importance critique </a:t>
            </a:r>
          </a:p>
          <a:p>
            <a:pPr lvl="1"/>
            <a:r>
              <a:rPr lang="fr-FR" sz="2900" dirty="0" smtClean="0"/>
              <a:t>Ne pas donner le lait traité aux animaux d’élevage et de compagnie</a:t>
            </a:r>
          </a:p>
          <a:p>
            <a:pPr marL="342900" lvl="1" indent="-342900">
              <a:buFont typeface="Wingdings" pitchFamily="2" charset="2"/>
              <a:buChar char="§"/>
              <a:defRPr/>
            </a:pPr>
            <a:r>
              <a:rPr lang="fr-FR" sz="3600" b="1" dirty="0" smtClean="0">
                <a:solidFill>
                  <a:srgbClr val="C00000"/>
                </a:solidFill>
              </a:rPr>
              <a:t>Savoir ne pas traiter </a:t>
            </a:r>
            <a:r>
              <a:rPr lang="fr-FR" sz="3600" dirty="0" smtClean="0"/>
              <a:t>certaines infections </a:t>
            </a:r>
            <a:r>
              <a:rPr lang="fr-FR" sz="3200" dirty="0" smtClean="0"/>
              <a:t>(notamment au-delà </a:t>
            </a:r>
            <a:r>
              <a:rPr lang="fr-FR" sz="3200" dirty="0"/>
              <a:t>de la seconde infection dans le même </a:t>
            </a:r>
            <a:r>
              <a:rPr lang="fr-FR" sz="3200" dirty="0" smtClean="0"/>
              <a:t>quartier)</a:t>
            </a:r>
            <a:endParaRPr lang="fr-FR" sz="3200" dirty="0"/>
          </a:p>
        </p:txBody>
      </p:sp>
      <p:pic>
        <p:nvPicPr>
          <p:cNvPr id="4" name="Image 3" descr="IMG_9857.JPG"/>
          <p:cNvPicPr>
            <a:picLocks noChangeAspect="1"/>
          </p:cNvPicPr>
          <p:nvPr/>
        </p:nvPicPr>
        <p:blipFill>
          <a:blip r:embed="rId3" cstate="print"/>
          <a:srcRect r="17020"/>
          <a:stretch>
            <a:fillRect/>
          </a:stretch>
        </p:blipFill>
        <p:spPr>
          <a:xfrm>
            <a:off x="0" y="-35023"/>
            <a:ext cx="2519089" cy="2023864"/>
          </a:xfrm>
          <a:prstGeom prst="rect">
            <a:avLst/>
          </a:prstGeom>
          <a:ln>
            <a:noFill/>
          </a:ln>
          <a:effectLst>
            <a:outerShdw blurRad="292100" dist="139700" dir="2700000" algn="tl" rotWithShape="0">
              <a:srgbClr val="333333">
                <a:alpha val="65000"/>
              </a:srgbClr>
            </a:outerShdw>
          </a:effectLst>
        </p:spPr>
      </p:pic>
      <p:sp>
        <p:nvSpPr>
          <p:cNvPr id="6" name="ZoneTexte 7"/>
          <p:cNvSpPr txBox="1">
            <a:spLocks noChangeArrowheads="1"/>
          </p:cNvSpPr>
          <p:nvPr/>
        </p:nvSpPr>
        <p:spPr bwMode="auto">
          <a:xfrm>
            <a:off x="3129598" y="8806"/>
            <a:ext cx="5857884" cy="646331"/>
          </a:xfrm>
          <a:prstGeom prst="rect">
            <a:avLst/>
          </a:prstGeom>
          <a:solidFill>
            <a:schemeClr val="bg1"/>
          </a:solidFill>
          <a:ln w="9525">
            <a:noFill/>
            <a:miter lim="800000"/>
            <a:headEnd/>
            <a:tailEnd/>
          </a:ln>
        </p:spPr>
        <p:txBody>
          <a:bodyPr wrap="square">
            <a:spAutoFit/>
          </a:bodyPr>
          <a:lstStyle/>
          <a:p>
            <a:pPr algn="ctr"/>
            <a:r>
              <a:rPr lang="fr-FR" sz="3600" b="1" dirty="0" smtClean="0">
                <a:solidFill>
                  <a:schemeClr val="accent1">
                    <a:lumMod val="75000"/>
                  </a:schemeClr>
                </a:solidFill>
              </a:rPr>
              <a:t>Raisonner la prescription :</a:t>
            </a:r>
          </a:p>
        </p:txBody>
      </p:sp>
      <p:sp>
        <p:nvSpPr>
          <p:cNvPr id="8" name="Rectangle 7"/>
          <p:cNvSpPr/>
          <p:nvPr/>
        </p:nvSpPr>
        <p:spPr>
          <a:xfrm>
            <a:off x="2819027" y="655137"/>
            <a:ext cx="6189415" cy="1200329"/>
          </a:xfrm>
          <a:prstGeom prst="rect">
            <a:avLst/>
          </a:prstGeom>
        </p:spPr>
        <p:txBody>
          <a:bodyPr wrap="square">
            <a:spAutoFit/>
          </a:bodyPr>
          <a:lstStyle/>
          <a:p>
            <a:pPr algn="ctr"/>
            <a:r>
              <a:rPr lang="fr-FR" sz="3600" b="1" dirty="0" smtClean="0">
                <a:solidFill>
                  <a:schemeClr val="accent1">
                    <a:lumMod val="75000"/>
                  </a:schemeClr>
                </a:solidFill>
              </a:rPr>
              <a:t>Exemple des mammites</a:t>
            </a:r>
            <a:br>
              <a:rPr lang="fr-FR" sz="3600" b="1" dirty="0" smtClean="0">
                <a:solidFill>
                  <a:schemeClr val="accent1">
                    <a:lumMod val="75000"/>
                  </a:schemeClr>
                </a:solidFill>
              </a:rPr>
            </a:br>
            <a:r>
              <a:rPr lang="fr-FR" sz="3600" b="1" dirty="0" smtClean="0">
                <a:solidFill>
                  <a:schemeClr val="accent1">
                    <a:lumMod val="75000"/>
                  </a:schemeClr>
                </a:solidFill>
              </a:rPr>
              <a:t>sans atteinte de l’état général</a:t>
            </a:r>
            <a:endParaRPr lang="fr-FR" sz="3600" b="1" dirty="0">
              <a:solidFill>
                <a:schemeClr val="accent1">
                  <a:lumMod val="75000"/>
                </a:schemeClr>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35</a:t>
            </a:fld>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7"/>
          <p:cNvSpPr txBox="1">
            <a:spLocks noChangeArrowheads="1"/>
          </p:cNvSpPr>
          <p:nvPr/>
        </p:nvSpPr>
        <p:spPr bwMode="auto">
          <a:xfrm>
            <a:off x="1081812" y="256854"/>
            <a:ext cx="7273925" cy="769441"/>
          </a:xfrm>
          <a:prstGeom prst="rect">
            <a:avLst/>
          </a:prstGeom>
          <a:solidFill>
            <a:schemeClr val="bg1"/>
          </a:solidFill>
          <a:ln w="9525">
            <a:noFill/>
            <a:miter lim="800000"/>
            <a:headEnd/>
            <a:tailEnd/>
          </a:ln>
        </p:spPr>
        <p:txBody>
          <a:bodyPr>
            <a:spAutoFit/>
          </a:bodyPr>
          <a:lstStyle/>
          <a:p>
            <a:r>
              <a:rPr lang="fr-FR" sz="4400" b="1" dirty="0">
                <a:solidFill>
                  <a:schemeClr val="accent1">
                    <a:lumMod val="75000"/>
                  </a:schemeClr>
                </a:solidFill>
              </a:rPr>
              <a:t>Au quotidien : les points clés</a:t>
            </a:r>
          </a:p>
        </p:txBody>
      </p:sp>
      <p:sp>
        <p:nvSpPr>
          <p:cNvPr id="34819" name="Rectangle 3"/>
          <p:cNvSpPr>
            <a:spLocks noChangeArrowheads="1"/>
          </p:cNvSpPr>
          <p:nvPr/>
        </p:nvSpPr>
        <p:spPr bwMode="auto">
          <a:xfrm>
            <a:off x="377706" y="1277029"/>
            <a:ext cx="5741123" cy="1323439"/>
          </a:xfrm>
          <a:prstGeom prst="rect">
            <a:avLst/>
          </a:prstGeom>
          <a:noFill/>
          <a:ln w="9525">
            <a:noFill/>
            <a:miter lim="800000"/>
            <a:headEnd/>
            <a:tailEnd/>
          </a:ln>
        </p:spPr>
        <p:txBody>
          <a:bodyPr wrap="none">
            <a:spAutoFit/>
          </a:bodyPr>
          <a:lstStyle/>
          <a:p>
            <a:r>
              <a:rPr lang="fr-FR" sz="4000" b="1" dirty="0">
                <a:solidFill>
                  <a:srgbClr val="C00000"/>
                </a:solidFill>
                <a:cs typeface="Calibri" pitchFamily="34" charset="0"/>
              </a:rPr>
              <a:t> </a:t>
            </a:r>
            <a:r>
              <a:rPr lang="fr-FR" sz="4000" b="1" dirty="0" smtClean="0">
                <a:solidFill>
                  <a:srgbClr val="C00000"/>
                </a:solidFill>
                <a:cs typeface="Calibri" pitchFamily="34" charset="0"/>
              </a:rPr>
              <a:t>La</a:t>
            </a:r>
            <a:r>
              <a:rPr lang="fr-FR" altLang="ja-JP" sz="4000" b="1" dirty="0" smtClean="0">
                <a:solidFill>
                  <a:srgbClr val="C00000"/>
                </a:solidFill>
                <a:cs typeface="Calibri" pitchFamily="34" charset="0"/>
              </a:rPr>
              <a:t> </a:t>
            </a:r>
            <a:r>
              <a:rPr lang="fr-FR" altLang="ja-JP" sz="4000" b="1" dirty="0">
                <a:solidFill>
                  <a:srgbClr val="C00000"/>
                </a:solidFill>
                <a:cs typeface="Calibri" pitchFamily="34" charset="0"/>
              </a:rPr>
              <a:t>PREVENTION </a:t>
            </a:r>
            <a:r>
              <a:rPr lang="fr-FR" altLang="ja-JP" sz="4000" b="1" dirty="0" smtClean="0">
                <a:solidFill>
                  <a:srgbClr val="C00000"/>
                </a:solidFill>
                <a:cs typeface="Calibri" pitchFamily="34" charset="0"/>
              </a:rPr>
              <a:t>sanitaire </a:t>
            </a:r>
          </a:p>
          <a:p>
            <a:r>
              <a:rPr lang="fr-FR" altLang="ja-JP" sz="4000" b="1" dirty="0" smtClean="0">
                <a:solidFill>
                  <a:srgbClr val="C00000"/>
                </a:solidFill>
                <a:cs typeface="Calibri" pitchFamily="34" charset="0"/>
              </a:rPr>
              <a:t> est importante :</a:t>
            </a:r>
            <a:endParaRPr lang="fr-FR" sz="4000" b="1" dirty="0">
              <a:solidFill>
                <a:srgbClr val="C00000"/>
              </a:solidFill>
              <a:cs typeface="Calibri" pitchFamily="34" charset="0"/>
            </a:endParaRPr>
          </a:p>
        </p:txBody>
      </p:sp>
      <p:sp>
        <p:nvSpPr>
          <p:cNvPr id="34824" name="Text Box 18"/>
          <p:cNvSpPr txBox="1">
            <a:spLocks noChangeArrowheads="1"/>
          </p:cNvSpPr>
          <p:nvPr/>
        </p:nvSpPr>
        <p:spPr bwMode="auto">
          <a:xfrm>
            <a:off x="306268" y="2848665"/>
            <a:ext cx="7496411" cy="1569660"/>
          </a:xfrm>
          <a:prstGeom prst="rect">
            <a:avLst/>
          </a:prstGeom>
          <a:noFill/>
          <a:ln w="9525">
            <a:noFill/>
            <a:miter lim="800000"/>
            <a:headEnd/>
            <a:tailEnd/>
          </a:ln>
        </p:spPr>
        <p:txBody>
          <a:bodyPr wrap="none">
            <a:spAutoFit/>
          </a:bodyPr>
          <a:lstStyle/>
          <a:p>
            <a:pPr marL="514350" indent="-514350">
              <a:buFont typeface="Wingdings" pitchFamily="2" charset="2"/>
              <a:buChar char="§"/>
            </a:pPr>
            <a:r>
              <a:rPr lang="fr-FR" sz="3200" dirty="0" smtClean="0">
                <a:cs typeface="Calibri" pitchFamily="34" charset="0"/>
              </a:rPr>
              <a:t>Sur </a:t>
            </a:r>
            <a:r>
              <a:rPr lang="fr-FR" sz="3200" dirty="0">
                <a:cs typeface="Calibri" pitchFamily="34" charset="0"/>
              </a:rPr>
              <a:t>le plan </a:t>
            </a:r>
            <a:r>
              <a:rPr lang="fr-FR" sz="3200" b="1" dirty="0" smtClean="0">
                <a:cs typeface="Calibri" pitchFamily="34" charset="0"/>
              </a:rPr>
              <a:t>technique </a:t>
            </a:r>
            <a:r>
              <a:rPr lang="fr-FR" sz="3200" dirty="0" smtClean="0">
                <a:cs typeface="Calibri" pitchFamily="34" charset="0"/>
              </a:rPr>
              <a:t>pour limiter </a:t>
            </a:r>
          </a:p>
          <a:p>
            <a:r>
              <a:rPr lang="fr-FR" sz="3200" dirty="0">
                <a:cs typeface="Calibri" pitchFamily="34" charset="0"/>
              </a:rPr>
              <a:t> </a:t>
            </a:r>
            <a:r>
              <a:rPr lang="fr-FR" sz="3200" dirty="0" smtClean="0">
                <a:cs typeface="Calibri" pitchFamily="34" charset="0"/>
              </a:rPr>
              <a:t>    le nombre d’animaux malades </a:t>
            </a:r>
            <a:endParaRPr lang="fr-FR" sz="3200" dirty="0">
              <a:cs typeface="Calibri" pitchFamily="34" charset="0"/>
            </a:endParaRPr>
          </a:p>
          <a:p>
            <a:pPr>
              <a:buFont typeface="Wingdings" pitchFamily="2" charset="2"/>
              <a:buNone/>
            </a:pPr>
            <a:r>
              <a:rPr lang="fr-FR" sz="3200" dirty="0">
                <a:cs typeface="Calibri" pitchFamily="34" charset="0"/>
              </a:rPr>
              <a:t>    </a:t>
            </a:r>
            <a:r>
              <a:rPr lang="fr-FR" sz="3200" dirty="0" smtClean="0">
                <a:cs typeface="Calibri" pitchFamily="34" charset="0"/>
              </a:rPr>
              <a:t>(et diminuer le risque d’</a:t>
            </a:r>
            <a:r>
              <a:rPr lang="fr-FR" altLang="ja-JP" sz="3200" dirty="0" smtClean="0">
                <a:cs typeface="Calibri" pitchFamily="34" charset="0"/>
              </a:rPr>
              <a:t>antibiorésistance</a:t>
            </a:r>
            <a:r>
              <a:rPr lang="fr-FR" altLang="ja-JP" sz="3200" dirty="0">
                <a:cs typeface="Calibri" pitchFamily="34" charset="0"/>
              </a:rPr>
              <a:t>)</a:t>
            </a:r>
            <a:endParaRPr lang="fr-FR" sz="3200" dirty="0">
              <a:cs typeface="Calibri" pitchFamily="34" charset="0"/>
            </a:endParaRPr>
          </a:p>
        </p:txBody>
      </p:sp>
      <p:pic>
        <p:nvPicPr>
          <p:cNvPr id="3482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05442" y="1848533"/>
            <a:ext cx="1973386" cy="1500198"/>
          </a:xfrm>
          <a:prstGeom prst="rect">
            <a:avLst/>
          </a:prstGeom>
          <a:ln>
            <a:noFill/>
          </a:ln>
          <a:effectLst>
            <a:outerShdw blurRad="292100" dist="139700" dir="2700000" algn="tl" rotWithShape="0">
              <a:srgbClr val="333333">
                <a:alpha val="65000"/>
              </a:srgbClr>
            </a:outerShdw>
          </a:effectLst>
        </p:spPr>
      </p:pic>
      <p:sp>
        <p:nvSpPr>
          <p:cNvPr id="34822" name="Text Box 22"/>
          <p:cNvSpPr txBox="1">
            <a:spLocks noChangeArrowheads="1"/>
          </p:cNvSpPr>
          <p:nvPr/>
        </p:nvSpPr>
        <p:spPr bwMode="auto">
          <a:xfrm>
            <a:off x="306268" y="4614885"/>
            <a:ext cx="7215238" cy="1569660"/>
          </a:xfrm>
          <a:prstGeom prst="rect">
            <a:avLst/>
          </a:prstGeom>
          <a:noFill/>
          <a:ln w="9525">
            <a:noFill/>
            <a:miter lim="800000"/>
            <a:headEnd/>
            <a:tailEnd/>
          </a:ln>
        </p:spPr>
        <p:txBody>
          <a:bodyPr wrap="square">
            <a:spAutoFit/>
          </a:bodyPr>
          <a:lstStyle/>
          <a:p>
            <a:pPr>
              <a:buFont typeface="Wingdings" pitchFamily="2" charset="2"/>
              <a:buChar char="§"/>
            </a:pPr>
            <a:r>
              <a:rPr lang="fr-FR" sz="3200" b="1" dirty="0">
                <a:cs typeface="Calibri" pitchFamily="34" charset="0"/>
              </a:rPr>
              <a:t> </a:t>
            </a:r>
            <a:r>
              <a:rPr lang="fr-FR" sz="3200" b="1" dirty="0" smtClean="0">
                <a:cs typeface="Calibri" pitchFamily="34" charset="0"/>
              </a:rPr>
              <a:t>  </a:t>
            </a:r>
            <a:r>
              <a:rPr lang="fr-FR" sz="3200" dirty="0" smtClean="0">
                <a:cs typeface="Calibri" pitchFamily="34" charset="0"/>
              </a:rPr>
              <a:t>Sur </a:t>
            </a:r>
            <a:r>
              <a:rPr lang="fr-FR" sz="3200" dirty="0">
                <a:cs typeface="Calibri" pitchFamily="34" charset="0"/>
              </a:rPr>
              <a:t>le plan</a:t>
            </a:r>
            <a:r>
              <a:rPr lang="fr-FR" sz="3200" b="1" dirty="0">
                <a:cs typeface="Calibri" pitchFamily="34" charset="0"/>
              </a:rPr>
              <a:t> économique</a:t>
            </a:r>
            <a:r>
              <a:rPr lang="fr-FR" sz="3200" dirty="0">
                <a:cs typeface="Calibri" pitchFamily="34" charset="0"/>
              </a:rPr>
              <a:t> </a:t>
            </a:r>
          </a:p>
          <a:p>
            <a:pPr>
              <a:buFont typeface="Wingdings" pitchFamily="2" charset="2"/>
              <a:buNone/>
            </a:pPr>
            <a:r>
              <a:rPr lang="fr-FR" sz="3200" dirty="0">
                <a:cs typeface="Calibri" pitchFamily="34" charset="0"/>
              </a:rPr>
              <a:t>    (limiter </a:t>
            </a:r>
            <a:r>
              <a:rPr lang="fr-FR" sz="3200" dirty="0" smtClean="0">
                <a:cs typeface="Calibri" pitchFamily="34" charset="0"/>
              </a:rPr>
              <a:t>les pertes</a:t>
            </a:r>
            <a:r>
              <a:rPr lang="fr-FR" sz="3200" dirty="0">
                <a:cs typeface="Calibri" pitchFamily="34" charset="0"/>
              </a:rPr>
              <a:t> </a:t>
            </a:r>
            <a:r>
              <a:rPr lang="fr-FR" sz="3200" dirty="0" smtClean="0">
                <a:cs typeface="Calibri" pitchFamily="34" charset="0"/>
              </a:rPr>
              <a:t>et les coûts des </a:t>
            </a:r>
          </a:p>
          <a:p>
            <a:pPr>
              <a:buFont typeface="Wingdings" pitchFamily="2" charset="2"/>
              <a:buNone/>
            </a:pPr>
            <a:r>
              <a:rPr lang="fr-FR" sz="3200" dirty="0">
                <a:cs typeface="Calibri" pitchFamily="34" charset="0"/>
              </a:rPr>
              <a:t> </a:t>
            </a:r>
            <a:r>
              <a:rPr lang="fr-FR" sz="3200" dirty="0" smtClean="0">
                <a:cs typeface="Calibri" pitchFamily="34" charset="0"/>
              </a:rPr>
              <a:t>   traitements</a:t>
            </a:r>
            <a:r>
              <a:rPr lang="fr-FR" sz="3200" dirty="0">
                <a:cs typeface="Calibri" pitchFamily="34" charset="0"/>
              </a:rPr>
              <a:t>)</a:t>
            </a:r>
          </a:p>
        </p:txBody>
      </p:sp>
      <p:grpSp>
        <p:nvGrpSpPr>
          <p:cNvPr id="2" name="Groupe 18"/>
          <p:cNvGrpSpPr/>
          <p:nvPr/>
        </p:nvGrpSpPr>
        <p:grpSpPr>
          <a:xfrm>
            <a:off x="6950002" y="4284648"/>
            <a:ext cx="1928826" cy="2071702"/>
            <a:chOff x="6786578" y="4214818"/>
            <a:chExt cx="1928826" cy="2071702"/>
          </a:xfrm>
        </p:grpSpPr>
        <p:pic>
          <p:nvPicPr>
            <p:cNvPr id="34827" name="Picture 11" descr="http://i.ebayimg.com/02/%21CDrj2og%21mk%7E$%28KGrHqJ,%21mIEz+0E27skBNP,2d1l4Q%7E%7E_35.JPG"/>
            <p:cNvPicPr>
              <a:picLocks noChangeAspect="1" noChangeArrowheads="1"/>
            </p:cNvPicPr>
            <p:nvPr/>
          </p:nvPicPr>
          <p:blipFill>
            <a:blip r:embed="rId4" cstate="print"/>
            <a:srcRect/>
            <a:stretch>
              <a:fillRect/>
            </a:stretch>
          </p:blipFill>
          <p:spPr bwMode="auto">
            <a:xfrm>
              <a:off x="6786578" y="4357694"/>
              <a:ext cx="1928826" cy="1928826"/>
            </a:xfrm>
            <a:prstGeom prst="rect">
              <a:avLst/>
            </a:prstGeom>
            <a:ln>
              <a:noFill/>
            </a:ln>
            <a:effectLst>
              <a:outerShdw blurRad="292100" dist="139700" dir="2700000" algn="tl" rotWithShape="0">
                <a:srgbClr val="333333">
                  <a:alpha val="65000"/>
                </a:srgbClr>
              </a:outerShdw>
            </a:effectLst>
          </p:spPr>
        </p:pic>
        <p:sp>
          <p:nvSpPr>
            <p:cNvPr id="16" name="Ellipse 15"/>
            <p:cNvSpPr>
              <a:spLocks noChangeAspect="1"/>
            </p:cNvSpPr>
            <p:nvPr/>
          </p:nvSpPr>
          <p:spPr>
            <a:xfrm>
              <a:off x="7643834" y="4214818"/>
              <a:ext cx="609600" cy="609600"/>
            </a:xfrm>
            <a:prstGeom prst="ellipse">
              <a:avLst/>
            </a:prstGeom>
            <a:blipFill rotWithShape="0">
              <a:blip r:embed="rId5"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gr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36</a:t>
            </a:fld>
            <a:endParaRPr lang="fr-BE" dirty="0"/>
          </a:p>
        </p:txBody>
      </p:sp>
    </p:spTree>
    <p:extLst>
      <p:ext uri="{BB962C8B-B14F-4D97-AF65-F5344CB8AC3E}">
        <p14:creationId xmlns:p14="http://schemas.microsoft.com/office/powerpoint/2010/main" val="3153696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contenu 2"/>
          <p:cNvSpPr>
            <a:spLocks noGrp="1"/>
          </p:cNvSpPr>
          <p:nvPr>
            <p:ph idx="1"/>
          </p:nvPr>
        </p:nvSpPr>
        <p:spPr bwMode="auto">
          <a:xfrm>
            <a:off x="357158" y="1000108"/>
            <a:ext cx="8786842" cy="5429288"/>
          </a:xfrm>
          <a:noFill/>
          <a:ln>
            <a:miter lim="800000"/>
            <a:headEnd/>
            <a:tailEnd/>
          </a:ln>
        </p:spPr>
        <p:txBody>
          <a:bodyPr vert="horz" wrap="square" lIns="91440" tIns="45720" rIns="91440" bIns="45720" numCol="1" anchor="t" anchorCtr="0" compatLnSpc="1">
            <a:prstTxWarp prst="textNoShape">
              <a:avLst/>
            </a:prstTxWarp>
            <a:normAutofit/>
          </a:bodyPr>
          <a:lstStyle/>
          <a:p>
            <a:r>
              <a:rPr lang="fr-FR" dirty="0" smtClean="0"/>
              <a:t>Matériel d’utilisation commune</a:t>
            </a:r>
          </a:p>
          <a:p>
            <a:endParaRPr lang="fr-FR" sz="1200" dirty="0" smtClean="0"/>
          </a:p>
          <a:p>
            <a:r>
              <a:rPr lang="fr-FR" dirty="0" smtClean="0"/>
              <a:t>Bâtiment, litière</a:t>
            </a:r>
          </a:p>
          <a:p>
            <a:endParaRPr lang="fr-FR" sz="1200" dirty="0" smtClean="0"/>
          </a:p>
          <a:p>
            <a:r>
              <a:rPr lang="fr-FR" dirty="0" smtClean="0"/>
              <a:t>Alimentation</a:t>
            </a:r>
          </a:p>
          <a:p>
            <a:endParaRPr lang="fr-FR" sz="1200" dirty="0" smtClean="0"/>
          </a:p>
          <a:p>
            <a:r>
              <a:rPr lang="fr-FR" dirty="0" smtClean="0"/>
              <a:t>Colostrum</a:t>
            </a:r>
          </a:p>
          <a:p>
            <a:endParaRPr lang="fr-FR" sz="1000" dirty="0" smtClean="0"/>
          </a:p>
          <a:p>
            <a:endParaRPr lang="fr-FR" sz="5800" dirty="0" smtClean="0"/>
          </a:p>
          <a:p>
            <a:r>
              <a:rPr lang="fr-FR" dirty="0" smtClean="0"/>
              <a:t>Des mesures valables</a:t>
            </a:r>
            <a:br>
              <a:rPr lang="fr-FR" dirty="0" smtClean="0"/>
            </a:br>
            <a:r>
              <a:rPr lang="fr-FR" dirty="0" smtClean="0"/>
              <a:t>pour de nombreuses pathologies</a:t>
            </a:r>
          </a:p>
        </p:txBody>
      </p:sp>
      <p:sp>
        <p:nvSpPr>
          <p:cNvPr id="5" name="ZoneTexte 7"/>
          <p:cNvSpPr txBox="1">
            <a:spLocks noChangeArrowheads="1"/>
          </p:cNvSpPr>
          <p:nvPr/>
        </p:nvSpPr>
        <p:spPr bwMode="auto">
          <a:xfrm>
            <a:off x="1169870" y="147918"/>
            <a:ext cx="7273925" cy="769441"/>
          </a:xfrm>
          <a:prstGeom prst="rect">
            <a:avLst/>
          </a:prstGeom>
          <a:solidFill>
            <a:schemeClr val="bg1"/>
          </a:solidFill>
          <a:ln w="9525">
            <a:noFill/>
            <a:miter lim="800000"/>
            <a:headEnd/>
            <a:tailEnd/>
          </a:ln>
        </p:spPr>
        <p:txBody>
          <a:bodyPr>
            <a:spAutoFit/>
          </a:bodyPr>
          <a:lstStyle/>
          <a:p>
            <a:r>
              <a:rPr lang="fr-FR" sz="4400" b="1" dirty="0" smtClean="0">
                <a:solidFill>
                  <a:schemeClr val="accent1">
                    <a:lumMod val="75000"/>
                  </a:schemeClr>
                </a:solidFill>
              </a:rPr>
              <a:t>La prévention …</a:t>
            </a:r>
            <a:endParaRPr lang="fr-FR" sz="4400" b="1" dirty="0">
              <a:solidFill>
                <a:schemeClr val="accent1">
                  <a:lumMod val="75000"/>
                </a:schemeClr>
              </a:solidFill>
            </a:endParaRPr>
          </a:p>
        </p:txBody>
      </p:sp>
      <p:pic>
        <p:nvPicPr>
          <p:cNvPr id="7" name="Image 6" descr="CIMG8680.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flipH="1">
            <a:off x="3714744" y="3000372"/>
            <a:ext cx="1714494" cy="2143140"/>
          </a:xfrm>
          <a:prstGeom prst="rect">
            <a:avLst/>
          </a:prstGeom>
          <a:ln>
            <a:noFill/>
          </a:ln>
          <a:effectLst>
            <a:outerShdw blurRad="292100" dist="139700" dir="2700000" algn="tl" rotWithShape="0">
              <a:srgbClr val="333333">
                <a:alpha val="65000"/>
              </a:srgbClr>
            </a:outerShdw>
          </a:effectLst>
        </p:spPr>
      </p:pic>
      <p:pic>
        <p:nvPicPr>
          <p:cNvPr id="6" name="Image 5" descr="CIMG8691.JPG"/>
          <p:cNvPicPr>
            <a:picLocks noChangeAspect="1"/>
          </p:cNvPicPr>
          <p:nvPr/>
        </p:nvPicPr>
        <p:blipFill>
          <a:blip r:embed="rId4" cstate="print"/>
          <a:stretch>
            <a:fillRect/>
          </a:stretch>
        </p:blipFill>
        <p:spPr>
          <a:xfrm>
            <a:off x="2571736" y="4286256"/>
            <a:ext cx="1285884" cy="964413"/>
          </a:xfrm>
          <a:prstGeom prst="rect">
            <a:avLst/>
          </a:prstGeom>
          <a:ln>
            <a:noFill/>
          </a:ln>
          <a:effectLst>
            <a:outerShdw blurRad="292100" dist="139700" dir="2700000" algn="tl" rotWithShape="0">
              <a:srgbClr val="333333">
                <a:alpha val="65000"/>
              </a:srgbClr>
            </a:outerShdw>
          </a:effectLst>
        </p:spPr>
      </p:pic>
      <p:pic>
        <p:nvPicPr>
          <p:cNvPr id="9" name="Image 8" descr="IMG_4311.JPG"/>
          <p:cNvPicPr>
            <a:picLocks noChangeAspect="1"/>
          </p:cNvPicPr>
          <p:nvPr/>
        </p:nvPicPr>
        <p:blipFill>
          <a:blip r:embed="rId5" cstate="print"/>
          <a:stretch>
            <a:fillRect/>
          </a:stretch>
        </p:blipFill>
        <p:spPr>
          <a:xfrm>
            <a:off x="7442967" y="3031468"/>
            <a:ext cx="1428760" cy="2143140"/>
          </a:xfrm>
          <a:prstGeom prst="rect">
            <a:avLst/>
          </a:prstGeom>
          <a:ln>
            <a:noFill/>
          </a:ln>
          <a:effectLst>
            <a:outerShdw blurRad="292100" dist="139700" dir="2700000" algn="tl" rotWithShape="0">
              <a:srgbClr val="333333">
                <a:alpha val="65000"/>
              </a:srgbClr>
            </a:outerShdw>
          </a:effectLst>
        </p:spPr>
      </p:pic>
      <p:pic>
        <p:nvPicPr>
          <p:cNvPr id="10" name="Image 9" descr="IMG_0617.JPG"/>
          <p:cNvPicPr>
            <a:picLocks noChangeAspect="1"/>
          </p:cNvPicPr>
          <p:nvPr/>
        </p:nvPicPr>
        <p:blipFill>
          <a:blip r:embed="rId6" cstate="print"/>
          <a:stretch>
            <a:fillRect/>
          </a:stretch>
        </p:blipFill>
        <p:spPr>
          <a:xfrm>
            <a:off x="5572132" y="3000372"/>
            <a:ext cx="1714480" cy="1142987"/>
          </a:xfrm>
          <a:prstGeom prst="rect">
            <a:avLst/>
          </a:prstGeom>
          <a:ln>
            <a:noFill/>
          </a:ln>
          <a:effectLst>
            <a:outerShdw blurRad="292100" dist="139700" dir="2700000" algn="tl" rotWithShape="0">
              <a:srgbClr val="333333">
                <a:alpha val="65000"/>
              </a:srgbClr>
            </a:outerShdw>
          </a:effectLst>
        </p:spPr>
      </p:pic>
      <p:pic>
        <p:nvPicPr>
          <p:cNvPr id="11" name="Image 10" descr="Mise en andain - Compost Pradel.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158070" y="1714488"/>
            <a:ext cx="1700210" cy="1076501"/>
          </a:xfrm>
          <a:prstGeom prst="rect">
            <a:avLst/>
          </a:prstGeom>
          <a:ln>
            <a:noFill/>
          </a:ln>
          <a:effectLst>
            <a:outerShdw blurRad="292100" dist="139700" dir="2700000" algn="tl" rotWithShape="0">
              <a:srgbClr val="333333">
                <a:alpha val="65000"/>
              </a:srgbClr>
            </a:outerShdw>
          </a:effectLst>
        </p:spPr>
      </p:pic>
      <p:pic>
        <p:nvPicPr>
          <p:cNvPr id="12" name="Image 11" descr="Fayolle 1.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724835" y="1727935"/>
            <a:ext cx="3251592" cy="1090905"/>
          </a:xfrm>
          <a:prstGeom prst="rect">
            <a:avLst/>
          </a:prstGeom>
          <a:ln>
            <a:noFill/>
          </a:ln>
          <a:effectLst>
            <a:outerShdw blurRad="292100" dist="139700" dir="2700000" algn="tl" rotWithShape="0">
              <a:srgbClr val="333333">
                <a:alpha val="65000"/>
              </a:srgbClr>
            </a:outerShdw>
          </a:effectLst>
        </p:spPr>
      </p:pic>
      <p:pic>
        <p:nvPicPr>
          <p:cNvPr id="13" name="Image 12" descr="Getreau 5.jp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5593976" y="4286256"/>
            <a:ext cx="1676078" cy="1314926"/>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pPr/>
              <a:t>37</a:t>
            </a:fld>
            <a:endParaRPr lang="fr-BE"/>
          </a:p>
        </p:txBody>
      </p:sp>
    </p:spTree>
    <p:extLst>
      <p:ext uri="{BB962C8B-B14F-4D97-AF65-F5344CB8AC3E}">
        <p14:creationId xmlns:p14="http://schemas.microsoft.com/office/powerpoint/2010/main" val="3636138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22498" y="5574223"/>
            <a:ext cx="7045111" cy="1230813"/>
            <a:chOff x="108697" y="5193090"/>
            <a:chExt cx="7045111" cy="1230813"/>
          </a:xfrm>
        </p:grpSpPr>
        <p:sp>
          <p:nvSpPr>
            <p:cNvPr id="12" name="ZoneTexte 11"/>
            <p:cNvSpPr txBox="1"/>
            <p:nvPr/>
          </p:nvSpPr>
          <p:spPr>
            <a:xfrm>
              <a:off x="108697" y="5398836"/>
              <a:ext cx="5472608" cy="769441"/>
            </a:xfrm>
            <a:prstGeom prst="rect">
              <a:avLst/>
            </a:prstGeom>
            <a:noFill/>
          </p:spPr>
          <p:txBody>
            <a:bodyPr wrap="square" rtlCol="0">
              <a:spAutoFit/>
            </a:bodyPr>
            <a:lstStyle/>
            <a:p>
              <a:r>
                <a:rPr lang="fr-FR" sz="2200" b="1" dirty="0" smtClean="0">
                  <a:solidFill>
                    <a:schemeClr val="accent3">
                      <a:lumMod val="50000"/>
                    </a:schemeClr>
                  </a:solidFill>
                </a:rPr>
                <a:t>Prévention numéro 1 : Poser un diagnostic =</a:t>
              </a:r>
            </a:p>
            <a:p>
              <a:r>
                <a:rPr lang="fr-FR" sz="2200" b="1" dirty="0" smtClean="0">
                  <a:solidFill>
                    <a:schemeClr val="accent3">
                      <a:lumMod val="50000"/>
                    </a:schemeClr>
                  </a:solidFill>
                </a:rPr>
                <a:t>Identifier vache boiteuse et lever le pied</a:t>
              </a:r>
              <a:endParaRPr lang="fr-FR" sz="2200" b="1" dirty="0">
                <a:solidFill>
                  <a:schemeClr val="accent3">
                    <a:lumMod val="50000"/>
                  </a:schemeClr>
                </a:solidFill>
              </a:endParaRPr>
            </a:p>
          </p:txBody>
        </p:sp>
        <p:pic>
          <p:nvPicPr>
            <p:cNvPr id="16" name="Picture 9" descr="C:\Donnees\Mortellaro\Images\TravailPareur\TravailDrosnet_2009-01-27_Visite ElevageRouans_StDrosnet 04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11448" y="5193090"/>
              <a:ext cx="1642360" cy="123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ZoneTexte 10"/>
          <p:cNvSpPr txBox="1"/>
          <p:nvPr/>
        </p:nvSpPr>
        <p:spPr>
          <a:xfrm>
            <a:off x="7358081" y="4286256"/>
            <a:ext cx="1862503" cy="2369880"/>
          </a:xfrm>
          <a:prstGeom prst="rect">
            <a:avLst/>
          </a:prstGeom>
          <a:noFill/>
        </p:spPr>
        <p:txBody>
          <a:bodyPr wrap="square" rtlCol="0">
            <a:spAutoFit/>
          </a:bodyPr>
          <a:lstStyle/>
          <a:p>
            <a:r>
              <a:rPr lang="fr-FR" sz="2200" b="1" dirty="0" smtClean="0">
                <a:solidFill>
                  <a:srgbClr val="C00000"/>
                </a:solidFill>
              </a:rPr>
              <a:t>Antibiotiques</a:t>
            </a:r>
            <a:br>
              <a:rPr lang="fr-FR" sz="2200" b="1" dirty="0" smtClean="0">
                <a:solidFill>
                  <a:srgbClr val="C00000"/>
                </a:solidFill>
              </a:rPr>
            </a:br>
            <a:r>
              <a:rPr lang="fr-FR" sz="2200" b="1" dirty="0" smtClean="0">
                <a:solidFill>
                  <a:srgbClr val="C00000"/>
                </a:solidFill>
              </a:rPr>
              <a:t>par voie générale inutiles. </a:t>
            </a:r>
          </a:p>
          <a:p>
            <a:r>
              <a:rPr lang="fr-FR" sz="2000" b="1" dirty="0" smtClean="0">
                <a:solidFill>
                  <a:srgbClr val="C00000"/>
                </a:solidFill>
              </a:rPr>
              <a:t>Les soins locaux sont souvent suffisant.</a:t>
            </a:r>
            <a:endParaRPr lang="fr-FR" sz="2000" b="1" dirty="0">
              <a:solidFill>
                <a:srgbClr val="C00000"/>
              </a:solidFill>
            </a:endParaRPr>
          </a:p>
        </p:txBody>
      </p:sp>
      <p:sp>
        <p:nvSpPr>
          <p:cNvPr id="4" name="Titre 1"/>
          <p:cNvSpPr txBox="1">
            <a:spLocks/>
          </p:cNvSpPr>
          <p:nvPr/>
        </p:nvSpPr>
        <p:spPr bwMode="auto">
          <a:xfrm>
            <a:off x="-252536" y="63816"/>
            <a:ext cx="9396536" cy="123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100" b="1" dirty="0" smtClean="0">
                <a:solidFill>
                  <a:schemeClr val="accent1">
                    <a:lumMod val="75000"/>
                  </a:schemeClr>
                </a:solidFill>
              </a:rPr>
              <a:t>Exemples de mesures de prévention </a:t>
            </a:r>
            <a:br>
              <a:rPr lang="fr-FR" sz="3100" b="1" dirty="0" smtClean="0">
                <a:solidFill>
                  <a:schemeClr val="accent1">
                    <a:lumMod val="75000"/>
                  </a:schemeClr>
                </a:solidFill>
              </a:rPr>
            </a:br>
            <a:r>
              <a:rPr lang="fr-FR" sz="3100" b="1" dirty="0" smtClean="0">
                <a:solidFill>
                  <a:schemeClr val="accent1">
                    <a:lumMod val="75000"/>
                  </a:schemeClr>
                </a:solidFill>
              </a:rPr>
              <a:t>Boiteries : lever le pied plutôt que prendre la seringue</a:t>
            </a:r>
            <a:endParaRPr lang="fr-FR" sz="3100" b="1" dirty="0">
              <a:solidFill>
                <a:schemeClr val="accent1">
                  <a:lumMod val="75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620" y="1280979"/>
            <a:ext cx="1992789" cy="1499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380565" y="1228521"/>
            <a:ext cx="6773729" cy="1785104"/>
          </a:xfrm>
          <a:prstGeom prst="rect">
            <a:avLst/>
          </a:prstGeom>
          <a:noFill/>
        </p:spPr>
        <p:txBody>
          <a:bodyPr wrap="square" rtlCol="0">
            <a:spAutoFit/>
          </a:bodyPr>
          <a:lstStyle/>
          <a:p>
            <a:r>
              <a:rPr lang="fr-FR" sz="2200" u="sng" dirty="0" smtClean="0"/>
              <a:t>Données issues d’un cas « terrain »</a:t>
            </a:r>
          </a:p>
          <a:p>
            <a:pPr marL="342900" indent="-342900">
              <a:buFont typeface="Arial" pitchFamily="34" charset="0"/>
              <a:buChar char="•"/>
            </a:pPr>
            <a:r>
              <a:rPr lang="fr-FR" sz="2200" dirty="0" smtClean="0"/>
              <a:t>Troupeau 75 vaches laitières</a:t>
            </a:r>
          </a:p>
          <a:p>
            <a:pPr lvl="1"/>
            <a:r>
              <a:rPr lang="fr-FR" sz="2200" dirty="0" smtClean="0"/>
              <a:t>En un an : </a:t>
            </a:r>
            <a:r>
              <a:rPr lang="fr-FR" sz="2200" dirty="0" smtClean="0">
                <a:solidFill>
                  <a:srgbClr val="C00000"/>
                </a:solidFill>
              </a:rPr>
              <a:t>35 traitements antibiotiques </a:t>
            </a:r>
            <a:r>
              <a:rPr lang="fr-FR" sz="2200" dirty="0" smtClean="0"/>
              <a:t>(</a:t>
            </a:r>
            <a:r>
              <a:rPr lang="fr-FR" sz="2200" dirty="0" smtClean="0">
                <a:solidFill>
                  <a:srgbClr val="C00000"/>
                </a:solidFill>
              </a:rPr>
              <a:t>C3G</a:t>
            </a:r>
            <a:r>
              <a:rPr lang="fr-FR" sz="2200" dirty="0" smtClean="0">
                <a:solidFill>
                  <a:srgbClr val="FF0000"/>
                </a:solidFill>
              </a:rPr>
              <a:t> </a:t>
            </a:r>
            <a:r>
              <a:rPr lang="fr-FR" sz="2200" dirty="0" smtClean="0"/>
              <a:t>à</a:t>
            </a:r>
            <a:r>
              <a:rPr lang="fr-FR" sz="2200" dirty="0" smtClean="0">
                <a:solidFill>
                  <a:srgbClr val="FF0000"/>
                </a:solidFill>
              </a:rPr>
              <a:t> </a:t>
            </a:r>
            <a:r>
              <a:rPr lang="fr-FR" sz="2200" dirty="0" smtClean="0"/>
              <a:t>TA lait nul</a:t>
            </a:r>
            <a:r>
              <a:rPr lang="fr-FR" sz="2200" dirty="0"/>
              <a:t>, </a:t>
            </a:r>
            <a:r>
              <a:rPr lang="fr-FR" sz="2200" dirty="0" smtClean="0"/>
              <a:t>le plus souvent </a:t>
            </a:r>
            <a:r>
              <a:rPr lang="fr-FR" sz="2200" dirty="0" smtClean="0">
                <a:solidFill>
                  <a:srgbClr val="C00000"/>
                </a:solidFill>
              </a:rPr>
              <a:t>dès la détection de la boiterie</a:t>
            </a:r>
            <a:r>
              <a:rPr lang="fr-FR" sz="2200" dirty="0"/>
              <a:t>,</a:t>
            </a:r>
            <a:r>
              <a:rPr lang="fr-FR" sz="2200" dirty="0" smtClean="0"/>
              <a:t> nombreux animaux traités plusieurs fois)</a:t>
            </a:r>
          </a:p>
        </p:txBody>
      </p:sp>
      <p:sp>
        <p:nvSpPr>
          <p:cNvPr id="9" name="ZoneTexte 8"/>
          <p:cNvSpPr txBox="1"/>
          <p:nvPr/>
        </p:nvSpPr>
        <p:spPr>
          <a:xfrm>
            <a:off x="906585" y="4147756"/>
            <a:ext cx="7727029" cy="1600438"/>
          </a:xfrm>
          <a:prstGeom prst="rect">
            <a:avLst/>
          </a:prstGeom>
          <a:noFill/>
        </p:spPr>
        <p:txBody>
          <a:bodyPr wrap="square" rtlCol="0">
            <a:spAutoFit/>
          </a:bodyPr>
          <a:lstStyle/>
          <a:p>
            <a:pPr marL="720725" indent="-274638">
              <a:buFont typeface="Wingdings" pitchFamily="2" charset="2"/>
              <a:buChar char="§"/>
            </a:pPr>
            <a:r>
              <a:rPr lang="fr-FR" sz="2000" dirty="0" smtClean="0">
                <a:solidFill>
                  <a:srgbClr val="C00000"/>
                </a:solidFill>
              </a:rPr>
              <a:t>Panaris : 1 Vache</a:t>
            </a:r>
          </a:p>
          <a:p>
            <a:pPr marL="720725" indent="-274638">
              <a:buFont typeface="Wingdings" pitchFamily="2" charset="2"/>
              <a:buChar char="§"/>
            </a:pPr>
            <a:r>
              <a:rPr lang="fr-FR" sz="2000" dirty="0" smtClean="0"/>
              <a:t>Lésions de Dermatite Digitée (</a:t>
            </a:r>
            <a:r>
              <a:rPr lang="fr-FR" sz="2000" dirty="0" err="1" smtClean="0"/>
              <a:t>Mortellaro</a:t>
            </a:r>
            <a:r>
              <a:rPr lang="fr-FR" sz="2000" dirty="0" smtClean="0"/>
              <a:t>) : 35</a:t>
            </a:r>
          </a:p>
          <a:p>
            <a:pPr marL="720725" indent="-274638">
              <a:buFont typeface="Wingdings" pitchFamily="2" charset="2"/>
              <a:buChar char="§"/>
            </a:pPr>
            <a:r>
              <a:rPr lang="fr-FR" sz="2000" dirty="0" smtClean="0"/>
              <a:t>Lésions de Dermatite </a:t>
            </a:r>
            <a:r>
              <a:rPr lang="fr-FR" sz="2000" dirty="0" err="1" smtClean="0"/>
              <a:t>Interdigitée</a:t>
            </a:r>
            <a:r>
              <a:rPr lang="fr-FR" sz="2000" dirty="0" smtClean="0"/>
              <a:t> (Fourchet) : 22</a:t>
            </a:r>
          </a:p>
          <a:p>
            <a:pPr marL="720725" indent="-274638">
              <a:buFont typeface="Wingdings" pitchFamily="2" charset="2"/>
              <a:buChar char="§"/>
            </a:pPr>
            <a:r>
              <a:rPr lang="fr-FR" sz="2000" dirty="0" smtClean="0"/>
              <a:t>Lésions de type fourbure : 14</a:t>
            </a:r>
          </a:p>
          <a:p>
            <a:endParaRPr lang="fr-FR" dirty="0"/>
          </a:p>
        </p:txBody>
      </p:sp>
      <p:sp>
        <p:nvSpPr>
          <p:cNvPr id="10" name="Accolade fermante 9"/>
          <p:cNvSpPr/>
          <p:nvPr/>
        </p:nvSpPr>
        <p:spPr>
          <a:xfrm>
            <a:off x="7072330" y="4429132"/>
            <a:ext cx="288032" cy="79208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5" name="Image 14" descr="M2_2010_EtudeMethodesdeLutteDD 001(compmax).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620" y="4129956"/>
            <a:ext cx="1083469" cy="1444267"/>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157553" y="6527585"/>
            <a:ext cx="1542217" cy="369332"/>
          </a:xfrm>
          <a:prstGeom prst="rect">
            <a:avLst/>
          </a:prstGeom>
        </p:spPr>
        <p:txBody>
          <a:bodyPr wrap="none">
            <a:spAutoFit/>
          </a:bodyPr>
          <a:lstStyle/>
          <a:p>
            <a:r>
              <a:rPr lang="fr-FR" i="1" dirty="0" smtClean="0"/>
              <a:t>Source : </a:t>
            </a:r>
            <a:r>
              <a:rPr lang="fr-FR" i="1" dirty="0" err="1" smtClean="0"/>
              <a:t>Oniris</a:t>
            </a:r>
            <a:endParaRPr lang="fr-FR" i="1" dirty="0"/>
          </a:p>
        </p:txBody>
      </p:sp>
      <p:sp>
        <p:nvSpPr>
          <p:cNvPr id="2" name="ZoneTexte 1"/>
          <p:cNvSpPr txBox="1"/>
          <p:nvPr/>
        </p:nvSpPr>
        <p:spPr>
          <a:xfrm>
            <a:off x="157553" y="3148544"/>
            <a:ext cx="8590911"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fr-FR" sz="2400" dirty="0" smtClean="0"/>
              <a:t>=&gt; Un </a:t>
            </a:r>
            <a:r>
              <a:rPr lang="fr-FR" sz="2400" dirty="0"/>
              <a:t>parage exhaustif du troupeau a permis de constater que </a:t>
            </a:r>
            <a:r>
              <a:rPr lang="fr-FR" sz="2400" dirty="0" smtClean="0"/>
              <a:t>63 vaches sur 75 </a:t>
            </a:r>
            <a:r>
              <a:rPr lang="fr-FR" sz="2400" dirty="0"/>
              <a:t>ont des </a:t>
            </a:r>
            <a:r>
              <a:rPr lang="fr-FR" sz="2400" dirty="0" smtClean="0"/>
              <a:t>lésions !</a:t>
            </a:r>
            <a:endParaRPr lang="fr-FR" sz="2400" dirty="0"/>
          </a:p>
        </p:txBody>
      </p:sp>
    </p:spTree>
    <p:extLst>
      <p:ext uri="{BB962C8B-B14F-4D97-AF65-F5344CB8AC3E}">
        <p14:creationId xmlns:p14="http://schemas.microsoft.com/office/powerpoint/2010/main" val="2818658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61288" y="1443028"/>
            <a:ext cx="6520226" cy="1200329"/>
          </a:xfrm>
          <a:prstGeom prst="rect">
            <a:avLst/>
          </a:prstGeom>
          <a:noFill/>
        </p:spPr>
        <p:txBody>
          <a:bodyPr wrap="square" rtlCol="0">
            <a:spAutoFit/>
          </a:bodyPr>
          <a:lstStyle/>
          <a:p>
            <a:r>
              <a:rPr lang="fr-FR" sz="2400" dirty="0" smtClean="0"/>
              <a:t>Efficacité relative des traitements et des pratiques d’élevages pour prévenir et/ou guérir les lésions de Dermatite Digitée (</a:t>
            </a:r>
            <a:r>
              <a:rPr lang="fr-FR" sz="2400" dirty="0" err="1" smtClean="0"/>
              <a:t>Relun</a:t>
            </a:r>
            <a:r>
              <a:rPr lang="fr-FR" sz="2400" dirty="0" smtClean="0"/>
              <a:t> </a:t>
            </a:r>
            <a:r>
              <a:rPr lang="fr-FR" sz="2400" i="1" dirty="0" smtClean="0"/>
              <a:t>et al</a:t>
            </a:r>
            <a:r>
              <a:rPr lang="fr-FR" sz="2400" dirty="0" smtClean="0"/>
              <a:t>., 2013)</a:t>
            </a:r>
            <a:endParaRPr lang="fr-FR" sz="2400" dirty="0"/>
          </a:p>
        </p:txBody>
      </p:sp>
      <p:sp>
        <p:nvSpPr>
          <p:cNvPr id="28" name="Text Box 2155"/>
          <p:cNvSpPr txBox="1">
            <a:spLocks noChangeArrowheads="1"/>
          </p:cNvSpPr>
          <p:nvPr/>
        </p:nvSpPr>
        <p:spPr bwMode="auto">
          <a:xfrm>
            <a:off x="6885586" y="6453133"/>
            <a:ext cx="1152525" cy="309958"/>
          </a:xfrm>
          <a:prstGeom prst="rect">
            <a:avLst/>
          </a:prstGeom>
          <a:noFill/>
          <a:ln w="9525">
            <a:noFill/>
            <a:miter lim="800000"/>
            <a:headEnd/>
            <a:tailEnd/>
          </a:ln>
        </p:spPr>
        <p:txBody>
          <a:bodyPr lIns="90000" tIns="46800" rIns="90000" bIns="46800">
            <a:spAutoFit/>
          </a:bodyPr>
          <a:lstStyle/>
          <a:p>
            <a:pPr algn="ctr">
              <a:spcBef>
                <a:spcPct val="50000"/>
              </a:spcBef>
              <a:defRPr/>
            </a:pPr>
            <a:endParaRPr lang="fr-FR" sz="1400" dirty="0">
              <a:latin typeface="+mn-lt"/>
              <a:cs typeface="Arial" charset="0"/>
            </a:endParaRPr>
          </a:p>
        </p:txBody>
      </p:sp>
      <p:sp>
        <p:nvSpPr>
          <p:cNvPr id="21" name="Text Box 2155"/>
          <p:cNvSpPr txBox="1">
            <a:spLocks noChangeArrowheads="1"/>
          </p:cNvSpPr>
          <p:nvPr/>
        </p:nvSpPr>
        <p:spPr bwMode="auto">
          <a:xfrm>
            <a:off x="116087" y="4765570"/>
            <a:ext cx="2497942"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spcBef>
                <a:spcPct val="50000"/>
              </a:spcBef>
            </a:pPr>
            <a:r>
              <a:rPr lang="fr-FR" b="1" dirty="0" smtClean="0">
                <a:solidFill>
                  <a:srgbClr val="7030A0"/>
                </a:solidFill>
              </a:rPr>
              <a:t>Propreté </a:t>
            </a:r>
            <a:r>
              <a:rPr lang="fr-FR" b="1" dirty="0">
                <a:solidFill>
                  <a:srgbClr val="7030A0"/>
                </a:solidFill>
              </a:rPr>
              <a:t>des </a:t>
            </a:r>
            <a:r>
              <a:rPr lang="fr-FR" b="1" dirty="0" smtClean="0">
                <a:solidFill>
                  <a:srgbClr val="7030A0"/>
                </a:solidFill>
              </a:rPr>
              <a:t>membres </a:t>
            </a:r>
            <a:r>
              <a:rPr lang="fr-FR" sz="1400" dirty="0" smtClean="0"/>
              <a:t>(&gt;50% des membres propres)</a:t>
            </a:r>
            <a:endParaRPr lang="fr-FR" sz="900" dirty="0"/>
          </a:p>
        </p:txBody>
      </p:sp>
      <p:sp>
        <p:nvSpPr>
          <p:cNvPr id="23" name="Text Box 2155"/>
          <p:cNvSpPr txBox="1">
            <a:spLocks noChangeArrowheads="1"/>
          </p:cNvSpPr>
          <p:nvPr/>
        </p:nvSpPr>
        <p:spPr bwMode="auto">
          <a:xfrm>
            <a:off x="7032850" y="5248220"/>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1,5</a:t>
            </a:r>
            <a:endParaRPr lang="fr-FR" sz="1600" dirty="0">
              <a:solidFill>
                <a:srgbClr val="003560"/>
              </a:solidFill>
            </a:endParaRPr>
          </a:p>
        </p:txBody>
      </p:sp>
      <p:sp>
        <p:nvSpPr>
          <p:cNvPr id="24" name="Text Box 2155"/>
          <p:cNvSpPr txBox="1">
            <a:spLocks noChangeArrowheads="1"/>
          </p:cNvSpPr>
          <p:nvPr/>
        </p:nvSpPr>
        <p:spPr bwMode="auto">
          <a:xfrm>
            <a:off x="4440562" y="5176212"/>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2,4</a:t>
            </a:r>
            <a:endParaRPr lang="fr-FR" sz="1600" dirty="0">
              <a:solidFill>
                <a:srgbClr val="003560"/>
              </a:solidFill>
            </a:endParaRPr>
          </a:p>
        </p:txBody>
      </p:sp>
      <p:pic>
        <p:nvPicPr>
          <p:cNvPr id="41" name="Image 42" descr="SolSale_2010_EtudeMethodesdeLutteDD 274.jpg"/>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auto">
          <a:xfrm>
            <a:off x="2492818" y="5156245"/>
            <a:ext cx="1271965" cy="954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6"/>
          <p:cNvSpPr txBox="1">
            <a:spLocks noChangeArrowheads="1"/>
          </p:cNvSpPr>
          <p:nvPr/>
        </p:nvSpPr>
        <p:spPr bwMode="auto">
          <a:xfrm>
            <a:off x="5993690" y="2737618"/>
            <a:ext cx="2987823" cy="697179"/>
          </a:xfrm>
          <a:prstGeom prst="rect">
            <a:avLst/>
          </a:prstGeom>
          <a:solidFill>
            <a:schemeClr val="accent6">
              <a:lumMod val="60000"/>
              <a:lumOff val="40000"/>
            </a:schemeClr>
          </a:solidFill>
          <a:ln w="9525">
            <a:noFill/>
            <a:miter lim="800000"/>
            <a:headEnd/>
            <a:tailEnd/>
          </a:ln>
        </p:spPr>
        <p:txBody>
          <a:bodyPr wrap="square">
            <a:spAutoFit/>
          </a:bodyPr>
          <a:lstStyle/>
          <a:p>
            <a:pPr algn="ctr" eaLnBrk="0" hangingPunct="0">
              <a:lnSpc>
                <a:spcPct val="81000"/>
              </a:lnSpc>
              <a:buClr>
                <a:srgbClr val="292929"/>
              </a:buClr>
              <a:buSzPct val="100000"/>
              <a:buFont typeface="Wingdings" pitchFamily="2" charset="2"/>
              <a:buNone/>
              <a:defRPr/>
            </a:pPr>
            <a:r>
              <a:rPr lang="fr-FR" sz="2400" i="1" dirty="0" smtClean="0">
                <a:solidFill>
                  <a:srgbClr val="003560"/>
                </a:solidFill>
                <a:latin typeface="+mn-lt"/>
                <a:cs typeface="Arial" charset="0"/>
              </a:rPr>
              <a:t>Augmentation des chances </a:t>
            </a:r>
            <a:r>
              <a:rPr lang="fr-FR" sz="2400" i="1" dirty="0">
                <a:solidFill>
                  <a:srgbClr val="003560"/>
                </a:solidFill>
                <a:latin typeface="+mn-lt"/>
                <a:cs typeface="Arial" charset="0"/>
              </a:rPr>
              <a:t>de guérison</a:t>
            </a:r>
          </a:p>
        </p:txBody>
      </p:sp>
      <p:sp>
        <p:nvSpPr>
          <p:cNvPr id="19" name="ZoneTexte 6"/>
          <p:cNvSpPr txBox="1">
            <a:spLocks noChangeArrowheads="1"/>
          </p:cNvSpPr>
          <p:nvPr/>
        </p:nvSpPr>
        <p:spPr bwMode="auto">
          <a:xfrm>
            <a:off x="2799212" y="2745107"/>
            <a:ext cx="3132187" cy="690702"/>
          </a:xfrm>
          <a:prstGeom prst="rect">
            <a:avLst/>
          </a:prstGeom>
          <a:solidFill>
            <a:schemeClr val="tx2">
              <a:lumMod val="40000"/>
              <a:lumOff val="60000"/>
            </a:schemeClr>
          </a:solidFill>
          <a:ln w="9525">
            <a:noFill/>
            <a:miter lim="800000"/>
            <a:headEnd/>
            <a:tailEnd/>
          </a:ln>
        </p:spPr>
        <p:txBody>
          <a:bodyPr>
            <a:spAutoFit/>
          </a:bodyPr>
          <a:lstStyle/>
          <a:p>
            <a:pPr algn="ctr" eaLnBrk="0" hangingPunct="0">
              <a:lnSpc>
                <a:spcPct val="81000"/>
              </a:lnSpc>
              <a:buClr>
                <a:srgbClr val="292929"/>
              </a:buClr>
              <a:buSzPct val="100000"/>
              <a:buFont typeface="Wingdings" pitchFamily="2" charset="2"/>
              <a:buNone/>
              <a:defRPr/>
            </a:pPr>
            <a:r>
              <a:rPr lang="fr-FR" sz="2400" i="1" dirty="0" smtClean="0">
                <a:solidFill>
                  <a:srgbClr val="003560"/>
                </a:solidFill>
                <a:latin typeface="+mn-lt"/>
                <a:cs typeface="Arial" charset="0"/>
              </a:rPr>
              <a:t>Diminution du risque </a:t>
            </a:r>
            <a:r>
              <a:rPr lang="fr-FR" sz="2400" i="1" dirty="0">
                <a:solidFill>
                  <a:srgbClr val="003560"/>
                </a:solidFill>
                <a:latin typeface="+mn-lt"/>
                <a:cs typeface="Arial" charset="0"/>
              </a:rPr>
              <a:t>de </a:t>
            </a:r>
            <a:r>
              <a:rPr lang="fr-FR" sz="2400" i="1" dirty="0" smtClean="0">
                <a:solidFill>
                  <a:srgbClr val="003560"/>
                </a:solidFill>
                <a:latin typeface="+mn-lt"/>
                <a:cs typeface="Arial" charset="0"/>
              </a:rPr>
              <a:t>nouvelle </a:t>
            </a:r>
            <a:r>
              <a:rPr lang="fr-FR" sz="2400" i="1" dirty="0">
                <a:solidFill>
                  <a:srgbClr val="003560"/>
                </a:solidFill>
                <a:latin typeface="+mn-lt"/>
                <a:cs typeface="Arial" charset="0"/>
              </a:rPr>
              <a:t>lésion</a:t>
            </a:r>
          </a:p>
        </p:txBody>
      </p:sp>
      <p:sp>
        <p:nvSpPr>
          <p:cNvPr id="37" name="Text Box 2155"/>
          <p:cNvSpPr txBox="1">
            <a:spLocks noChangeArrowheads="1"/>
          </p:cNvSpPr>
          <p:nvPr/>
        </p:nvSpPr>
        <p:spPr bwMode="auto">
          <a:xfrm>
            <a:off x="4365305" y="3929065"/>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a:t>
            </a:r>
            <a:r>
              <a:rPr lang="fr-FR" dirty="0" smtClean="0">
                <a:solidFill>
                  <a:srgbClr val="003560"/>
                </a:solidFill>
              </a:rPr>
              <a:t>1,6</a:t>
            </a:r>
            <a:endParaRPr lang="fr-FR" sz="1600" dirty="0">
              <a:solidFill>
                <a:srgbClr val="003560"/>
              </a:solidFill>
            </a:endParaRPr>
          </a:p>
        </p:txBody>
      </p:sp>
      <p:sp>
        <p:nvSpPr>
          <p:cNvPr id="38" name="Text Box 2155"/>
          <p:cNvSpPr txBox="1">
            <a:spLocks noChangeArrowheads="1"/>
          </p:cNvSpPr>
          <p:nvPr/>
        </p:nvSpPr>
        <p:spPr bwMode="auto">
          <a:xfrm>
            <a:off x="7025953" y="3929066"/>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a:t>
            </a:r>
            <a:r>
              <a:rPr lang="fr-FR" dirty="0" smtClean="0">
                <a:solidFill>
                  <a:srgbClr val="003560"/>
                </a:solidFill>
              </a:rPr>
              <a:t>1,4</a:t>
            </a:r>
            <a:endParaRPr lang="fr-FR" sz="1600" dirty="0">
              <a:solidFill>
                <a:srgbClr val="003560"/>
              </a:solidFill>
            </a:endParaRPr>
          </a:p>
        </p:txBody>
      </p:sp>
      <p:sp>
        <p:nvSpPr>
          <p:cNvPr id="40" name="Text Box 2155"/>
          <p:cNvSpPr txBox="1">
            <a:spLocks noChangeArrowheads="1"/>
          </p:cNvSpPr>
          <p:nvPr/>
        </p:nvSpPr>
        <p:spPr bwMode="auto">
          <a:xfrm>
            <a:off x="116087" y="3886147"/>
            <a:ext cx="2537001"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spcBef>
                <a:spcPct val="50000"/>
              </a:spcBef>
            </a:pPr>
            <a:r>
              <a:rPr lang="fr-FR" b="1" dirty="0" smtClean="0">
                <a:solidFill>
                  <a:srgbClr val="7030A0"/>
                </a:solidFill>
              </a:rPr>
              <a:t>Pédiluve 2 j tous </a:t>
            </a:r>
            <a:br>
              <a:rPr lang="fr-FR" b="1" dirty="0" smtClean="0">
                <a:solidFill>
                  <a:srgbClr val="7030A0"/>
                </a:solidFill>
              </a:rPr>
            </a:br>
            <a:r>
              <a:rPr lang="fr-FR" b="1" dirty="0" smtClean="0">
                <a:solidFill>
                  <a:srgbClr val="7030A0"/>
                </a:solidFill>
              </a:rPr>
              <a:t>les 15 j</a:t>
            </a:r>
            <a:endParaRPr lang="fr-FR" sz="900" b="1" dirty="0">
              <a:solidFill>
                <a:srgbClr val="7030A0"/>
              </a:solidFill>
            </a:endParaRPr>
          </a:p>
        </p:txBody>
      </p:sp>
      <p:pic>
        <p:nvPicPr>
          <p:cNvPr id="42" name="Image 26" descr="Pédiluve assage_2009_09_03&amp;05DD_Madison 002.jpg"/>
          <p:cNvPicPr>
            <a:picLocks noChangeAspect="1"/>
          </p:cNvPicPr>
          <p:nvPr>
            <p:custDataLst>
              <p:tags r:id="rId2"/>
            </p:custDataLst>
          </p:nvPr>
        </p:nvPicPr>
        <p:blipFill>
          <a:blip r:embed="rId6" cstate="print">
            <a:extLst>
              <a:ext uri="{28A0092B-C50C-407E-A947-70E740481C1C}">
                <a14:useLocalDpi xmlns:a14="http://schemas.microsoft.com/office/drawing/2010/main"/>
              </a:ext>
            </a:extLst>
          </a:blip>
          <a:srcRect/>
          <a:stretch>
            <a:fillRect/>
          </a:stretch>
        </p:blipFill>
        <p:spPr bwMode="auto">
          <a:xfrm>
            <a:off x="2502883" y="3697047"/>
            <a:ext cx="1261900" cy="94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8" descr="produit_renette-le-pareur-droite.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06915" y="6157131"/>
            <a:ext cx="704640"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155"/>
          <p:cNvSpPr txBox="1">
            <a:spLocks noChangeArrowheads="1"/>
          </p:cNvSpPr>
          <p:nvPr/>
        </p:nvSpPr>
        <p:spPr bwMode="auto">
          <a:xfrm>
            <a:off x="116087" y="6053024"/>
            <a:ext cx="2944840" cy="710067"/>
          </a:xfrm>
          <a:prstGeom prst="rect">
            <a:avLst/>
          </a:prstGeom>
          <a:noFill/>
          <a:ln w="9525">
            <a:noFill/>
            <a:miter lim="800000"/>
            <a:headEnd/>
            <a:tailEnd/>
          </a:ln>
        </p:spPr>
        <p:txBody>
          <a:bodyPr wrap="square" lIns="90000" tIns="46800" rIns="90000" bIns="46800">
            <a:spAutoFit/>
          </a:bodyPr>
          <a:lstStyle/>
          <a:p>
            <a:pPr>
              <a:spcBef>
                <a:spcPct val="50000"/>
              </a:spcBef>
              <a:defRPr/>
            </a:pPr>
            <a:r>
              <a:rPr lang="fr-FR" sz="2000" b="1" dirty="0" smtClean="0">
                <a:solidFill>
                  <a:srgbClr val="7030A0"/>
                </a:solidFill>
                <a:latin typeface="+mn-lt"/>
                <a:cs typeface="Arial" charset="0"/>
              </a:rPr>
              <a:t>Parage régulier du troupeau et soins locaux</a:t>
            </a:r>
            <a:endParaRPr lang="fr-FR" sz="1400" b="1" dirty="0">
              <a:solidFill>
                <a:srgbClr val="7030A0"/>
              </a:solidFill>
              <a:latin typeface="+mn-lt"/>
              <a:cs typeface="Arial" charset="0"/>
            </a:endParaRPr>
          </a:p>
        </p:txBody>
      </p:sp>
      <p:sp>
        <p:nvSpPr>
          <p:cNvPr id="29" name="Text Box 2155"/>
          <p:cNvSpPr txBox="1">
            <a:spLocks noChangeArrowheads="1"/>
          </p:cNvSpPr>
          <p:nvPr/>
        </p:nvSpPr>
        <p:spPr bwMode="auto">
          <a:xfrm>
            <a:off x="4440562" y="6205820"/>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1,7</a:t>
            </a:r>
            <a:endParaRPr lang="fr-FR" sz="1600" dirty="0">
              <a:solidFill>
                <a:srgbClr val="003560"/>
              </a:solidFill>
            </a:endParaRPr>
          </a:p>
        </p:txBody>
      </p:sp>
      <p:sp>
        <p:nvSpPr>
          <p:cNvPr id="44" name="Text Box 2155"/>
          <p:cNvSpPr txBox="1">
            <a:spLocks noChangeArrowheads="1"/>
          </p:cNvSpPr>
          <p:nvPr/>
        </p:nvSpPr>
        <p:spPr bwMode="auto">
          <a:xfrm>
            <a:off x="7032850" y="6205821"/>
            <a:ext cx="1152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spcBef>
                <a:spcPct val="50000"/>
              </a:spcBef>
            </a:pPr>
            <a:r>
              <a:rPr lang="fr-FR" dirty="0">
                <a:solidFill>
                  <a:srgbClr val="003560"/>
                </a:solidFill>
              </a:rPr>
              <a:t>↗ </a:t>
            </a:r>
            <a:r>
              <a:rPr lang="fr-FR" dirty="0" smtClean="0">
                <a:solidFill>
                  <a:srgbClr val="003560"/>
                </a:solidFill>
              </a:rPr>
              <a:t>1,4</a:t>
            </a:r>
            <a:endParaRPr lang="fr-FR" sz="1600" dirty="0">
              <a:solidFill>
                <a:srgbClr val="003560"/>
              </a:solidFill>
            </a:endParaRPr>
          </a:p>
        </p:txBody>
      </p:sp>
      <p:sp>
        <p:nvSpPr>
          <p:cNvPr id="45" name="ZoneTexte 44"/>
          <p:cNvSpPr txBox="1"/>
          <p:nvPr/>
        </p:nvSpPr>
        <p:spPr>
          <a:xfrm>
            <a:off x="2461288" y="4746930"/>
            <a:ext cx="6224498" cy="461665"/>
          </a:xfrm>
          <a:prstGeom prst="rect">
            <a:avLst/>
          </a:prstGeom>
          <a:solidFill>
            <a:schemeClr val="bg1"/>
          </a:solidFill>
          <a:ln>
            <a:solidFill>
              <a:schemeClr val="accent3">
                <a:lumMod val="50000"/>
              </a:schemeClr>
            </a:solidFill>
          </a:ln>
        </p:spPr>
        <p:txBody>
          <a:bodyPr wrap="square" rtlCol="0">
            <a:spAutoFit/>
          </a:bodyPr>
          <a:lstStyle/>
          <a:p>
            <a:pPr algn="ctr"/>
            <a:r>
              <a:rPr lang="fr-FR" sz="2400" b="1" dirty="0" smtClean="0">
                <a:solidFill>
                  <a:schemeClr val="accent3">
                    <a:lumMod val="50000"/>
                  </a:schemeClr>
                </a:solidFill>
              </a:rPr>
              <a:t>Pieds propres et parés &gt;&gt; traitements</a:t>
            </a:r>
            <a:endParaRPr lang="fr-FR" sz="2400" b="1" dirty="0">
              <a:solidFill>
                <a:schemeClr val="accent3">
                  <a:lumMod val="50000"/>
                </a:schemeClr>
              </a:solidFill>
            </a:endParaRPr>
          </a:p>
        </p:txBody>
      </p:sp>
      <p:sp>
        <p:nvSpPr>
          <p:cNvPr id="31" name="Titre 1"/>
          <p:cNvSpPr txBox="1">
            <a:spLocks/>
          </p:cNvSpPr>
          <p:nvPr/>
        </p:nvSpPr>
        <p:spPr bwMode="auto">
          <a:xfrm>
            <a:off x="357158" y="142852"/>
            <a:ext cx="82296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smtClean="0">
                <a:solidFill>
                  <a:schemeClr val="accent1">
                    <a:lumMod val="75000"/>
                  </a:schemeClr>
                </a:solidFill>
              </a:rPr>
              <a:t>Exemples de mesures de prévention :</a:t>
            </a:r>
            <a:br>
              <a:rPr lang="fr-FR" sz="3600" b="1" dirty="0" smtClean="0">
                <a:solidFill>
                  <a:schemeClr val="accent1">
                    <a:lumMod val="75000"/>
                  </a:schemeClr>
                </a:solidFill>
              </a:rPr>
            </a:br>
            <a:r>
              <a:rPr lang="fr-FR" sz="3600" b="1" dirty="0" smtClean="0">
                <a:solidFill>
                  <a:schemeClr val="accent1">
                    <a:lumMod val="75000"/>
                  </a:schemeClr>
                </a:solidFill>
              </a:rPr>
              <a:t>le cas des boiteries</a:t>
            </a:r>
            <a:endParaRPr lang="fr-FR" sz="3600" b="1" dirty="0">
              <a:solidFill>
                <a:schemeClr val="accent1">
                  <a:lumMod val="75000"/>
                </a:schemeClr>
              </a:solidFill>
            </a:endParaRPr>
          </a:p>
        </p:txBody>
      </p:sp>
      <p:pic>
        <p:nvPicPr>
          <p:cNvPr id="32" name="Picture 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1728" y="1456841"/>
            <a:ext cx="2232248" cy="1680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687018" y="6488668"/>
            <a:ext cx="1542217" cy="369332"/>
          </a:xfrm>
          <a:prstGeom prst="rect">
            <a:avLst/>
          </a:prstGeom>
        </p:spPr>
        <p:txBody>
          <a:bodyPr wrap="none">
            <a:spAutoFit/>
          </a:bodyPr>
          <a:lstStyle/>
          <a:p>
            <a:r>
              <a:rPr lang="fr-FR" i="1" dirty="0" smtClean="0"/>
              <a:t>Source : </a:t>
            </a:r>
            <a:r>
              <a:rPr lang="fr-FR" i="1" dirty="0" err="1" smtClean="0"/>
              <a:t>Oniris</a:t>
            </a:r>
            <a:endParaRPr lang="fr-FR" i="1" dirty="0"/>
          </a:p>
        </p:txBody>
      </p:sp>
    </p:spTree>
    <p:extLst>
      <p:ext uri="{BB962C8B-B14F-4D97-AF65-F5344CB8AC3E}">
        <p14:creationId xmlns:p14="http://schemas.microsoft.com/office/powerpoint/2010/main" val="257457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bwMode="auto">
          <a:xfrm>
            <a:off x="428596" y="285728"/>
            <a:ext cx="8388350" cy="1143000"/>
          </a:xfrm>
          <a:noFill/>
          <a:ln>
            <a:miter lim="800000"/>
            <a:headEnd/>
            <a:tailEnd/>
          </a:ln>
        </p:spPr>
        <p:txBody>
          <a:bodyPr vert="horz" wrap="square" lIns="91440" tIns="45720" rIns="91440" bIns="45720" numCol="1" anchor="t" anchorCtr="0" compatLnSpc="1">
            <a:prstTxWarp prst="textNoShape">
              <a:avLst/>
            </a:prstTxWarp>
          </a:bodyPr>
          <a:lstStyle/>
          <a:p>
            <a:r>
              <a:rPr lang="fr-FR" b="1" dirty="0" smtClean="0">
                <a:solidFill>
                  <a:schemeClr val="accent1">
                    <a:lumMod val="75000"/>
                  </a:schemeClr>
                </a:solidFill>
              </a:rPr>
              <a:t>Qu’e</a:t>
            </a:r>
            <a:r>
              <a:rPr lang="fr-FR" altLang="ja-JP" b="1" dirty="0" smtClean="0">
                <a:solidFill>
                  <a:schemeClr val="accent1">
                    <a:lumMod val="75000"/>
                  </a:schemeClr>
                </a:solidFill>
              </a:rPr>
              <a:t>st ce qu’un antibiotique?</a:t>
            </a:r>
            <a:endParaRPr lang="fr-FR" b="1" dirty="0" smtClean="0">
              <a:solidFill>
                <a:schemeClr val="accent1">
                  <a:lumMod val="75000"/>
                </a:schemeClr>
              </a:solidFill>
            </a:endParaRPr>
          </a:p>
        </p:txBody>
      </p:sp>
      <p:sp>
        <p:nvSpPr>
          <p:cNvPr id="5123" name="Espace réservé du contenu 2"/>
          <p:cNvSpPr>
            <a:spLocks noGrp="1"/>
          </p:cNvSpPr>
          <p:nvPr>
            <p:ph idx="1"/>
          </p:nvPr>
        </p:nvSpPr>
        <p:spPr bwMode="auto">
          <a:xfrm>
            <a:off x="3927592" y="1285288"/>
            <a:ext cx="5214942" cy="2857500"/>
          </a:xfrm>
          <a:noFill/>
          <a:ln>
            <a:miter lim="800000"/>
            <a:headEnd/>
            <a:tailEnd/>
          </a:ln>
        </p:spPr>
        <p:txBody>
          <a:bodyPr vert="horz" wrap="square" lIns="91440" tIns="45720" rIns="91440" bIns="45720" numCol="1" anchor="t" anchorCtr="0" compatLnSpc="1">
            <a:prstTxWarp prst="textNoShape">
              <a:avLst/>
            </a:prstTxWarp>
          </a:bodyPr>
          <a:lstStyle/>
          <a:p>
            <a:r>
              <a:rPr lang="fr-FR" dirty="0" smtClean="0"/>
              <a:t>C’</a:t>
            </a:r>
            <a:r>
              <a:rPr lang="fr-FR" altLang="ja-JP" dirty="0" smtClean="0"/>
              <a:t>est une substance qui détruit les bactéries ou arrête leur multiplication</a:t>
            </a:r>
          </a:p>
          <a:p>
            <a:r>
              <a:rPr lang="fr-FR" dirty="0" smtClean="0"/>
              <a:t>Il agit de concert avec les défenses naturelles</a:t>
            </a:r>
          </a:p>
          <a:p>
            <a:pPr>
              <a:buFontTx/>
              <a:buNone/>
            </a:pPr>
            <a:endParaRPr lang="fr-FR" dirty="0" smtClean="0"/>
          </a:p>
        </p:txBody>
      </p:sp>
      <p:pic>
        <p:nvPicPr>
          <p:cNvPr id="4" name="Image 3" descr="Coffre voiture véto 2.JPG"/>
          <p:cNvPicPr>
            <a:picLocks noChangeAspect="1"/>
          </p:cNvPicPr>
          <p:nvPr/>
        </p:nvPicPr>
        <p:blipFill>
          <a:blip r:embed="rId3" cstate="print"/>
          <a:stretch>
            <a:fillRect/>
          </a:stretch>
        </p:blipFill>
        <p:spPr>
          <a:xfrm>
            <a:off x="132260" y="1464035"/>
            <a:ext cx="3429000" cy="2286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2464" y="4323864"/>
            <a:ext cx="8818563" cy="2308324"/>
          </a:xfrm>
          <a:prstGeom prst="rect">
            <a:avLst/>
          </a:prstGeom>
          <a:solidFill>
            <a:srgbClr val="FFC1C1"/>
          </a:solidFill>
          <a:effectLst>
            <a:outerShdw blurRad="50800" dist="165100" dir="2700000" algn="tl" rotWithShape="0">
              <a:prstClr val="black">
                <a:alpha val="40000"/>
              </a:prstClr>
            </a:outerShdw>
          </a:effectLst>
        </p:spPr>
        <p:txBody>
          <a:bodyPr>
            <a:spAutoFit/>
          </a:bodyPr>
          <a:lstStyle/>
          <a:p>
            <a:pPr lvl="2">
              <a:defRPr/>
            </a:pPr>
            <a:r>
              <a:rPr lang="fr-FR" sz="3600" dirty="0" smtClean="0">
                <a:solidFill>
                  <a:srgbClr val="00B050"/>
                </a:solidFill>
              </a:rPr>
              <a:t>Les antibiotiques </a:t>
            </a:r>
            <a:r>
              <a:rPr lang="fr-FR" sz="3600" dirty="0" smtClean="0">
                <a:solidFill>
                  <a:srgbClr val="C00000"/>
                </a:solidFill>
              </a:rPr>
              <a:t> </a:t>
            </a:r>
            <a:r>
              <a:rPr lang="fr-FR" sz="3600" dirty="0">
                <a:solidFill>
                  <a:srgbClr val="C00000"/>
                </a:solidFill>
              </a:rPr>
              <a:t>sont </a:t>
            </a:r>
            <a:r>
              <a:rPr lang="fr-FR" sz="3600" dirty="0" smtClean="0">
                <a:solidFill>
                  <a:srgbClr val="C00000"/>
                </a:solidFill>
              </a:rPr>
              <a:t>nécessaires </a:t>
            </a:r>
            <a:r>
              <a:rPr lang="fr-FR" sz="3600" dirty="0">
                <a:solidFill>
                  <a:srgbClr val="C00000"/>
                </a:solidFill>
              </a:rPr>
              <a:t>pour maîtriser </a:t>
            </a:r>
            <a:r>
              <a:rPr lang="fr-FR" sz="3600" dirty="0" smtClean="0">
                <a:solidFill>
                  <a:srgbClr val="C00000"/>
                </a:solidFill>
              </a:rPr>
              <a:t>la plupart des </a:t>
            </a:r>
            <a:r>
              <a:rPr lang="fr-FR" sz="3600" dirty="0">
                <a:solidFill>
                  <a:srgbClr val="C00000"/>
                </a:solidFill>
              </a:rPr>
              <a:t>infections bactériennes</a:t>
            </a:r>
          </a:p>
          <a:p>
            <a:pPr lvl="2">
              <a:defRPr/>
            </a:pPr>
            <a:r>
              <a:rPr lang="fr-FR" sz="3600" dirty="0">
                <a:solidFill>
                  <a:srgbClr val="C00000"/>
                </a:solidFill>
              </a:rPr>
              <a:t>Ils sont sans effet sur les virus</a:t>
            </a:r>
          </a:p>
        </p:txBody>
      </p:sp>
      <p:sp>
        <p:nvSpPr>
          <p:cNvPr id="6" name="Flèche droite 5"/>
          <p:cNvSpPr/>
          <p:nvPr/>
        </p:nvSpPr>
        <p:spPr>
          <a:xfrm>
            <a:off x="267089" y="4395301"/>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Flèche droite 6"/>
          <p:cNvSpPr/>
          <p:nvPr/>
        </p:nvSpPr>
        <p:spPr>
          <a:xfrm>
            <a:off x="267089" y="5954985"/>
            <a:ext cx="571500" cy="714375"/>
          </a:xfrm>
          <a:prstGeom prst="rightArrow">
            <a:avLst/>
          </a:prstGeom>
          <a:solidFill>
            <a:srgbClr val="C00000"/>
          </a:solidFill>
          <a:ln>
            <a:no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4</a:t>
            </a:fld>
            <a:endParaRPr lang="fr-BE" dirty="0"/>
          </a:p>
        </p:txBody>
      </p:sp>
    </p:spTree>
    <p:extLst>
      <p:ext uri="{BB962C8B-B14F-4D97-AF65-F5344CB8AC3E}">
        <p14:creationId xmlns:p14="http://schemas.microsoft.com/office/powerpoint/2010/main" val="92699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USEhQVFRQVFhYUFBQWFxYVFxoUGhcXFhQVFxcXHSceGBomGRQXHy8gJCgpLCwsFx4xNTAqNSYsLCkBCQoKDgwOGA8PFykcHhwpKSwpKSkpKSkqKSkpKSkpKSkpKSwpLCkpKSkpKSksKSkpKSwpKSkpKSwpLCwpKSkpLP/AABEIAIwAugMBIgACEQEDEQH/xAAcAAEAAQUBAQAAAAAAAAAAAAAABQEDBAYHAgj/xAA6EAACAQIEAwcCAgkEAwAAAAABAgADEQQFEiEGMUEHEyJRYXGBkaEUMiMzQlJicrHB8CSCktFDU+H/xAAYAQEBAQEBAAAAAAAAAAAAAAAAAwECBP/EACARAQADAQACAQUAAAAAAAAAAAABAhEhEjETAyIyQWH/2gAMAwEAAhEDEQA/AO4xEQEREBERAREQEREBEpeW6+JVFLOQqgXLMQoHuTtAuymoTT8b2r5ejd3TqmvUvYJQVqpJ9xt83mk5z2+NuuHwxRtxes24I2PgHr6wOzXi8+Vs540xeLa9eq5HkGZAOuwU7DeUw/E+LTw08VXAGwAqPa3QbmMH1VeA0+baHaVmQNlqkaRsNW1/Yg7Tasg7YMYLDFUabr1ZLq30GxM3B2mJrnD/AB7hcXYU30uRfu3sre2+x+JPCuP85/TnMF2J5DyoaBWIiAiIgIiICIiAiIgJ5qNYX/z3mPjcfTop3lRwij9omw/z087TlPGnaS2IVqGGulI+F3bwuR1sP2R77+03BsGN7YMIMQKCsSASKlYo2hbbbC92uRObdovFKYuo2kVmXlTLVfBceVHTYr7m8gNIDHe/kehHpI/MqnijB1vsrz7K6WHspFCshIdqzKajXPNXAF09Ok1ntrqUxjk0IgJpK7MosW1cmaxsTbrOaox39JI5nXNRUYsT4Qm5vsOQjBcy7Bd7ck2EVMAyPo+8u4Ze7p2J5n/oyTpuKgD33t9ZojkwV9zz8+slcCxS6tyt8/EtKFUm/ITGr5uGJUcx1mjIxuEYMGpuQeYa+4PvL+IzCurJWWtUFRR4mDm5U9N5D4fMSWs2wvY/9xnOK0+Ff3lv/eYNkyrPMVp/0+Lq07EMFZy1jfcMG/MLX2nT+CO038Qy4fFqKVckqjC4SoR5BjdWPlv7z57OYEeIEjxEiTeIz/Vh9Q/Xi2nzFrWIPMGPY+p0a89THy5iaNMtzKIT76ReZE5CIiAiIgUY+c17jDio4Gg1cUTWCANUAYLZb2vyJMzuIK/+ncLUNJ3BSk45iqb6LA89x9LznmfcdPhaOir3VbHugVqSi6AqLd446i/IdbnpA27gzj6hj8M1cFaWhirqzqdIsCGvtsb/AGMheKO1mlRDDD2cjnUa4pj2HN/icI/HN3RYEUqneOzFbLzN9IXla5Mi8Zmj1yq7AA7Kuy3/AHpuDe8XxdUxtQs1UuwFxe4AHLwraw9vvPFWlcc7yMrcKNhMQp1XTQTudw1gGB+bmZ1LFBQSeR2mUvF67VS/07UnLcWKlG1zIzEYct4iJn1MxpgE7zHTMVdfD1naaBfZiJmZOmsEdRzmJmmzXmXlFTTrbzB294HvMqt6ip0Ub++8uYXHqg36chMRzYljveYOLc9JzomMRmxba/ORneMAWmPTa53mRVq7WHKdCx+MYG995nZbg6mMqGmhGru6j7k7imhdgPcKfpIkmSfDeanC4mlWXmjAtfkUNw4PoUYiZIuZLlRrh0B8YU1kHVtAvUUeZ0Xb10bXO095Xhw+IooB+sqIpt/EyqfsZ2jLOyjDpiMJi8HVIRGFVg3i1oW1U9Pl5eolmt2a0qWa4bEUgFod7TJpC/hq6ixt6Eg/X0nEW/TcdcooAoA5AAfQCXJ5TlPU1hERAREQORdpvEr4bNKLuCaGGwr1goOxq1Gaipt1NwB7XnIaWfM7s73arVLFjY3ux/KCOQHl0m6ds2ZrXxlRFJIohaB35lSahPwzsPic5oVXpDwsAL7A8/iAzdipKDa3Mc9/mWMPhnIDKL239fpLndmox6k+e8ysnwLipsPF53sIF982q/8AlDHcnUb9ZbTMwdtdj5GS2IWqT4RUJO9lpFhby5SPxOLW9qysrcrMhU29jEc9O577SAoo6DvCB1vtylull1FSe7qgnykFjsIgF6b3v+yf7TAUEG4uPabDmU1muELLtzB6cjMHCYiwsdjLyYurpAuthuOhMZfl74qutNdIdr2JPQc/c+QiWPVWpcX6f3mLUqauUlc+4fq4Nu6rKAbAgg3DKeTA/BFuhEi6Y0sDzHP3mDIpUbA+195i1mtNxxPCL10WtQdB3gVytiqrcnUovsFHT29JIUeytDQYmsDXJFmsRTUX325k++0ecOprMOb6ZtfZnlQr5lQpvTFRCWNRW5aLbt8TxxXwkMLWp0qTPV1qv6SwKlrtqtbkLATpPBXBdWlhO8TShbxnYh6gH5lJHJPL1nNrxhEa2LIs4q4fErlz0wKaJ/p6i6iGpIGsCw21jqNuntNhywd5iADyQFgPXexPrvMLIcbdQp6Gw/ljKqzNmzhSRSXC6tPTWapW9vOwkazsupjIbkv+fSepRTKz0JkREBInibOhhMLWxJF+7UsB5tsqr8kgSWnI+3TiBlpDCaWFN9Ls4Fw1ibKpHkQL+UDkmPxBcl3a7uzO3ndiWb7mRNYXHrfb+kvYTD3/AEgPhN7sTuLSUyXh/F46ppwmHdgGt3lrKPUu3htNgReEJAsty7EKqj82om1rf29Z3vs97JqeHRa2MUVazWYIwBSnfpp5M/qdpk9nvZPTwNq1crWxXRreCmTudF+u/wCadCAmC2lOwsBb0Fh/QyPzvhvD4xCmIopUHIahuPZhuPrJWIHzXxx2L4rDVz+ERq9B90sVLp/CRcEkeYG4I6yAxnAeLp4ZKrIw1vY0dLiqB5m43+J9YPTB5zVuKcrcFaqC4ToL3APOwnNpxsRrjHCHZzi8VpasncUAN3emGqMPRW5fNuvWZ/aPw+mEoUXwFLSadVqj1RfvAQLAkncg+mw+86jg8+paQXdQdwQfaaznWFfH1XSh+qRCHc3CBbEt/MfSS851Tw4j81wWHzDKqOIxdUUXVBoqbgd6wAUNYElNQubctz5zmGUcOVMXjFw1Lx6SNRpkMoUfmYMNiL7TM46xujuMGm1KjTD2vqBZ7kMf9pt8zqvYBkAp4J8URZ67kKbW/Q0yQLehcufgSkenEy8NwbWRLmmRTUKFUFSQLW/ZJMqmWVRh3buz3a7tr2HPoOZ+k6vp9Zj47Cd5TameTqV9rjnOPi/qnyzPJcYpUkp1gapBW40oN1Hpv5/0E33LsYSybXX05af7bTQsywZw7MlVS3dem/ob+vP5k9lDO7ItMarkLYkgA92KpBA8lP1kK7+K9qxPUflWaPRqOlRrmnXq0Qf4SRUpkn+RrfE6Fw5hk1tVH5ygS/8ADqLD7kzWOMuGBTRag3v+sI2u4OoP9yvzJ/hfagjjcmw/+StYmJ6hfM42gSsoJWehEiIgJGZ9w5QxlPuq66l3seTAnYlSOW0k4gaFlXYtl1CqtTQ9TSSVSqwdAT106Rf5m9JRAAAAAHIDYD2tPVpWBQCViICIiAnkieogaDxzhWoMtekq2YWYFQQG6G3t/SaTw9m1alimN7isj033ta4urAchYjy6zs2cZYtei9I23G3ow3B+s4Rxhh6tClVamdLp4WtcEb2bT5bSNq5Oq1tsY0HPsU+KxdS4GouKSKpuo0nQiqeo2+8+sOHMnXC4Whh15Uqap8gDV9Tc/M+deybh38VmVM28FK1Zuuy/l9vEAPifTglklZQysQNC43yJq2KphFB7ynpN+Vwx3PnsftJHgvh44ZaoqaT+l1Iw8tAX/uS2cfmUgXOlrfaeuH1buVZ73bxfWSrWPLVfKfHFrinB68LUG9wAw/2kH+l5gcK0yqKNtJXUB5bdZPZpWCUajEgAKbk/SRfDK0yCyEHwi53v9/abb8nH6TqysoJWUckREBERAREpeBWJS88mqPMfWB7iY9TH0xzdfrLD55QHOov1gZ8SJqcUUB+3f2F5ZfjCgP3j7LBqbM1jjDhGniqVUnwsabqbddtrzJHGVHyf/jLGN4lp1V7tQw1GxuLbek5tGw2s940jsWyZsHSqvWplGcrfUCDpW5J36ap1ilXUi4O3nNI4lxNWnVpVKTDZbOjD8yb8m6WHSWanEoUd5SOmoN6ikmxH8p5/Bk/lyVI+nroN5R5H5RnK1qS1LgXvcEjztMmrjEHNl/5D+5lo6jPGgZxicXXxlcArSTDjTRDBgzBgCau37OoAfDTe8nZvw9LWVLaF1Ffy6rb29Lzmec5+KuOraDdQvd6gbAAXsSeovqM6Hwxq/CUdYGrQvI36edpKs/dMLXrlYY/EmZKppUDa9YkEH91dz/aSOX0VXVpAA25DyFpoHGXEyU8xpoykmmoCkLezP4iL356VB+RNy4dzJK4aol7A6SDtYiZu3xmfamogRLJqEzz3g856MjKlJrkgfaBImqB1lt8Yo9Zgig58/vMijl4H5oHh8x8hLbYpjM78KvkJ6WkPIQIWuz/xfEwKyMejfQzbNMWgaPUwzfut9JjvgKh5Ix9hOgWgiBziplNX/wBb/QSlPLD+0HX/AGMf6TpMQNFw2R0mAvVa5/h0j6NvIYZpTSvamrvpbYtYDTy+twfges6Vj8ClWmyOLqwsRy+45SGp8D4VCSKZF7XszdBYdZzfZrkOqZE+mJlFdMQhqvSqOblStgVBG+wPXf8ApMfPOCMPjVUCnVoVFN1qAW+G33HpNtwWCSkmhFAUf5eXyIivMk3uw1/J+EaVKitOoBUYDepuCevQ7TLbIrC1NynldVf7MJLSlp1HOQ5nvtpuXdm9OmxLVGcN+YaQt979PebMmU0gukLpFgBYkWA5dZmESsyIiOtmZn21nE9n+GeoahDlidRJc/msBceRsokxlOUU8OhSkpAJ1Ek3JPmT5zNtKxkezZIiJrCIiAiIgIiICIiAiIgIiICIiAiIgIiICIiAiIgIiIH/2Q=="/>
          <p:cNvSpPr>
            <a:spLocks noChangeAspect="1" noChangeArrowheads="1"/>
          </p:cNvSpPr>
          <p:nvPr/>
        </p:nvSpPr>
        <p:spPr bwMode="auto">
          <a:xfrm>
            <a:off x="155575" y="-639763"/>
            <a:ext cx="177165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2" descr="data:image/jpeg;base64,/9j/4AAQSkZJRgABAQAAAQABAAD/2wCEAAkGBhQSERUUExQUFRUWFRQXFxgVFBUYFBQVFBgXFBcUFRUXHCYeFxojGRUVHy8gJCcpLCwsFR4xNTAqNSYrLCkBCQoKDgwOGg8PFykcHBwpLCwpKSwpLCwpLCkpKSksKSwpLCwpLCkpKSkpLCksLCwpLCkpLCwsLCwpLCkpLCwpLP/AABEIAM4A9QMBIgACEQEDEQH/xAAcAAACAgMBAQAAAAAAAAAAAAADBAIFAAEGBwj/xAA6EAABAwIEAwYEBQMEAwEAAAABAAIRAyEEEjFBBVFhBhMicYGRMqGx8BRCwdHhByPxM1JishVyoiT/xAAZAQADAQEBAAAAAAAAAAAAAAAAAQIDBAX/xAAgEQEBAAMAAwEBAQEBAAAAAAAAAQIRIQMSMUEiUXET/9oADAMBAAIRAxEAPwDKjUrWKYqFLVHWWTaRX4lqqKzfFKua91UYlpBTiweOmabTyXPt1XRYlmekei54iFTODGpFgp0z80JrLSj4ES5OGtME8jyThudomB6JCYPmmKFbWecTO28LRO1hQtEE23Gs6pttfQgSOW1r+0pQVAdLm+2yLTkDS9rev37IBupWmSRYgWFhMARG0wB6ITzAM7XsfKfvotEzY2uNtuayo6xkzr5yLW+90Bjjy5meQsbeaXdpbTXlcnTXqEZ7Rtsbz+bb9FCsBBB/MDv8x6wmEaVBziYbo28bQYk8t7qJnS2ljz5j6IgY6ZBtIBjqQb87hRewCAHSNv29FJgVbAgjf29VX4ikDvMq0rkgCP56hJimLz6JWG5vFMh5UH6JzGUDJKTyqA1Nl3v9NQTNtFwDV6n/AE+wOSjmO6mnvjrqrrKoq1wXEX22IBnk7Q+isKz7KprvThRccFrRUHVdvQNl5lg8ZlqN816RgXy0JUWGWiPsk+5W1tRSSwff7rayViA8cqJctR6iVL1VLG/hfEBVuJarKs5VuKZKTbEvhzMjmufx1LK4hXVB8PQe0GGmHBNF5VMyqdNk5w4RdV4KuMC2W3V4lTbAD6m3TqU64syhjWHML1HON4H5QB8P1SjI2JHlY+aO3LAH31J5qyapvvy0+yrRjQACYMxp1j7hVQoZjJMACZjYf5T+Fri0mY1tbQk8tAeaeiNOO/kBtbWTzM+tkORMW2I5DSw+9lsunlHT+fT1UhSmTMGRE38x6SkbHQBLv4EfyAfVSNPc3iR6QD+oUW3Hn4RvHigDz/ZS7zTlvM2sdfvZMgmsvadjpBvr8wh1We4j763TDxPSD9TdDebR5xt7H7+SKcLvJNnC5+/3QyyDzkQpkTzn73GigXdJ5ypUSxuGGXr9Vz9WxhdNVq6g76Kv47wbum06gOZlQSCNjyP3sVllZLq/qpNxU4enLgOZXsfAGZaDR0XlHCKU1B5r1jhglgHRCLfw299lWVtU9Fvf5fwq3EPgpwoDVMGV6X2frZqTT0C8wqvldx2Lxs045GEquuuWlEVFuVKG4WLFiA8YdVslXlRbUlYSrRAHhJ4iU69yFUASayqSqIcnqtLvKcdELE0J0RsE6yCz+OW7iHweavKNIQLWQcTQmsYHT3VnTocmyAFpjC3uBCnvHWEJ4PlPI36XOytDSBHTogV6XTW1ufmfqqIAGL2AtJmTbz9fZHo3mdDANhoDJ87D6dUN9IWJMaf5HWemw8kajfQEi/hAMuO37crhMzNOoSbn6QIueQF591PvLHnAOg0tY/e6BSpO3i4EWN9DAEfmI3jZM92NLxtJ53nrf9EjSL9DMDzEf5JlSdWzS5xlxMkk3JMTM6+IBAcwkH1dtN5EDncgx1WdyTMaZb/C2IOW3PY+p5FBDh/oRFx0sfKxHseqDXcCekW+esdQgPrzEC9/MgayDr/K13pNxcX0F7zLf19PNBxkgAGQLE2vaS2/rHupuZOmu82/wgNbGkyDc7TcCR738wnhVdEACDE2kW+nkkarxTLGwSuJxU4V1M/ldmb0nUe8+6s8ayJLQYNvJVVXCeEzryGp8zssvJjtUukezVCXTyXo/C9FxvBsPlbyXZcNdZDDe6ceqvGUrqxL0viYTilVVp2V32JxZ7xzfVVFdyf7ID/9PmP1Sa/j06lopgLVEWRIUs0YWKcLaYfP2HqWTISOGFk4HKmaFQXQnoj3IRclV40viGFL4fEkTN0ziKllVVaxE6ewSjS9h/h4zkv0kq3o4ckza0SPvVJcMnKNPb9ldUxlbN7c/r9Fv8TIVqYWbAGemp9B0SNWmWulzS0/8pAcL6fY0VtXzFvmNIsY1B6anfRLVy3KG7klxvIk2iwFg0CY19BE7qtFfw9NzQc15+EB3hA0M3HTnr6xNIhwiWlsg5gcwi2loRBTtsdzBuIMAO87EH9UERfXQRuB6ct4gwpt3DkPB8tuIZ+Vxt4obIBFyRbW1zGgCK+5Bm8CTF76aRe4sqSpXIFgM4PxFzSCLEDKdgJuSQeQU241mjjlJsXNZoQLO0jWBEzLSeSUoXLMOAbu5yZE3gkXgDTcahCeGNAnxEXPhIv4THNwMRaLA84NT/5MiBmnmbAzHNu3lfXVaw1B5Pi08REg3F/lEGJ1tui0SH62JYXCfCZ1IM3JuSLAyRtHh0EqYa0Zoc0gEhpGmWc02GwjXnHJCpNhhIbmOszaNBA/9pM9YRKNI2iWOGrheQYFm6AfELAmPmtnpH8Cc0QI57CbyTNvNM0aVrCTPMlwjby6ImHDtHFpiWgiG22PxWkkD9042k5rcsO8N2GYym2a0kROb6qvYaVtdrpg6c4i0TqquvRykHboujxlGQZvprqbDp5KixbQWb29dEt7GtHsLThoOxVxw2sue4LVlpEkwVd4N8JMLNZcWT6iUxWIgLH1UhjashLa5AauLVn2Sqk4lsdZXP5V2f8AT2k0lx3BhVbxT0ihoiKFPRTlQhtYoraA+e6AgIwKCwqWZWzSchkrZKg5I4i89EnWYS4bJwlCeb2E2RPrSG8I6L6+ZUsRxMtIzXFhbkdp8kvQ+EdfO3sk+IYd0kxt9wnntrjyO4rdnT+HbWpHMwgOA3ykTP8ACojSBcJAPQ7kbQvSOymFDcJRaDmysa030MSQR5pXifZppe5zIaReIO/5ha+uyJU764o0zNp5wNAN7TZCfhc1g2J33M2vFyd/RXgwJAMOMkxaZO19tRobwAsw+FGaHNJg+IjW50Enf9Etrczi+GBrdTqNBNvOwEm/3Co8VhXSdYNgbw6IAIm+n1XpT+GCp4Ra+0GJ5gJDG9mJEA3ExI9Zb6pFx59SwztLnnY6aXtzN10GCpZb/ETqNiOR5iYjyV/w3s25jZgF03B15zG1pve8o34ANfJEDkAY9kBV4ekLGC3y+EASYvJnz0nXlqrSMggmxmWid7G0ReNFZDK0loET5wfJZ+FLjMC2ltdiTf8AbVCle6sWx4BcEgkXgnY+m0ImGcSNNYOnpaNrfNXLeB1KgiBa4uBIttG/W/snaXBO5pSPE4yXEC8AwQBvpCney5HHfjQXEFzQROp16HWUHEsBM6SD16fsufwj3FxB3JN4m8an2+atqQkRO+nP+EQX4LwdxaXAjqrGnXhVzPC+w1tyRy6Fbns/o5VxNlWVcXdRrVjCpsXjYT0s/i+IABdD/TbjYbVc0nVebYjGElMcP4gabgWmCN0rNnt9Q0MUCNUZtULwnh39Q6rBBOZXWG/qid2/NTqlp6+HrF5vR/qgyLgrEapacG+ywOU3tQwntkm1NdxLbJFxTmDr7IOFalOEJp8R8lb18JaVSPfDiE8b1cMioMw205wrLFYfNTIblkg3EW9TYfyqeo63oNdVulxYtaWyIG283Ft99lV+tJ8dh2K7W6McRmbAeLGctiQfSx816JTrh7czSDNwQbL5yrV3U394zmbg69HcpXpvY7teDTE3FhG7TpHL72WeX8nr2/67c8OYZLiL31A2iQPvVc9VoNY7KH03Hwyyf7ua/wCYOiNT8Mq7fjARLhAMZTqTOth1iyXq4qnBhrqhJDXCkAXzsXAkHLb4llctfDxl/WYXANgxZ0aWmefX6IzcHIvNouR9/ZQcHi6IdHia6Ltc17dbm2X1kJurxFkEFsw2bnw7mLjp0RPJLNi43eidNjYzX8VxsY00NxedlXVHZgTYXiTdsCJmCIvOv+c4pjiz+5laSCAGhjspifCSyLGDO4sdoVkXtL6Lw1rW+Jxa4S60eJlTQtvuATHRL3v1XrpXv4UGwXvblN4dadgWmYLbG/Q+hHUadNw7wiHOAGoDTb4zMAaQSIBI5wdcRwVIVG1hRY0Rlzl3hIcS0lo2OQmwAgud1Re7ucrAHOhrg6+ZpaJBOkTtFwRpaF72nIZxLAxhMBgkMcQA2ANGkm8AGJjey5qv2mZ35w9YFzT/AKTw0ywvJGVwJMATE+h0kA7RYkUKZIdUJaSwAuPd3Eua0TEAgmBAvygLksHU/EVWuloOZohoNg0axqRaSZkynN5QuQRvC3AvLpJDnX1zXiQdwlxWIMA6+xHmuy7YOLKFIQQSZktiTBJGlrkmFwTXy6CtceleHxUmDpBRK1RA7y8aqGLrTYEA8j+60jKwpjMdAXP4vF5ii46u4OIIg+SSJRsrWpU2lQUmoTsZtVFZXS6kEHs63ElaSwKxA27Oo5BLlNyH6KYhqQjYWtlKBmA2Ckyt5ewTC6GIz2myoMW2alr3VzgmZhy++SSqUgHGTudvRLH60xJYwQNLjn+6QbSMgak68xO8p7iEASN9pNvZZgmMeWNdDbiYfDj0Bdb5eoV1TdHgNSs4NAESCYdsCAbmNlaf+COCeXCpmYbhsQTfcTaOYXf9nOzTWszS503JdqIJkEx77clS9rOBuxDv7bvhhpGjYBOYWEzp/KfLyp3q8V9auyoG1cx8LfCYBiRsDsZg67J5napohz6eUx4bjK1sFoyRcX/666Ac7wZrm03Mg5dWa73LJ9z6lb4pSa4ggDQCQIkddr3Xn+TG412Y2ZRfVe0gLmmnnbEhpJcdYLgB/tJv4unVEwnHhGVzjnBkd3AGsHM1pPizECDrnBAgrlsPlBhsuA8Rs4gbeKbAWTDcfSDS5zIq5szXiSW5YAAE5YsbkbnaAomXD06fheErCmTUL3hpMioHCm0TllgsHsEXLSIzbgqFbFtcA6i8GCbXhodcmXQBeJ3MwDErnKvFKuS73023BDS5zXEfC4tJkSd5330LHDO1VNpz1GO0Ob+6fGXTJAIkEcug9NcMuJsdpgsV/bDalOxdmgTl3Di0xtAuL+967i3Gacd5LmmYzCLAgsJy5ZFg6TeMgiM0Kg4jx+i9wgEPiC5tV73ZQRkpmQGlggSBOgupjE3LwWvY8OZTH5muIEwLQ1ucgSNZN8spXeV1P0uSbqg47hqndeAEsDheNSRYQLAwGnrzVpwHB1sNQGIYxjjTd4m5HOL2gAkMcBsJM9CruvwF1LAPpuOdxYSczrCLkAnQhogKv7M8cFTCGm+o5pD25Tny5mhvM6EQbdeS1uNx58RLMulO3FZr+4qUnF4eC4lw8YNpa528Gf5XNtdedpuuh41ic1ABoIBqOIlpIbvLHGxBmea5+jQc4gCSdABOYk6Q2Lq/H86Wf1rviSSYtp/lV+Lx5Nj8wfqrbiWAdRdkfYwJBuWyJgxuqXEUx5jz091pKzrdHGMDSHNzzuSfD0StWmw3bIUO6G1/W6zvOfzQkItWAIgv/P7qJahLYWwFpYEBJbWltAda+ohhy05yjmQkQNk3MLC5o5lCc5Ra8TcSOUwgLHBY/KeShiMTLibETOnPr6JEuhFw9QGx0KPisaDjnTEEC6ngwHeF0FpIgk+GdJ8IkapPGYgtJHLQpzg2PNSpSY1oBDh4iZcQ6LeSuLe3UcW3D4JgDQ2KYAEEjYNHMyS0eqV71rPDAd4fFlI1JMiD+qT7fcXNFlJgygEjMTsG3Bv5JQ1w1wmQS1r4cZOV2hETb4lAxm0eIYSmYy0wwkxAAA3lxiwME2XHcVqOouINgSfCBPpzXXYvirADcnb+FxHHKhe+ReLCBAHusfJ/TfDhPv8AvLAwATYQNrEwI03SjJDrkEmRe7b7RuhPYQYNjdEgnwzfXWLdT5SsJNL2fZXaPjkuFrCToQLza2yWqVQbt0Gs7ba2lCr140aAdnDQ6zbf+FOjWP5ojeBB/nldMCUWeKwknS22kdF1XZvEBjgKjWnKczSWkubMBzBGhIEjq3/kVzvDiC+4jTTRd3g8M0AOiNNduS28fGefXQcVq0hTlwztIuBpB/S64ThtOmx1WoabO7zta1v5CQS6BPQhXnFq/d0nkCbeg84XJYtlP8J4qgBDpDNyTz9D8lPn7ro8XDfF8Y2oxwLKVMPBLnyWBpDg8SQC4udcRG+pVAzixZIoeEGznz4yLWB1YJ5a7pfE8Rc9oa4uMfCI05xsQco9ki13L2MKsJL9GdOVX5tT66+6UrtB1F+YspSTeBA57qJeIOoO0aLZjShosvJIPkFGvhy0DN+YS3MCCWnQjp1RarvL2QcViXPMudJgC40DRlAHQAAeiCLln3KiFIP+4CxCWlsLIW0Bi2sWIG3SvWgseVAoSx7kMuWPchFyD0nmWGpZBcVHMg5BqpBF7ofCMX3FZj9QHBx522QnVYQXPTW7X+oPacYgUnsPhI+GRIIF80aaquwfG3Ai7nDI0OmJGUACOnIclzNSoY90w41C85c3xa9BooqpxcY3iTnu8BOXpb/5+9FOlWe4wXBo/wCR19lXVM7RFRsj2v6INXEvNgAB1AN1nZa0mWhMRjb2BJm5mx6rHY20AAaTrJ9DIKQPeSROnko1aZgS4n16o/8AMvdYGrIi07EWMRuP2TTMK4jMbAyRLgXGNYA1OnuqBjncz7plnEqjDLHQIIHl/OvqlcLPhzKfq5oYkNNjC6Wh2nlrWEZYtncYBFttdF59+NdAmI5RZWfCq/evDDqb66wP2SsuPRLLx1HHe0AMhrjlOp6D8rfPmqjAVe9eDna1wBdmIB+HQQke01M0zTAtLZP0gchEKso1HQYJg6jn6JXC+THez9vWrLG8ZdUqZ3XdlDLgRA5DZQDWPFjlduIsesjRL0HAG7Q7WxmLiNuWq1TN5mCtMfHMJrHmkXO5fU+7uRItv5KOREcJ81GFqjRerSSj2p56FUagtEJUgVjmQsaEJ0I1qwhRWSgm1ixbQenQ5kOqUuayiayBI26ohuqrHoRCamzUUe8WiVBxQGyVjW35pd+IUTi0BYUXguEro2Y2kxshcT35RhiHEa6LPKbXK6LivEWuAiOfkTa/p9VVHFJdoJCdqEOIMBttkt64et9JVq5lXPBmYU0zVxVR/gJDaNJpz1Z8UmobMbr1VLiBdFweHdVeKbBLnCw5kCfpKq9n+J+UfimMbUeCykyk2Iaxk2A5uN3O5lLFlgtPbfy/SyklrU1AhiKYDWEbzPQzsp8JxndVmVP9rgT1G49pUarTAMGLwYt1uhsaq1uapfK7ft7gB3dKq3SS2eYcA5p9lx1Ky7LCYoYnhVSkTNShBaNy1pkEehcPRcpi6NNuXu355aC60AOOoCx8P8z1/wAXn27TasLVGkUQrdCTFjgpMatuCkyz2qBbZHc1CITIlWahhMV2peE00YNQ3NUw5YQgBrFKFpBHWuWnPUAtEqfdppLvFJolBJU6TlFyqpDdKgIWq+Hsp0XJkskLC5XbTUcximwUJrVZcRoqvaF143cYZTVTpsTlKil2BHbUhTVQyWKRBG2yAysjOeY81m0K1QtUnEEEWI+SmRKhlW0Y0YndQKkwKZppgSpj3upMpE+BhcWiBYu1vulw1Fa1Y8IC77FYvLiMkAiq1zL8zcft6qkrUCx7mmxa4g+hhH4W8tq0y3XO2POYW8fSIqvB1D3T5ylro/A2FEaoNaiAIBmkFjwoUnIsJGC9qVJVi6nZJ1KV0As9spcsVgWIBpplYGyjZYWpulTkIWIpxdTvpaKuCxbcViohENEIUmNWLUKFNoUy1Yg4NSdCeZUsqxr7pqm5Z5RcKcRuq6k1XOJoyFVOZlK18d4zynWEQtOUiZRxSsrtEmy1N0I/fITmXQyjRbOU1tzFDDlNFiqECwIrVrIttamTaG8IkKLgkYvCcQ2nWpveCWte1zoiYBkxO6b7Q8RbXxNSqwENcZuACdpIG5VWApwnr9IVhRAUu0o7UjEpBGhBpapmEgkwoNZiPTWqzUtmScFru0V7VoBMhMFTvCljsNYrKdiCma4kKMvuz/HOFqxMVqEErFe0AypNKG5TpBZNUiVsNR6dJMjDqfZXqQaxOUApnDrbWQoyu1SaFLLKo4hRVvmSmJw8pYXVGU3FI0pym6yWxFOCiU3LprKcbKG8KZN1ohMD4RqcLUPCMRqyUu6LA4UgFoBbCpLTmqBailRhAByqTGSQBqSAPMmFMtUQSCCNQQR5i4TBmpwio12XLJv8Jm2bKCDvJIjnIRqfDXkD4b91HiE/3pLba7afVLDiVQEeLSwkNMeLvBEjUOMg7bQiUse8RB0yR4Wn/S+AyRqJieVtEF1Ong32OUwROoiC3PJvYZQTJiwKc/AvAkjmCJEiC0X6S9t+qSoY5wMG4gCCBBAYaYBteGlODiLy4umLzAAgS5r7T1Y3280qfU6eDffw6XmWxBBdIM3EAmehWzgXOkAeJpAI3lzsn/YgeqG7HPJu6ZsbN0ylmw/2ucPVN0qrs5cHEOdmk2/Nc7RqothyUgOHvJsBHih0gNOUOMgnYhjoJiYQWYNxYXj4QY3NxHIEDUakTtKeJc0AB1m2EhpgQWxcXEOIg2ukadVwBAMTNwG5oOozRIBjQFOZSiymGYB8G12kAiRMkPPPbu3SNeicw+CfEFpn06COhlzRGtxa6WZiXazqZMNaJMOEmBrD3e/QIrMc8Gc3ybrIM6XMtaZN7C6LqwdL43CAEdWg+jhI+qxbqvmJ2AA8gIA9gsUbVp//2Q=="/>
          <p:cNvSpPr>
            <a:spLocks noChangeAspect="1" noChangeArrowheads="1"/>
          </p:cNvSpPr>
          <p:nvPr/>
        </p:nvSpPr>
        <p:spPr bwMode="auto">
          <a:xfrm>
            <a:off x="155575" y="-936625"/>
            <a:ext cx="233362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Titre 1"/>
          <p:cNvSpPr txBox="1">
            <a:spLocks/>
          </p:cNvSpPr>
          <p:nvPr/>
        </p:nvSpPr>
        <p:spPr bwMode="auto">
          <a:xfrm>
            <a:off x="725822" y="33107"/>
            <a:ext cx="9036496"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accent1">
                    <a:lumMod val="75000"/>
                  </a:schemeClr>
                </a:solidFill>
              </a:rPr>
              <a:t>Exemples de mesures de prévention :</a:t>
            </a:r>
            <a:br>
              <a:rPr lang="fr-FR" sz="3600" b="1" dirty="0">
                <a:solidFill>
                  <a:schemeClr val="accent1">
                    <a:lumMod val="75000"/>
                  </a:schemeClr>
                </a:solidFill>
              </a:rPr>
            </a:br>
            <a:r>
              <a:rPr lang="fr-FR" sz="3600" b="1" dirty="0">
                <a:solidFill>
                  <a:schemeClr val="accent1">
                    <a:lumMod val="75000"/>
                  </a:schemeClr>
                </a:solidFill>
              </a:rPr>
              <a:t>le cas des </a:t>
            </a:r>
            <a:r>
              <a:rPr lang="fr-FR" sz="3600" b="1" dirty="0" smtClean="0">
                <a:solidFill>
                  <a:schemeClr val="accent1">
                    <a:lumMod val="75000"/>
                  </a:schemeClr>
                </a:solidFill>
              </a:rPr>
              <a:t>mammites</a:t>
            </a:r>
            <a:endParaRPr lang="fr-FR" sz="3600" b="1" dirty="0">
              <a:solidFill>
                <a:srgbClr val="660066"/>
              </a:solidFill>
              <a:latin typeface="Arial" pitchFamily="34" charset="0"/>
              <a:cs typeface="Arial" pitchFamily="34" charset="0"/>
            </a:endParaRPr>
          </a:p>
        </p:txBody>
      </p:sp>
      <p:pic>
        <p:nvPicPr>
          <p:cNvPr id="12290" name="Picture 2" descr="https://encrypted-tbn1.gstatic.com/images?q=tbn:ANd9GcTlOJViKMXgM63RVZH8ZmRHQrXZ8xWr_oIfiaJrrAnK-nuWoac3-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07" y="1369382"/>
            <a:ext cx="2552700" cy="1790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63888" y="1340768"/>
            <a:ext cx="5204196" cy="2862322"/>
          </a:xfrm>
          <a:prstGeom prst="rect">
            <a:avLst/>
          </a:prstGeom>
        </p:spPr>
        <p:txBody>
          <a:bodyPr wrap="square">
            <a:spAutoFit/>
          </a:bodyPr>
          <a:lstStyle/>
          <a:p>
            <a:r>
              <a:rPr lang="fr-FR" sz="2400" dirty="0" smtClean="0">
                <a:latin typeface="Arial" pitchFamily="34" charset="0"/>
                <a:cs typeface="Arial" pitchFamily="34" charset="0"/>
              </a:rPr>
              <a:t>Prévention des mammites en période sèche :</a:t>
            </a:r>
          </a:p>
          <a:p>
            <a:endParaRPr lang="fr-FR" sz="1200" dirty="0" smtClean="0">
              <a:latin typeface="Arial" pitchFamily="34" charset="0"/>
              <a:cs typeface="Arial" pitchFamily="34" charset="0"/>
            </a:endParaRPr>
          </a:p>
          <a:p>
            <a:pPr marL="285750" indent="-285750">
              <a:buFont typeface="Wingdings" panose="05000000000000000000" pitchFamily="2" charset="2"/>
              <a:buChar char="ü"/>
            </a:pPr>
            <a:r>
              <a:rPr lang="fr-FR" sz="2400" dirty="0">
                <a:solidFill>
                  <a:srgbClr val="C00000"/>
                </a:solidFill>
                <a:latin typeface="Arial" pitchFamily="34" charset="0"/>
                <a:cs typeface="Arial" pitchFamily="34" charset="0"/>
              </a:rPr>
              <a:t>Obturateur de trayon sans administration d’antibiotiques pour les vaches saines</a:t>
            </a:r>
          </a:p>
          <a:p>
            <a:pPr marL="285750" indent="-285750">
              <a:buFont typeface="Wingdings" panose="05000000000000000000" pitchFamily="2" charset="2"/>
              <a:buChar char="ü"/>
            </a:pPr>
            <a:r>
              <a:rPr lang="fr-FR" sz="2400" dirty="0" smtClean="0">
                <a:solidFill>
                  <a:srgbClr val="C00000"/>
                </a:solidFill>
                <a:latin typeface="Arial" pitchFamily="34" charset="0"/>
                <a:cs typeface="Arial" pitchFamily="34" charset="0"/>
              </a:rPr>
              <a:t>Traitement uniquement des vaches atteintes</a:t>
            </a:r>
          </a:p>
        </p:txBody>
      </p:sp>
      <p:sp>
        <p:nvSpPr>
          <p:cNvPr id="13" name="Rectangle 12"/>
          <p:cNvSpPr/>
          <p:nvPr/>
        </p:nvSpPr>
        <p:spPr>
          <a:xfrm>
            <a:off x="155575" y="5301208"/>
            <a:ext cx="6326509" cy="984885"/>
          </a:xfrm>
          <a:prstGeom prst="rect">
            <a:avLst/>
          </a:prstGeom>
        </p:spPr>
        <p:txBody>
          <a:bodyPr wrap="square">
            <a:spAutoFit/>
          </a:bodyPr>
          <a:lstStyle/>
          <a:p>
            <a:r>
              <a:rPr lang="fr-FR" sz="2400" dirty="0" smtClean="0">
                <a:latin typeface="Arial" pitchFamily="34" charset="0"/>
                <a:cs typeface="Arial" pitchFamily="34" charset="0"/>
              </a:rPr>
              <a:t>Prévention de la transmission de </a:t>
            </a:r>
            <a:r>
              <a:rPr lang="fr-FR" sz="2400" i="1" dirty="0" smtClean="0">
                <a:latin typeface="Arial" pitchFamily="34" charset="0"/>
                <a:cs typeface="Arial" pitchFamily="34" charset="0"/>
              </a:rPr>
              <a:t>S. aureus </a:t>
            </a:r>
            <a:r>
              <a:rPr lang="fr-FR" sz="2400" dirty="0" smtClean="0">
                <a:latin typeface="Arial" pitchFamily="34" charset="0"/>
                <a:cs typeface="Arial" pitchFamily="34" charset="0"/>
              </a:rPr>
              <a:t>:</a:t>
            </a:r>
          </a:p>
          <a:p>
            <a:endParaRPr lang="fr-FR" sz="1000" dirty="0" smtClean="0">
              <a:latin typeface="Arial" pitchFamily="34" charset="0"/>
              <a:cs typeface="Arial" pitchFamily="34" charset="0"/>
            </a:endParaRPr>
          </a:p>
          <a:p>
            <a:r>
              <a:rPr lang="fr-FR" sz="2400" dirty="0" smtClean="0">
                <a:solidFill>
                  <a:srgbClr val="C00000"/>
                </a:solidFill>
                <a:latin typeface="Arial" pitchFamily="34" charset="0"/>
                <a:cs typeface="Arial" pitchFamily="34" charset="0"/>
              </a:rPr>
              <a:t>Le port de gant est efficace</a:t>
            </a:r>
          </a:p>
        </p:txBody>
      </p:sp>
      <p:pic>
        <p:nvPicPr>
          <p:cNvPr id="12294" name="Picture 6" descr="http://www.gemplers.com/images/pages/MilkingSupplies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084" y="4922631"/>
            <a:ext cx="2376165" cy="19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96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USEhQVFRQVFhYUFBQWFxYVFxoUGhcXFhQVFxcXHSceGBomGRQXHy8gJCgpLCwsFx4xNTAqNSYsLCkBCQoKDgwOGA8PFykcHhwpKSwpKSkpKSkqKSkpKSkpKSkpKSwpLCkpKSkpKSksKSkpKSwpKSkpKSwpLCwpKSkpLP/AABEIAIwAugMBIgACEQEDEQH/xAAcAAEAAQUBAQAAAAAAAAAAAAAABQEDBAYHAgj/xAA6EAACAQIEAwcCAgkEAwAAAAABAgADEQQFEiEGMUEHEyJRYXGBkaEUMiMzQlJicrHB8CSCktFDU+H/xAAYAQEBAQEBAAAAAAAAAAAAAAAAAwECBP/EACARAQADAQACAQUAAAAAAAAAAAABAhEhEjETAyIyQWH/2gAMAwEAAhEDEQA/AO4xEQEREBERAREQEREBEpeW6+JVFLOQqgXLMQoHuTtAuymoTT8b2r5ejd3TqmvUvYJQVqpJ9xt83mk5z2+NuuHwxRtxes24I2PgHr6wOzXi8+Vs540xeLa9eq5HkGZAOuwU7DeUw/E+LTw08VXAGwAqPa3QbmMH1VeA0+baHaVmQNlqkaRsNW1/Yg7Tasg7YMYLDFUabr1ZLq30GxM3B2mJrnD/AB7hcXYU30uRfu3sre2+x+JPCuP85/TnMF2J5DyoaBWIiAiIgIiICIiAiIgJ5qNYX/z3mPjcfTop3lRwij9omw/z087TlPGnaS2IVqGGulI+F3bwuR1sP2R77+03BsGN7YMIMQKCsSASKlYo2hbbbC92uRObdovFKYuo2kVmXlTLVfBceVHTYr7m8gNIDHe/kehHpI/MqnijB1vsrz7K6WHspFCshIdqzKajXPNXAF09Ok1ntrqUxjk0IgJpK7MosW1cmaxsTbrOaox39JI5nXNRUYsT4Qm5vsOQjBcy7Bd7ck2EVMAyPo+8u4Ze7p2J5n/oyTpuKgD33t9ZojkwV9zz8+slcCxS6tyt8/EtKFUm/ITGr5uGJUcx1mjIxuEYMGpuQeYa+4PvL+IzCurJWWtUFRR4mDm5U9N5D4fMSWs2wvY/9xnOK0+Ff3lv/eYNkyrPMVp/0+Lq07EMFZy1jfcMG/MLX2nT+CO038Qy4fFqKVckqjC4SoR5BjdWPlv7z57OYEeIEjxEiTeIz/Vh9Q/Xi2nzFrWIPMGPY+p0a89THy5iaNMtzKIT76ReZE5CIiAiIgUY+c17jDio4Gg1cUTWCANUAYLZb2vyJMzuIK/+ncLUNJ3BSk45iqb6LA89x9LznmfcdPhaOir3VbHugVqSi6AqLd446i/IdbnpA27gzj6hj8M1cFaWhirqzqdIsCGvtsb/AGMheKO1mlRDDD2cjnUa4pj2HN/icI/HN3RYEUqneOzFbLzN9IXla5Mi8Zmj1yq7AA7Kuy3/AHpuDe8XxdUxtQs1UuwFxe4AHLwraw9vvPFWlcc7yMrcKNhMQp1XTQTudw1gGB+bmZ1LFBQSeR2mUvF67VS/07UnLcWKlG1zIzEYct4iJn1MxpgE7zHTMVdfD1naaBfZiJmZOmsEdRzmJmmzXmXlFTTrbzB294HvMqt6ip0Ub++8uYXHqg36chMRzYljveYOLc9JzomMRmxba/ORneMAWmPTa53mRVq7WHKdCx+MYG995nZbg6mMqGmhGru6j7k7imhdgPcKfpIkmSfDeanC4mlWXmjAtfkUNw4PoUYiZIuZLlRrh0B8YU1kHVtAvUUeZ0Xb10bXO095Xhw+IooB+sqIpt/EyqfsZ2jLOyjDpiMJi8HVIRGFVg3i1oW1U9Pl5eolmt2a0qWa4bEUgFod7TJpC/hq6ixt6Eg/X0nEW/TcdcooAoA5AAfQCXJ5TlPU1hERAREQORdpvEr4bNKLuCaGGwr1goOxq1Gaipt1NwB7XnIaWfM7s73arVLFjY3ux/KCOQHl0m6ds2ZrXxlRFJIohaB35lSahPwzsPic5oVXpDwsAL7A8/iAzdipKDa3Mc9/mWMPhnIDKL239fpLndmox6k+e8ysnwLipsPF53sIF982q/8AlDHcnUb9ZbTMwdtdj5GS2IWqT4RUJO9lpFhby5SPxOLW9qysrcrMhU29jEc9O577SAoo6DvCB1vtylull1FSe7qgnykFjsIgF6b3v+yf7TAUEG4uPabDmU1muELLtzB6cjMHCYiwsdjLyYurpAuthuOhMZfl74qutNdIdr2JPQc/c+QiWPVWpcX6f3mLUqauUlc+4fq4Nu6rKAbAgg3DKeTA/BFuhEi6Y0sDzHP3mDIpUbA+195i1mtNxxPCL10WtQdB3gVytiqrcnUovsFHT29JIUeytDQYmsDXJFmsRTUX325k++0ecOprMOb6ZtfZnlQr5lQpvTFRCWNRW5aLbt8TxxXwkMLWp0qTPV1qv6SwKlrtqtbkLATpPBXBdWlhO8TShbxnYh6gH5lJHJPL1nNrxhEa2LIs4q4fErlz0wKaJ/p6i6iGpIGsCw21jqNuntNhywd5iADyQFgPXexPrvMLIcbdQp6Gw/ljKqzNmzhSRSXC6tPTWapW9vOwkazsupjIbkv+fSepRTKz0JkREBInibOhhMLWxJF+7UsB5tsqr8kgSWnI+3TiBlpDCaWFN9Ls4Fw1ibKpHkQL+UDkmPxBcl3a7uzO3ndiWb7mRNYXHrfb+kvYTD3/AEgPhN7sTuLSUyXh/F46ppwmHdgGt3lrKPUu3htNgReEJAsty7EKqj82om1rf29Z3vs97JqeHRa2MUVazWYIwBSnfpp5M/qdpk9nvZPTwNq1crWxXRreCmTudF+u/wCadCAmC2lOwsBb0Fh/QyPzvhvD4xCmIopUHIahuPZhuPrJWIHzXxx2L4rDVz+ERq9B90sVLp/CRcEkeYG4I6yAxnAeLp4ZKrIw1vY0dLiqB5m43+J9YPTB5zVuKcrcFaqC4ToL3APOwnNpxsRrjHCHZzi8VpasncUAN3emGqMPRW5fNuvWZ/aPw+mEoUXwFLSadVqj1RfvAQLAkncg+mw+86jg8+paQXdQdwQfaaznWFfH1XSh+qRCHc3CBbEt/MfSS851Tw4j81wWHzDKqOIxdUUXVBoqbgd6wAUNYElNQubctz5zmGUcOVMXjFw1Lx6SNRpkMoUfmYMNiL7TM46xujuMGm1KjTD2vqBZ7kMf9pt8zqvYBkAp4J8URZ67kKbW/Q0yQLehcufgSkenEy8NwbWRLmmRTUKFUFSQLW/ZJMqmWVRh3buz3a7tr2HPoOZ+k6vp9Zj47Cd5TameTqV9rjnOPi/qnyzPJcYpUkp1gapBW40oN1Hpv5/0E33LsYSybXX05af7bTQsywZw7MlVS3dem/ob+vP5k9lDO7ItMarkLYkgA92KpBA8lP1kK7+K9qxPUflWaPRqOlRrmnXq0Qf4SRUpkn+RrfE6Fw5hk1tVH5ygS/8ADqLD7kzWOMuGBTRag3v+sI2u4OoP9yvzJ/hfagjjcmw/+StYmJ6hfM42gSsoJWehEiIgJGZ9w5QxlPuq66l3seTAnYlSOW0k4gaFlXYtl1CqtTQ9TSSVSqwdAT106Rf5m9JRAAAAAHIDYD2tPVpWBQCViICIiAnkieogaDxzhWoMtekq2YWYFQQG6G3t/SaTw9m1alimN7isj033ta4urAchYjy6zs2cZYtei9I23G3ow3B+s4Rxhh6tClVamdLp4WtcEb2bT5bSNq5Oq1tsY0HPsU+KxdS4GouKSKpuo0nQiqeo2+8+sOHMnXC4Whh15Uqap8gDV9Tc/M+deybh38VmVM28FK1Zuuy/l9vEAPifTglklZQysQNC43yJq2KphFB7ynpN+Vwx3PnsftJHgvh44ZaoqaT+l1Iw8tAX/uS2cfmUgXOlrfaeuH1buVZ73bxfWSrWPLVfKfHFrinB68LUG9wAw/2kH+l5gcK0yqKNtJXUB5bdZPZpWCUajEgAKbk/SRfDK0yCyEHwi53v9/abb8nH6TqysoJWUckREBERAREpeBWJS88mqPMfWB7iY9TH0xzdfrLD55QHOov1gZ8SJqcUUB+3f2F5ZfjCgP3j7LBqbM1jjDhGniqVUnwsabqbddtrzJHGVHyf/jLGN4lp1V7tQw1GxuLbek5tGw2s940jsWyZsHSqvWplGcrfUCDpW5J36ap1ilXUi4O3nNI4lxNWnVpVKTDZbOjD8yb8m6WHSWanEoUd5SOmoN6ikmxH8p5/Bk/lyVI+nroN5R5H5RnK1qS1LgXvcEjztMmrjEHNl/5D+5lo6jPGgZxicXXxlcArSTDjTRDBgzBgCau37OoAfDTe8nZvw9LWVLaF1Ffy6rb29Lzmec5+KuOraDdQvd6gbAAXsSeovqM6Hwxq/CUdYGrQvI36edpKs/dMLXrlYY/EmZKppUDa9YkEH91dz/aSOX0VXVpAA25DyFpoHGXEyU8xpoykmmoCkLezP4iL356VB+RNy4dzJK4aol7A6SDtYiZu3xmfamogRLJqEzz3g856MjKlJrkgfaBImqB1lt8Yo9Zgig58/vMijl4H5oHh8x8hLbYpjM78KvkJ6WkPIQIWuz/xfEwKyMejfQzbNMWgaPUwzfut9JjvgKh5Ix9hOgWgiBziplNX/wBb/QSlPLD+0HX/AGMf6TpMQNFw2R0mAvVa5/h0j6NvIYZpTSvamrvpbYtYDTy+twfges6Vj8ClWmyOLqwsRy+45SGp8D4VCSKZF7XszdBYdZzfZrkOqZE+mJlFdMQhqvSqOblStgVBG+wPXf8ApMfPOCMPjVUCnVoVFN1qAW+G33HpNtwWCSkmhFAUf5eXyIivMk3uw1/J+EaVKitOoBUYDepuCevQ7TLbIrC1NynldVf7MJLSlp1HOQ5nvtpuXdm9OmxLVGcN+YaQt979PebMmU0gukLpFgBYkWA5dZmESsyIiOtmZn21nE9n+GeoahDlidRJc/msBceRsokxlOUU8OhSkpAJ1Ek3JPmT5zNtKxkezZIiJrCIiAiIgIiICIiAiIgIiICIiAiIgIiICIiAiIgIiIH/2Q=="/>
          <p:cNvSpPr>
            <a:spLocks noChangeAspect="1" noChangeArrowheads="1"/>
          </p:cNvSpPr>
          <p:nvPr/>
        </p:nvSpPr>
        <p:spPr bwMode="auto">
          <a:xfrm>
            <a:off x="155575" y="-639763"/>
            <a:ext cx="177165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Arial" pitchFamily="34" charset="0"/>
              <a:cs typeface="Arial" pitchFamily="34" charset="0"/>
            </a:endParaRPr>
          </a:p>
        </p:txBody>
      </p:sp>
      <p:sp>
        <p:nvSpPr>
          <p:cNvPr id="6" name="AutoShape 2" descr="data:image/jpeg;base64,/9j/4AAQSkZJRgABAQAAAQABAAD/2wCEAAkGBhQSERUUExQUFRUWFRQXFxgVFBUYFBQVFBgXFBcUFRUXHCYeFxojGRUVHy8gJCcpLCwsFR4xNTAqNSYrLCkBCQoKDgwOGg8PFykcHBwpLCwpKSwpLCwpLCkpKSksKSwpLCwpLCkpKSkpLCksLCwpLCkpLCwsLCwpLCkpLCwpLP/AABEIAM4A9QMBIgACEQEDEQH/xAAcAAACAgMBAQAAAAAAAAAAAAADBAIFAAEGBwj/xAA6EAABAwIEAwYEBQMEAwEAAAABAAIRAyEEEjFBBVFhBhMicYGRMqGx8BRCwdHhByPxM1JishVyoiT/xAAZAQADAQEBAAAAAAAAAAAAAAAAAQIDBAX/xAAgEQEBAAMAAwEBAQEBAAAAAAAAAQIRIQMSMUEiUXET/9oADAMBAAIRAxEAPwDKjUrWKYqFLVHWWTaRX4lqqKzfFKua91UYlpBTiweOmabTyXPt1XRYlmekei54iFTODGpFgp0z80JrLSj4ES5OGtME8jyThudomB6JCYPmmKFbWecTO28LRO1hQtEE23Gs6pttfQgSOW1r+0pQVAdLm+2yLTkDS9rev37IBupWmSRYgWFhMARG0wB6ITzAM7XsfKfvotEzY2uNtuayo6xkzr5yLW+90Bjjy5meQsbeaXdpbTXlcnTXqEZ7Rtsbz+bb9FCsBBB/MDv8x6wmEaVBziYbo28bQYk8t7qJnS2ljz5j6IgY6ZBtIBjqQb87hRewCAHSNv29FJgVbAgjf29VX4ikDvMq0rkgCP56hJimLz6JWG5vFMh5UH6JzGUDJKTyqA1Nl3v9NQTNtFwDV6n/AE+wOSjmO6mnvjrqrrKoq1wXEX22IBnk7Q+isKz7KprvThRccFrRUHVdvQNl5lg8ZlqN816RgXy0JUWGWiPsk+5W1tRSSwff7rayViA8cqJctR6iVL1VLG/hfEBVuJarKs5VuKZKTbEvhzMjmufx1LK4hXVB8PQe0GGmHBNF5VMyqdNk5w4RdV4KuMC2W3V4lTbAD6m3TqU64syhjWHML1HON4H5QB8P1SjI2JHlY+aO3LAH31J5qyapvvy0+yrRjQACYMxp1j7hVQoZjJMACZjYf5T+Fri0mY1tbQk8tAeaeiNOO/kBtbWTzM+tkORMW2I5DSw+9lsunlHT+fT1UhSmTMGRE38x6SkbHQBLv4EfyAfVSNPc3iR6QD+oUW3Hn4RvHigDz/ZS7zTlvM2sdfvZMgmsvadjpBvr8wh1We4j763TDxPSD9TdDebR5xt7H7+SKcLvJNnC5+/3QyyDzkQpkTzn73GigXdJ5ypUSxuGGXr9Vz9WxhdNVq6g76Kv47wbum06gOZlQSCNjyP3sVllZLq/qpNxU4enLgOZXsfAGZaDR0XlHCKU1B5r1jhglgHRCLfw299lWVtU9Fvf5fwq3EPgpwoDVMGV6X2frZqTT0C8wqvldx2Lxs045GEquuuWlEVFuVKG4WLFiA8YdVslXlRbUlYSrRAHhJ4iU69yFUASayqSqIcnqtLvKcdELE0J0RsE6yCz+OW7iHweavKNIQLWQcTQmsYHT3VnTocmyAFpjC3uBCnvHWEJ4PlPI36XOytDSBHTogV6XTW1ufmfqqIAGL2AtJmTbz9fZHo3mdDANhoDJ87D6dUN9IWJMaf5HWemw8kajfQEi/hAMuO37crhMzNOoSbn6QIueQF591PvLHnAOg0tY/e6BSpO3i4EWN9DAEfmI3jZM92NLxtJ53nrf9EjSL9DMDzEf5JlSdWzS5xlxMkk3JMTM6+IBAcwkH1dtN5EDncgx1WdyTMaZb/C2IOW3PY+p5FBDh/oRFx0sfKxHseqDXcCekW+esdQgPrzEC9/MgayDr/K13pNxcX0F7zLf19PNBxkgAGQLE2vaS2/rHupuZOmu82/wgNbGkyDc7TcCR738wnhVdEACDE2kW+nkkarxTLGwSuJxU4V1M/ldmb0nUe8+6s8ayJLQYNvJVVXCeEzryGp8zssvJjtUukezVCXTyXo/C9FxvBsPlbyXZcNdZDDe6ceqvGUrqxL0viYTilVVp2V32JxZ7xzfVVFdyf7ID/9PmP1Sa/j06lopgLVEWRIUs0YWKcLaYfP2HqWTISOGFk4HKmaFQXQnoj3IRclV40viGFL4fEkTN0ziKllVVaxE6ewSjS9h/h4zkv0kq3o4ckza0SPvVJcMnKNPb9ldUxlbN7c/r9Fv8TIVqYWbAGemp9B0SNWmWulzS0/8pAcL6fY0VtXzFvmNIsY1B6anfRLVy3KG7klxvIk2iwFg0CY19BE7qtFfw9NzQc15+EB3hA0M3HTnr6xNIhwiWlsg5gcwi2loRBTtsdzBuIMAO87EH9UERfXQRuB6ct4gwpt3DkPB8tuIZ+Vxt4obIBFyRbW1zGgCK+5Bm8CTF76aRe4sqSpXIFgM4PxFzSCLEDKdgJuSQeQU241mjjlJsXNZoQLO0jWBEzLSeSUoXLMOAbu5yZE3gkXgDTcahCeGNAnxEXPhIv4THNwMRaLA84NT/5MiBmnmbAzHNu3lfXVaw1B5Pi08REg3F/lEGJ1tui0SH62JYXCfCZ1IM3JuSLAyRtHh0EqYa0Zoc0gEhpGmWc02GwjXnHJCpNhhIbmOszaNBA/9pM9YRKNI2iWOGrheQYFm6AfELAmPmtnpH8Cc0QI57CbyTNvNM0aVrCTPMlwjby6ImHDtHFpiWgiG22PxWkkD9042k5rcsO8N2GYym2a0kROb6qvYaVtdrpg6c4i0TqquvRykHboujxlGQZvprqbDp5KixbQWb29dEt7GtHsLThoOxVxw2sue4LVlpEkwVd4N8JMLNZcWT6iUxWIgLH1UhjashLa5AauLVn2Sqk4lsdZXP5V2f8AT2k0lx3BhVbxT0ihoiKFPRTlQhtYoraA+e6AgIwKCwqWZWzSchkrZKg5I4i89EnWYS4bJwlCeb2E2RPrSG8I6L6+ZUsRxMtIzXFhbkdp8kvQ+EdfO3sk+IYd0kxt9wnntrjyO4rdnT+HbWpHMwgOA3ykTP8ACojSBcJAPQ7kbQvSOymFDcJRaDmysa030MSQR5pXifZppe5zIaReIO/5ha+uyJU764o0zNp5wNAN7TZCfhc1g2J33M2vFyd/RXgwJAMOMkxaZO19tRobwAsw+FGaHNJg+IjW50Enf9Etrczi+GBrdTqNBNvOwEm/3Co8VhXSdYNgbw6IAIm+n1XpT+GCp4Ra+0GJ5gJDG9mJEA3ExI9Zb6pFx59SwztLnnY6aXtzN10GCpZb/ETqNiOR5iYjyV/w3s25jZgF03B15zG1pve8o34ANfJEDkAY9kBV4ekLGC3y+EASYvJnz0nXlqrSMggmxmWid7G0ReNFZDK0loET5wfJZ+FLjMC2ltdiTf8AbVCle6sWx4BcEgkXgnY+m0ImGcSNNYOnpaNrfNXLeB1KgiBa4uBIttG/W/snaXBO5pSPE4yXEC8AwQBvpCney5HHfjQXEFzQROp16HWUHEsBM6SD16fsufwj3FxB3JN4m8an2+atqQkRO+nP+EQX4LwdxaXAjqrGnXhVzPC+w1tyRy6Fbns/o5VxNlWVcXdRrVjCpsXjYT0s/i+IABdD/TbjYbVc0nVebYjGElMcP4gabgWmCN0rNnt9Q0MUCNUZtULwnh39Q6rBBOZXWG/qid2/NTqlp6+HrF5vR/qgyLgrEapacG+ywOU3tQwntkm1NdxLbJFxTmDr7IOFalOEJp8R8lb18JaVSPfDiE8b1cMioMw205wrLFYfNTIblkg3EW9TYfyqeo63oNdVulxYtaWyIG283Ft99lV+tJ8dh2K7W6McRmbAeLGctiQfSx816JTrh7czSDNwQbL5yrV3U394zmbg69HcpXpvY7teDTE3FhG7TpHL72WeX8nr2/67c8OYZLiL31A2iQPvVc9VoNY7KH03Hwyyf7ua/wCYOiNT8Mq7fjARLhAMZTqTOth1iyXq4qnBhrqhJDXCkAXzsXAkHLb4llctfDxl/WYXANgxZ0aWmefX6IzcHIvNouR9/ZQcHi6IdHia6Ltc17dbm2X1kJurxFkEFsw2bnw7mLjp0RPJLNi43eidNjYzX8VxsY00NxedlXVHZgTYXiTdsCJmCIvOv+c4pjiz+5laSCAGhjspifCSyLGDO4sdoVkXtL6Lw1rW+Jxa4S60eJlTQtvuATHRL3v1XrpXv4UGwXvblN4dadgWmYLbG/Q+hHUadNw7wiHOAGoDTb4zMAaQSIBI5wdcRwVIVG1hRY0Rlzl3hIcS0lo2OQmwAgud1Re7ucrAHOhrg6+ZpaJBOkTtFwRpaF72nIZxLAxhMBgkMcQA2ANGkm8AGJjey5qv2mZ35w9YFzT/AKTw0ywvJGVwJMATE+h0kA7RYkUKZIdUJaSwAuPd3Eua0TEAgmBAvygLksHU/EVWuloOZohoNg0axqRaSZkynN5QuQRvC3AvLpJDnX1zXiQdwlxWIMA6+xHmuy7YOLKFIQQSZktiTBJGlrkmFwTXy6CtceleHxUmDpBRK1RA7y8aqGLrTYEA8j+60jKwpjMdAXP4vF5ii46u4OIIg+SSJRsrWpU2lQUmoTsZtVFZXS6kEHs63ElaSwKxA27Oo5BLlNyH6KYhqQjYWtlKBmA2Ckyt5ewTC6GIz2myoMW2alr3VzgmZhy++SSqUgHGTudvRLH60xJYwQNLjn+6QbSMgak68xO8p7iEASN9pNvZZgmMeWNdDbiYfDj0Bdb5eoV1TdHgNSs4NAESCYdsCAbmNlaf+COCeXCpmYbhsQTfcTaOYXf9nOzTWszS503JdqIJkEx77clS9rOBuxDv7bvhhpGjYBOYWEzp/KfLyp3q8V9auyoG1cx8LfCYBiRsDsZg67J5napohz6eUx4bjK1sFoyRcX/666Ac7wZrm03Mg5dWa73LJ9z6lb4pSa4ggDQCQIkddr3Xn+TG412Y2ZRfVe0gLmmnnbEhpJcdYLgB/tJv4unVEwnHhGVzjnBkd3AGsHM1pPizECDrnBAgrlsPlBhsuA8Rs4gbeKbAWTDcfSDS5zIq5szXiSW5YAAE5YsbkbnaAomXD06fheErCmTUL3hpMioHCm0TllgsHsEXLSIzbgqFbFtcA6i8GCbXhodcmXQBeJ3MwDErnKvFKuS73023BDS5zXEfC4tJkSd5330LHDO1VNpz1GO0Ob+6fGXTJAIkEcug9NcMuJsdpgsV/bDalOxdmgTl3Di0xtAuL+967i3Gacd5LmmYzCLAgsJy5ZFg6TeMgiM0Kg4jx+i9wgEPiC5tV73ZQRkpmQGlggSBOgupjE3LwWvY8OZTH5muIEwLQ1ucgSNZN8spXeV1P0uSbqg47hqndeAEsDheNSRYQLAwGnrzVpwHB1sNQGIYxjjTd4m5HOL2gAkMcBsJM9CruvwF1LAPpuOdxYSczrCLkAnQhogKv7M8cFTCGm+o5pD25Tny5mhvM6EQbdeS1uNx58RLMulO3FZr+4qUnF4eC4lw8YNpa528Gf5XNtdedpuuh41ic1ABoIBqOIlpIbvLHGxBmea5+jQc4gCSdABOYk6Q2Lq/H86Wf1rviSSYtp/lV+Lx5Nj8wfqrbiWAdRdkfYwJBuWyJgxuqXEUx5jz091pKzrdHGMDSHNzzuSfD0StWmw3bIUO6G1/W6zvOfzQkItWAIgv/P7qJahLYWwFpYEBJbWltAda+ohhy05yjmQkQNk3MLC5o5lCc5Ra8TcSOUwgLHBY/KeShiMTLibETOnPr6JEuhFw9QGx0KPisaDjnTEEC6ngwHeF0FpIgk+GdJ8IkapPGYgtJHLQpzg2PNSpSY1oBDh4iZcQ6LeSuLe3UcW3D4JgDQ2KYAEEjYNHMyS0eqV71rPDAd4fFlI1JMiD+qT7fcXNFlJgygEjMTsG3Bv5JQ1w1wmQS1r4cZOV2hETb4lAxm0eIYSmYy0wwkxAAA3lxiwME2XHcVqOouINgSfCBPpzXXYvirADcnb+FxHHKhe+ReLCBAHusfJ/TfDhPv8AvLAwATYQNrEwI03SjJDrkEmRe7b7RuhPYQYNjdEgnwzfXWLdT5SsJNL2fZXaPjkuFrCToQLza2yWqVQbt0Gs7ba2lCr140aAdnDQ6zbf+FOjWP5ojeBB/nldMCUWeKwknS22kdF1XZvEBjgKjWnKczSWkubMBzBGhIEjq3/kVzvDiC+4jTTRd3g8M0AOiNNduS28fGefXQcVq0hTlwztIuBpB/S64ThtOmx1WoabO7zta1v5CQS6BPQhXnFq/d0nkCbeg84XJYtlP8J4qgBDpDNyTz9D8lPn7ro8XDfF8Y2oxwLKVMPBLnyWBpDg8SQC4udcRG+pVAzixZIoeEGznz4yLWB1YJ5a7pfE8Rc9oa4uMfCI05xsQco9ki13L2MKsJL9GdOVX5tT66+6UrtB1F+YspSTeBA57qJeIOoO0aLZjShosvJIPkFGvhy0DN+YS3MCCWnQjp1RarvL2QcViXPMudJgC40DRlAHQAAeiCLln3KiFIP+4CxCWlsLIW0Bi2sWIG3SvWgseVAoSx7kMuWPchFyD0nmWGpZBcVHMg5BqpBF7ofCMX3FZj9QHBx522QnVYQXPTW7X+oPacYgUnsPhI+GRIIF80aaquwfG3Ai7nDI0OmJGUACOnIclzNSoY90w41C85c3xa9BooqpxcY3iTnu8BOXpb/5+9FOlWe4wXBo/wCR19lXVM7RFRsj2v6INXEvNgAB1AN1nZa0mWhMRjb2BJm5mx6rHY20AAaTrJ9DIKQPeSROnko1aZgS4n16o/8AMvdYGrIi07EWMRuP2TTMK4jMbAyRLgXGNYA1OnuqBjncz7plnEqjDLHQIIHl/OvqlcLPhzKfq5oYkNNjC6Wh2nlrWEZYtncYBFttdF59+NdAmI5RZWfCq/evDDqb66wP2SsuPRLLx1HHe0AMhrjlOp6D8rfPmqjAVe9eDna1wBdmIB+HQQke01M0zTAtLZP0gchEKso1HQYJg6jn6JXC+THez9vWrLG8ZdUqZ3XdlDLgRA5DZQDWPFjlduIsesjRL0HAG7Q7WxmLiNuWq1TN5mCtMfHMJrHmkXO5fU+7uRItv5KOREcJ81GFqjRerSSj2p56FUagtEJUgVjmQsaEJ0I1qwhRWSgm1ixbQenQ5kOqUuayiayBI26ohuqrHoRCamzUUe8WiVBxQGyVjW35pd+IUTi0BYUXguEro2Y2kxshcT35RhiHEa6LPKbXK6LivEWuAiOfkTa/p9VVHFJdoJCdqEOIMBttkt64et9JVq5lXPBmYU0zVxVR/gJDaNJpz1Z8UmobMbr1VLiBdFweHdVeKbBLnCw5kCfpKq9n+J+UfimMbUeCykyk2Iaxk2A5uN3O5lLFlgtPbfy/SyklrU1AhiKYDWEbzPQzsp8JxndVmVP9rgT1G49pUarTAMGLwYt1uhsaq1uapfK7ft7gB3dKq3SS2eYcA5p9lx1Ky7LCYoYnhVSkTNShBaNy1pkEehcPRcpi6NNuXu355aC60AOOoCx8P8z1/wAXn27TasLVGkUQrdCTFjgpMatuCkyz2qBbZHc1CITIlWahhMV2peE00YNQ3NUw5YQgBrFKFpBHWuWnPUAtEqfdppLvFJolBJU6TlFyqpDdKgIWq+Hsp0XJkskLC5XbTUcximwUJrVZcRoqvaF143cYZTVTpsTlKil2BHbUhTVQyWKRBG2yAysjOeY81m0K1QtUnEEEWI+SmRKhlW0Y0YndQKkwKZppgSpj3upMpE+BhcWiBYu1vulw1Fa1Y8IC77FYvLiMkAiq1zL8zcft6qkrUCx7mmxa4g+hhH4W8tq0y3XO2POYW8fSIqvB1D3T5ylro/A2FEaoNaiAIBmkFjwoUnIsJGC9qVJVi6nZJ1KV0As9spcsVgWIBpplYGyjZYWpulTkIWIpxdTvpaKuCxbcViohENEIUmNWLUKFNoUy1Yg4NSdCeZUsqxr7pqm5Z5RcKcRuq6k1XOJoyFVOZlK18d4zynWEQtOUiZRxSsrtEmy1N0I/fITmXQyjRbOU1tzFDDlNFiqECwIrVrIttamTaG8IkKLgkYvCcQ2nWpveCWte1zoiYBkxO6b7Q8RbXxNSqwENcZuACdpIG5VWApwnr9IVhRAUu0o7UjEpBGhBpapmEgkwoNZiPTWqzUtmScFru0V7VoBMhMFTvCljsNYrKdiCma4kKMvuz/HOFqxMVqEErFe0AypNKG5TpBZNUiVsNR6dJMjDqfZXqQaxOUApnDrbWQoyu1SaFLLKo4hRVvmSmJw8pYXVGU3FI0pym6yWxFOCiU3LprKcbKG8KZN1ohMD4RqcLUPCMRqyUu6LA4UgFoBbCpLTmqBailRhAByqTGSQBqSAPMmFMtUQSCCNQQR5i4TBmpwio12XLJv8Jm2bKCDvJIjnIRqfDXkD4b91HiE/3pLba7afVLDiVQEeLSwkNMeLvBEjUOMg7bQiUse8RB0yR4Wn/S+AyRqJieVtEF1Ong32OUwROoiC3PJvYZQTJiwKc/AvAkjmCJEiC0X6S9t+qSoY5wMG4gCCBBAYaYBteGlODiLy4umLzAAgS5r7T1Y3280qfU6eDffw6XmWxBBdIM3EAmehWzgXOkAeJpAI3lzsn/YgeqG7HPJu6ZsbN0ylmw/2ucPVN0qrs5cHEOdmk2/Nc7RqothyUgOHvJsBHih0gNOUOMgnYhjoJiYQWYNxYXj4QY3NxHIEDUakTtKeJc0AB1m2EhpgQWxcXEOIg2ukadVwBAMTNwG5oOozRIBjQFOZSiymGYB8G12kAiRMkPPPbu3SNeicw+CfEFpn06COhlzRGtxa6WZiXazqZMNaJMOEmBrD3e/QIrMc8Gc3ybrIM6XMtaZN7C6LqwdL43CAEdWg+jhI+qxbqvmJ2AA8gIA9gsUbVp//2Q=="/>
          <p:cNvSpPr>
            <a:spLocks noChangeAspect="1" noChangeArrowheads="1"/>
          </p:cNvSpPr>
          <p:nvPr/>
        </p:nvSpPr>
        <p:spPr bwMode="auto">
          <a:xfrm>
            <a:off x="155575" y="-936625"/>
            <a:ext cx="233362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Arial" pitchFamily="34" charset="0"/>
              <a:cs typeface="Arial"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268760"/>
            <a:ext cx="2020932" cy="169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568596" y="4263479"/>
            <a:ext cx="3955732" cy="461665"/>
          </a:xfrm>
          <a:prstGeom prst="rect">
            <a:avLst/>
          </a:prstGeom>
          <a:noFill/>
          <a:ln>
            <a:solidFill>
              <a:schemeClr val="tx1"/>
            </a:solidFill>
          </a:ln>
        </p:spPr>
        <p:txBody>
          <a:bodyPr wrap="square" rtlCol="0">
            <a:spAutoFit/>
          </a:bodyPr>
          <a:lstStyle/>
          <a:p>
            <a:pPr algn="ctr"/>
            <a:r>
              <a:rPr lang="fr-FR" sz="2400" dirty="0" smtClean="0">
                <a:latin typeface="Arial" pitchFamily="34" charset="0"/>
                <a:cs typeface="Arial" pitchFamily="34" charset="0"/>
              </a:rPr>
              <a:t>Troubles Respiratoires</a:t>
            </a:r>
            <a:endParaRPr lang="fr-FR" sz="2400" dirty="0">
              <a:latin typeface="Arial" pitchFamily="34" charset="0"/>
              <a:cs typeface="Arial" pitchFamily="34" charset="0"/>
            </a:endParaRPr>
          </a:p>
        </p:txBody>
      </p:sp>
      <p:grpSp>
        <p:nvGrpSpPr>
          <p:cNvPr id="49" name="Groupe 48"/>
          <p:cNvGrpSpPr/>
          <p:nvPr/>
        </p:nvGrpSpPr>
        <p:grpSpPr>
          <a:xfrm>
            <a:off x="3010207" y="2765559"/>
            <a:ext cx="4004954" cy="1541048"/>
            <a:chOff x="3303350" y="2680040"/>
            <a:chExt cx="4004954" cy="1541048"/>
          </a:xfrm>
        </p:grpSpPr>
        <p:grpSp>
          <p:nvGrpSpPr>
            <p:cNvPr id="45" name="Groupe 44"/>
            <p:cNvGrpSpPr/>
            <p:nvPr/>
          </p:nvGrpSpPr>
          <p:grpSpPr>
            <a:xfrm>
              <a:off x="3303350" y="2680040"/>
              <a:ext cx="3528392" cy="1541048"/>
              <a:chOff x="3303350" y="2680040"/>
              <a:chExt cx="3528392" cy="1541048"/>
            </a:xfrm>
          </p:grpSpPr>
          <p:sp>
            <p:nvSpPr>
              <p:cNvPr id="8" name="ZoneTexte 7"/>
              <p:cNvSpPr txBox="1"/>
              <p:nvPr/>
            </p:nvSpPr>
            <p:spPr>
              <a:xfrm>
                <a:off x="3303350" y="2680040"/>
                <a:ext cx="3528392"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smtClean="0">
                    <a:solidFill>
                      <a:srgbClr val="C00000"/>
                    </a:solidFill>
                    <a:latin typeface="Arial" pitchFamily="34" charset="0"/>
                    <a:cs typeface="Arial" pitchFamily="34" charset="0"/>
                  </a:rPr>
                  <a:t>Diarrhée néonatale</a:t>
                </a:r>
                <a:endParaRPr lang="fr-FR" dirty="0">
                  <a:solidFill>
                    <a:srgbClr val="C00000"/>
                  </a:solidFill>
                  <a:latin typeface="Arial" pitchFamily="34" charset="0"/>
                  <a:cs typeface="Arial" pitchFamily="34" charset="0"/>
                </a:endParaRPr>
              </a:p>
            </p:txBody>
          </p:sp>
          <p:cxnSp>
            <p:nvCxnSpPr>
              <p:cNvPr id="10" name="Connecteur droit avec flèche 9"/>
              <p:cNvCxnSpPr/>
              <p:nvPr/>
            </p:nvCxnSpPr>
            <p:spPr>
              <a:xfrm>
                <a:off x="5004048" y="3068960"/>
                <a:ext cx="0"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11" name="ZoneTexte 10"/>
            <p:cNvSpPr txBox="1"/>
            <p:nvPr/>
          </p:nvSpPr>
          <p:spPr>
            <a:xfrm>
              <a:off x="5004048" y="3429000"/>
              <a:ext cx="2304256" cy="369332"/>
            </a:xfrm>
            <a:prstGeom prst="rect">
              <a:avLst/>
            </a:prstGeom>
            <a:noFill/>
          </p:spPr>
          <p:txBody>
            <a:bodyPr wrap="square" rtlCol="0">
              <a:spAutoFit/>
            </a:bodyPr>
            <a:lstStyle/>
            <a:p>
              <a:r>
                <a:rPr lang="fr-FR" b="1" dirty="0" smtClean="0">
                  <a:solidFill>
                    <a:srgbClr val="C00000"/>
                  </a:solidFill>
                  <a:latin typeface="Arial" pitchFamily="34" charset="0"/>
                  <a:cs typeface="Arial" pitchFamily="34" charset="0"/>
                </a:rPr>
                <a:t>Risque x 3</a:t>
              </a:r>
              <a:endParaRPr lang="fr-FR" b="1" dirty="0">
                <a:solidFill>
                  <a:srgbClr val="C00000"/>
                </a:solidFill>
                <a:latin typeface="Arial" pitchFamily="34" charset="0"/>
                <a:cs typeface="Arial" pitchFamily="34" charset="0"/>
              </a:endParaRPr>
            </a:p>
          </p:txBody>
        </p:sp>
      </p:grpSp>
      <p:grpSp>
        <p:nvGrpSpPr>
          <p:cNvPr id="46" name="Groupe 45"/>
          <p:cNvGrpSpPr/>
          <p:nvPr/>
        </p:nvGrpSpPr>
        <p:grpSpPr>
          <a:xfrm>
            <a:off x="2902195" y="1277505"/>
            <a:ext cx="3744416" cy="1469917"/>
            <a:chOff x="2977602" y="1315143"/>
            <a:chExt cx="3744416" cy="1469917"/>
          </a:xfrm>
        </p:grpSpPr>
        <p:sp>
          <p:nvSpPr>
            <p:cNvPr id="12" name="ZoneTexte 11"/>
            <p:cNvSpPr txBox="1"/>
            <p:nvPr/>
          </p:nvSpPr>
          <p:spPr>
            <a:xfrm>
              <a:off x="2977602" y="1315143"/>
              <a:ext cx="3744416" cy="707886"/>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2000" b="1" dirty="0" smtClean="0">
                  <a:solidFill>
                    <a:schemeClr val="bg1"/>
                  </a:solidFill>
                  <a:latin typeface="Arial" pitchFamily="34" charset="0"/>
                  <a:cs typeface="Arial" pitchFamily="34" charset="0"/>
                </a:rPr>
                <a:t>Assurer une bonne prise </a:t>
              </a:r>
              <a:r>
                <a:rPr lang="fr-FR" sz="2000" b="1" dirty="0" err="1" smtClean="0">
                  <a:solidFill>
                    <a:schemeClr val="bg1"/>
                  </a:solidFill>
                  <a:latin typeface="Arial" pitchFamily="34" charset="0"/>
                  <a:cs typeface="Arial" pitchFamily="34" charset="0"/>
                </a:rPr>
                <a:t>colostrale</a:t>
              </a:r>
              <a:endParaRPr lang="fr-FR" sz="2000" b="1" dirty="0">
                <a:solidFill>
                  <a:schemeClr val="bg1"/>
                </a:solidFill>
                <a:latin typeface="Arial" pitchFamily="34" charset="0"/>
                <a:cs typeface="Arial" pitchFamily="34" charset="0"/>
              </a:endParaRPr>
            </a:p>
          </p:txBody>
        </p:sp>
        <p:cxnSp>
          <p:nvCxnSpPr>
            <p:cNvPr id="20" name="Connecteur droit avec flèche 19"/>
            <p:cNvCxnSpPr/>
            <p:nvPr/>
          </p:nvCxnSpPr>
          <p:spPr>
            <a:xfrm>
              <a:off x="4761953" y="2074272"/>
              <a:ext cx="0" cy="7107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47" name="Groupe 46"/>
          <p:cNvGrpSpPr/>
          <p:nvPr/>
        </p:nvGrpSpPr>
        <p:grpSpPr>
          <a:xfrm>
            <a:off x="127000" y="4690637"/>
            <a:ext cx="3434504" cy="1061039"/>
            <a:chOff x="155575" y="4177453"/>
            <a:chExt cx="3434504" cy="1061039"/>
          </a:xfrm>
        </p:grpSpPr>
        <p:sp>
          <p:nvSpPr>
            <p:cNvPr id="22" name="ZoneTexte 21"/>
            <p:cNvSpPr txBox="1"/>
            <p:nvPr/>
          </p:nvSpPr>
          <p:spPr>
            <a:xfrm>
              <a:off x="155575" y="4222829"/>
              <a:ext cx="2256185" cy="1015663"/>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sz="2000" b="1" dirty="0" smtClean="0">
                  <a:solidFill>
                    <a:schemeClr val="bg1"/>
                  </a:solidFill>
                  <a:latin typeface="Arial" pitchFamily="34" charset="0"/>
                  <a:cs typeface="Arial" pitchFamily="34" charset="0"/>
                </a:rPr>
                <a:t>Vaccination effective avant la mise en lot</a:t>
              </a:r>
              <a:endParaRPr lang="fr-FR" sz="2000" b="1" dirty="0">
                <a:solidFill>
                  <a:schemeClr val="bg1"/>
                </a:solidFill>
                <a:latin typeface="Arial" pitchFamily="34" charset="0"/>
                <a:cs typeface="Arial" pitchFamily="34" charset="0"/>
              </a:endParaRPr>
            </a:p>
          </p:txBody>
        </p:sp>
        <p:cxnSp>
          <p:nvCxnSpPr>
            <p:cNvPr id="33" name="Connecteur droit avec flèche 32"/>
            <p:cNvCxnSpPr/>
            <p:nvPr/>
          </p:nvCxnSpPr>
          <p:spPr>
            <a:xfrm flipV="1">
              <a:off x="2433243" y="4177453"/>
              <a:ext cx="1156836" cy="18466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48" name="Groupe 47"/>
          <p:cNvGrpSpPr/>
          <p:nvPr/>
        </p:nvGrpSpPr>
        <p:grpSpPr>
          <a:xfrm>
            <a:off x="3270745" y="4725144"/>
            <a:ext cx="2880320" cy="2023775"/>
            <a:chOff x="3707904" y="4725144"/>
            <a:chExt cx="2880320" cy="2023775"/>
          </a:xfrm>
        </p:grpSpPr>
        <p:sp>
          <p:nvSpPr>
            <p:cNvPr id="43" name="ZoneTexte 42"/>
            <p:cNvSpPr txBox="1"/>
            <p:nvPr/>
          </p:nvSpPr>
          <p:spPr>
            <a:xfrm>
              <a:off x="3707904" y="5733256"/>
              <a:ext cx="2880320" cy="1015663"/>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2000" b="1" dirty="0" smtClean="0">
                  <a:solidFill>
                    <a:schemeClr val="bg1"/>
                  </a:solidFill>
                  <a:latin typeface="Arial" pitchFamily="34" charset="0"/>
                  <a:cs typeface="Arial" pitchFamily="34" charset="0"/>
                </a:rPr>
                <a:t>Maîtrise de l’ambiance et gestion du bâtiment</a:t>
              </a:r>
              <a:endParaRPr lang="fr-FR" sz="2000" b="1" dirty="0">
                <a:solidFill>
                  <a:schemeClr val="bg1"/>
                </a:solidFill>
                <a:latin typeface="Arial" pitchFamily="34" charset="0"/>
                <a:cs typeface="Arial" pitchFamily="34" charset="0"/>
              </a:endParaRPr>
            </a:p>
          </p:txBody>
        </p:sp>
        <p:cxnSp>
          <p:nvCxnSpPr>
            <p:cNvPr id="36" name="Connecteur droit avec flèche 35"/>
            <p:cNvCxnSpPr>
              <a:stCxn id="43" idx="0"/>
            </p:cNvCxnSpPr>
            <p:nvPr/>
          </p:nvCxnSpPr>
          <p:spPr>
            <a:xfrm flipV="1">
              <a:off x="5148064" y="4725144"/>
              <a:ext cx="0" cy="10081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23" name="Titre 1"/>
          <p:cNvSpPr txBox="1">
            <a:spLocks/>
          </p:cNvSpPr>
          <p:nvPr/>
        </p:nvSpPr>
        <p:spPr bwMode="auto">
          <a:xfrm>
            <a:off x="0" y="4143"/>
            <a:ext cx="9036496"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accent1">
                    <a:lumMod val="75000"/>
                  </a:schemeClr>
                </a:solidFill>
              </a:rPr>
              <a:t>Exemples de mesures de prévention : </a:t>
            </a:r>
          </a:p>
          <a:p>
            <a:r>
              <a:rPr lang="fr-FR" sz="3600" b="1" dirty="0">
                <a:solidFill>
                  <a:schemeClr val="accent1">
                    <a:lumMod val="75000"/>
                  </a:schemeClr>
                </a:solidFill>
              </a:rPr>
              <a:t>le cas des affections respiratoires</a:t>
            </a:r>
          </a:p>
        </p:txBody>
      </p:sp>
      <p:sp>
        <p:nvSpPr>
          <p:cNvPr id="2" name="ZoneTexte 1"/>
          <p:cNvSpPr txBox="1"/>
          <p:nvPr/>
        </p:nvSpPr>
        <p:spPr>
          <a:xfrm>
            <a:off x="6835045" y="1195325"/>
            <a:ext cx="2268252" cy="2466915"/>
          </a:xfrm>
          <a:prstGeom prst="ellipse">
            <a:avLst/>
          </a:prstGeom>
          <a:ln>
            <a:solidFill>
              <a:srgbClr val="C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C00000"/>
                </a:solidFill>
                <a:latin typeface="Arial" pitchFamily="34" charset="0"/>
                <a:cs typeface="Arial" pitchFamily="34" charset="0"/>
              </a:rPr>
              <a:t>Plus de 60% des veaux ont un déficit de transfert de l’immunité maternelle !</a:t>
            </a:r>
            <a:endParaRPr lang="fr-FR" dirty="0">
              <a:solidFill>
                <a:srgbClr val="C00000"/>
              </a:solidFill>
              <a:latin typeface="Arial" pitchFamily="34" charset="0"/>
              <a:cs typeface="Arial" pitchFamily="34" charset="0"/>
            </a:endParaRPr>
          </a:p>
        </p:txBody>
      </p:sp>
      <p:sp>
        <p:nvSpPr>
          <p:cNvPr id="24" name="Rectangle 23"/>
          <p:cNvSpPr/>
          <p:nvPr/>
        </p:nvSpPr>
        <p:spPr>
          <a:xfrm>
            <a:off x="6948264" y="6396474"/>
            <a:ext cx="1542217" cy="369332"/>
          </a:xfrm>
          <a:prstGeom prst="rect">
            <a:avLst/>
          </a:prstGeom>
        </p:spPr>
        <p:txBody>
          <a:bodyPr wrap="none">
            <a:spAutoFit/>
          </a:bodyPr>
          <a:lstStyle/>
          <a:p>
            <a:r>
              <a:rPr lang="fr-FR" i="1" dirty="0" smtClean="0"/>
              <a:t>Source : </a:t>
            </a:r>
            <a:r>
              <a:rPr lang="fr-FR" i="1" dirty="0" err="1" smtClean="0"/>
              <a:t>Oniris</a:t>
            </a:r>
            <a:endParaRPr lang="fr-FR" i="1" dirty="0"/>
          </a:p>
        </p:txBody>
      </p:sp>
    </p:spTree>
    <p:extLst>
      <p:ext uri="{BB962C8B-B14F-4D97-AF65-F5344CB8AC3E}">
        <p14:creationId xmlns:p14="http://schemas.microsoft.com/office/powerpoint/2010/main" val="1333788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571603" y="122155"/>
            <a:ext cx="7309285" cy="1008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smtClean="0">
                <a:solidFill>
                  <a:schemeClr val="accent1">
                    <a:lumMod val="75000"/>
                  </a:schemeClr>
                </a:solidFill>
              </a:rPr>
              <a:t>Exemple de plan d’intervention : </a:t>
            </a:r>
          </a:p>
          <a:p>
            <a:r>
              <a:rPr lang="fr-FR" sz="3600" b="1" dirty="0" smtClean="0">
                <a:solidFill>
                  <a:schemeClr val="accent1">
                    <a:lumMod val="75000"/>
                  </a:schemeClr>
                </a:solidFill>
              </a:rPr>
              <a:t>les diarrhées néonatales</a:t>
            </a:r>
            <a:endParaRPr lang="fr-FR" sz="3600" b="1" dirty="0">
              <a:solidFill>
                <a:schemeClr val="accent1">
                  <a:lumMod val="75000"/>
                </a:schemeClr>
              </a:solidFill>
            </a:endParaRPr>
          </a:p>
        </p:txBody>
      </p:sp>
      <p:sp>
        <p:nvSpPr>
          <p:cNvPr id="24" name="Arrondir un rectangle avec un coin diagonal 23"/>
          <p:cNvSpPr/>
          <p:nvPr/>
        </p:nvSpPr>
        <p:spPr>
          <a:xfrm>
            <a:off x="161505" y="1336835"/>
            <a:ext cx="4286280" cy="1000132"/>
          </a:xfrm>
          <a:prstGeom prst="round2Diag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Volet Analytique </a:t>
            </a:r>
            <a:r>
              <a:rPr lang="fr-FR" dirty="0" smtClean="0"/>
              <a:t>:</a:t>
            </a:r>
          </a:p>
          <a:p>
            <a:pPr algn="ctr"/>
            <a:r>
              <a:rPr lang="fr-FR" sz="1600" i="1" dirty="0" smtClean="0"/>
              <a:t>Analyse des fèces, Contrôle du transfert immunitaire; Statut oligo-éléments</a:t>
            </a:r>
            <a:endParaRPr lang="fr-FR" sz="1600" i="1" dirty="0"/>
          </a:p>
        </p:txBody>
      </p:sp>
      <p:sp>
        <p:nvSpPr>
          <p:cNvPr id="26" name="Arrondir un rectangle avec un coin diagonal 25"/>
          <p:cNvSpPr/>
          <p:nvPr/>
        </p:nvSpPr>
        <p:spPr>
          <a:xfrm>
            <a:off x="4519223" y="1336835"/>
            <a:ext cx="4429156" cy="1000132"/>
          </a:xfrm>
          <a:prstGeom prst="round2Diag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Synthèse épidémiologique / Seuils d’alerte</a:t>
            </a:r>
          </a:p>
          <a:p>
            <a:pPr algn="ctr"/>
            <a:r>
              <a:rPr lang="fr-FR" sz="1600" i="1" dirty="0" smtClean="0"/>
              <a:t>Taux de mortalité 3j - 3 mois  = 5 %</a:t>
            </a:r>
          </a:p>
          <a:p>
            <a:pPr algn="ctr"/>
            <a:r>
              <a:rPr lang="fr-FR" sz="1600" i="1" dirty="0" smtClean="0"/>
              <a:t>Taux de morbidité veaux &lt; 3 mois = 15 </a:t>
            </a:r>
            <a:r>
              <a:rPr lang="fr-FR" i="1" dirty="0" smtClean="0"/>
              <a:t>%</a:t>
            </a:r>
            <a:endParaRPr lang="fr-FR" i="1" dirty="0"/>
          </a:p>
        </p:txBody>
      </p:sp>
      <p:sp>
        <p:nvSpPr>
          <p:cNvPr id="27" name="Rectangle à coins arrondis 26"/>
          <p:cNvSpPr/>
          <p:nvPr/>
        </p:nvSpPr>
        <p:spPr>
          <a:xfrm>
            <a:off x="161505" y="2559001"/>
            <a:ext cx="8786874"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effectLst>
                  <a:outerShdw blurRad="38100" dist="38100" dir="2700000" algn="tl">
                    <a:srgbClr val="000000">
                      <a:alpha val="43137"/>
                    </a:srgbClr>
                  </a:outerShdw>
                </a:effectLst>
              </a:rPr>
              <a:t>Visite d’élevage – Etude des facteurs de risques</a:t>
            </a:r>
            <a:endParaRPr lang="fr-FR" sz="2000" b="1" dirty="0">
              <a:solidFill>
                <a:srgbClr val="C00000"/>
              </a:solidFill>
              <a:effectLst>
                <a:outerShdw blurRad="38100" dist="38100" dir="2700000" algn="tl">
                  <a:srgbClr val="000000">
                    <a:alpha val="43137"/>
                  </a:srgbClr>
                </a:outerShdw>
              </a:effectLst>
            </a:endParaRPr>
          </a:p>
        </p:txBody>
      </p:sp>
      <p:sp>
        <p:nvSpPr>
          <p:cNvPr id="28" name="Chevron 27"/>
          <p:cNvSpPr/>
          <p:nvPr/>
        </p:nvSpPr>
        <p:spPr>
          <a:xfrm rot="5400000">
            <a:off x="1733141" y="2336967"/>
            <a:ext cx="571504" cy="428628"/>
          </a:xfrm>
          <a:prstGeom prst="chevron">
            <a:avLst/>
          </a:prstGeom>
          <a:solidFill>
            <a:schemeClr val="tx1">
              <a:lumMod val="50000"/>
              <a:lumOff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Chevron 28"/>
          <p:cNvSpPr/>
          <p:nvPr/>
        </p:nvSpPr>
        <p:spPr>
          <a:xfrm rot="5400000">
            <a:off x="6733801" y="2336967"/>
            <a:ext cx="571504" cy="428628"/>
          </a:xfrm>
          <a:prstGeom prst="chevron">
            <a:avLst/>
          </a:prstGeom>
          <a:solidFill>
            <a:schemeClr val="tx1">
              <a:lumMod val="50000"/>
              <a:lumOff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Rectangle à coins arrondis 29"/>
          <p:cNvSpPr/>
          <p:nvPr/>
        </p:nvSpPr>
        <p:spPr>
          <a:xfrm>
            <a:off x="161505" y="3337099"/>
            <a:ext cx="1714512"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rPr>
              <a:t>Alimentation</a:t>
            </a:r>
            <a:endParaRPr lang="fr-FR" dirty="0">
              <a:solidFill>
                <a:srgbClr val="C00000"/>
              </a:solidFill>
            </a:endParaRPr>
          </a:p>
        </p:txBody>
      </p:sp>
      <p:sp>
        <p:nvSpPr>
          <p:cNvPr id="31" name="Rectangle à coins arrondis 30"/>
          <p:cNvSpPr/>
          <p:nvPr/>
        </p:nvSpPr>
        <p:spPr>
          <a:xfrm>
            <a:off x="1929595" y="3337099"/>
            <a:ext cx="1714512"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rPr>
              <a:t>Bâtiments</a:t>
            </a:r>
            <a:endParaRPr lang="fr-FR" dirty="0">
              <a:solidFill>
                <a:srgbClr val="C00000"/>
              </a:solidFill>
            </a:endParaRPr>
          </a:p>
        </p:txBody>
      </p:sp>
      <p:sp>
        <p:nvSpPr>
          <p:cNvPr id="32" name="Rectangle à coins arrondis 31"/>
          <p:cNvSpPr/>
          <p:nvPr/>
        </p:nvSpPr>
        <p:spPr>
          <a:xfrm>
            <a:off x="3697685" y="3337099"/>
            <a:ext cx="1714512"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rPr>
              <a:t>Relation</a:t>
            </a:r>
            <a:br>
              <a:rPr lang="fr-FR" dirty="0" smtClean="0">
                <a:solidFill>
                  <a:srgbClr val="C00000"/>
                </a:solidFill>
              </a:rPr>
            </a:br>
            <a:r>
              <a:rPr lang="fr-FR" dirty="0" smtClean="0">
                <a:solidFill>
                  <a:srgbClr val="C00000"/>
                </a:solidFill>
              </a:rPr>
              <a:t>mère-veau</a:t>
            </a:r>
            <a:endParaRPr lang="fr-FR" dirty="0">
              <a:solidFill>
                <a:srgbClr val="C00000"/>
              </a:solidFill>
            </a:endParaRPr>
          </a:p>
        </p:txBody>
      </p:sp>
      <p:sp>
        <p:nvSpPr>
          <p:cNvPr id="34" name="Rectangle à coins arrondis 33"/>
          <p:cNvSpPr/>
          <p:nvPr/>
        </p:nvSpPr>
        <p:spPr>
          <a:xfrm>
            <a:off x="5465775" y="3337099"/>
            <a:ext cx="1714512"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rPr>
              <a:t>Gestion du troupeau</a:t>
            </a:r>
            <a:endParaRPr lang="fr-FR" dirty="0">
              <a:solidFill>
                <a:srgbClr val="C00000"/>
              </a:solidFill>
            </a:endParaRPr>
          </a:p>
        </p:txBody>
      </p:sp>
      <p:sp>
        <p:nvSpPr>
          <p:cNvPr id="35" name="Rectangle à coins arrondis 34"/>
          <p:cNvSpPr/>
          <p:nvPr/>
        </p:nvSpPr>
        <p:spPr>
          <a:xfrm>
            <a:off x="7233867" y="3337099"/>
            <a:ext cx="1714512" cy="71438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rPr>
              <a:t>Statut immunitaire</a:t>
            </a:r>
            <a:endParaRPr lang="fr-FR" dirty="0">
              <a:solidFill>
                <a:srgbClr val="C00000"/>
              </a:solidFill>
            </a:endParaRPr>
          </a:p>
        </p:txBody>
      </p:sp>
      <p:sp>
        <p:nvSpPr>
          <p:cNvPr id="37" name="Rectangle à coins arrondis 36"/>
          <p:cNvSpPr/>
          <p:nvPr/>
        </p:nvSpPr>
        <p:spPr>
          <a:xfrm>
            <a:off x="161505" y="4265793"/>
            <a:ext cx="8786874" cy="500066"/>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effectLst>
                  <a:outerShdw blurRad="38100" dist="38100" dir="2700000" algn="tl">
                    <a:srgbClr val="000000">
                      <a:alpha val="43137"/>
                    </a:srgbClr>
                  </a:outerShdw>
                </a:effectLst>
              </a:rPr>
              <a:t>Plan d’intervention</a:t>
            </a:r>
            <a:endParaRPr lang="fr-FR" sz="2400" b="1" dirty="0">
              <a:solidFill>
                <a:schemeClr val="tx1"/>
              </a:solidFill>
              <a:effectLst>
                <a:outerShdw blurRad="38100" dist="38100" dir="2700000" algn="tl">
                  <a:srgbClr val="000000">
                    <a:alpha val="43137"/>
                  </a:srgbClr>
                </a:outerShdw>
              </a:effectLst>
            </a:endParaRPr>
          </a:p>
        </p:txBody>
      </p:sp>
      <p:sp>
        <p:nvSpPr>
          <p:cNvPr id="38" name="Chevron 37"/>
          <p:cNvSpPr/>
          <p:nvPr/>
        </p:nvSpPr>
        <p:spPr>
          <a:xfrm rot="5400000">
            <a:off x="4412066" y="1229678"/>
            <a:ext cx="285752" cy="5929354"/>
          </a:xfrm>
          <a:prstGeom prst="chevron">
            <a:avLst>
              <a:gd name="adj" fmla="val 76123"/>
            </a:avLst>
          </a:prstGeom>
          <a:solidFill>
            <a:schemeClr val="tx1">
              <a:lumMod val="50000"/>
              <a:lumOff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à coins arrondis 38"/>
          <p:cNvSpPr/>
          <p:nvPr/>
        </p:nvSpPr>
        <p:spPr>
          <a:xfrm>
            <a:off x="161505" y="4799371"/>
            <a:ext cx="2857520" cy="428628"/>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Mesures d’urgence</a:t>
            </a:r>
            <a:endParaRPr lang="fr-FR" b="1" dirty="0">
              <a:solidFill>
                <a:schemeClr val="tx1"/>
              </a:solidFill>
            </a:endParaRPr>
          </a:p>
        </p:txBody>
      </p:sp>
      <p:sp>
        <p:nvSpPr>
          <p:cNvPr id="40" name="Rectangle à coins arrondis 39"/>
          <p:cNvSpPr/>
          <p:nvPr/>
        </p:nvSpPr>
        <p:spPr>
          <a:xfrm>
            <a:off x="3161901" y="4819969"/>
            <a:ext cx="2857520" cy="428628"/>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Lutte et prévention</a:t>
            </a:r>
            <a:endParaRPr lang="fr-FR" b="1" dirty="0">
              <a:solidFill>
                <a:schemeClr val="tx1"/>
              </a:solidFill>
            </a:endParaRPr>
          </a:p>
        </p:txBody>
      </p:sp>
      <p:sp>
        <p:nvSpPr>
          <p:cNvPr id="41" name="Rectangle à coins arrondis 40"/>
          <p:cNvSpPr/>
          <p:nvPr/>
        </p:nvSpPr>
        <p:spPr>
          <a:xfrm>
            <a:off x="6160446" y="4817514"/>
            <a:ext cx="2786082" cy="428628"/>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Formalisation / Suivi</a:t>
            </a:r>
            <a:endParaRPr lang="fr-FR" b="1" dirty="0">
              <a:solidFill>
                <a:schemeClr val="tx1"/>
              </a:solidFill>
            </a:endParaRPr>
          </a:p>
        </p:txBody>
      </p:sp>
      <p:sp>
        <p:nvSpPr>
          <p:cNvPr id="42" name="Rectangle à coins arrondis 41"/>
          <p:cNvSpPr/>
          <p:nvPr/>
        </p:nvSpPr>
        <p:spPr>
          <a:xfrm>
            <a:off x="161505" y="5300745"/>
            <a:ext cx="2857520" cy="1291984"/>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r>
              <a:rPr lang="fr-FR" sz="1400" b="1" dirty="0" smtClean="0">
                <a:solidFill>
                  <a:schemeClr val="tx1"/>
                </a:solidFill>
              </a:rPr>
              <a:t>la pression d’infection</a:t>
            </a:r>
          </a:p>
          <a:p>
            <a:pPr marL="177800"/>
            <a:r>
              <a:rPr lang="fr-FR" sz="1100" dirty="0" err="1" smtClean="0">
                <a:solidFill>
                  <a:schemeClr val="tx1"/>
                </a:solidFill>
              </a:rPr>
              <a:t>Allotement</a:t>
            </a:r>
            <a:r>
              <a:rPr lang="fr-FR" sz="1100" dirty="0" smtClean="0">
                <a:solidFill>
                  <a:schemeClr val="tx1"/>
                </a:solidFill>
              </a:rPr>
              <a:t> / nettoyage/ désinfection/isolement des malades</a:t>
            </a:r>
            <a:endParaRPr lang="fr-FR" sz="1400" dirty="0" smtClean="0">
              <a:solidFill>
                <a:schemeClr val="tx1"/>
              </a:solidFill>
            </a:endParaRPr>
          </a:p>
          <a:p>
            <a:pPr marL="269875"/>
            <a:r>
              <a:rPr lang="fr-FR" sz="1400" b="1" dirty="0" smtClean="0">
                <a:solidFill>
                  <a:schemeClr val="tx1"/>
                </a:solidFill>
              </a:rPr>
              <a:t>les défenses de l’organisme</a:t>
            </a:r>
          </a:p>
          <a:p>
            <a:pPr marL="177800"/>
            <a:r>
              <a:rPr lang="fr-FR" sz="1100" dirty="0" smtClean="0">
                <a:solidFill>
                  <a:schemeClr val="tx1"/>
                </a:solidFill>
              </a:rPr>
              <a:t>Prise de colostrum / Vaccination/ Adaptation alimentation / Plan antiparasitaire</a:t>
            </a:r>
            <a:endParaRPr lang="fr-FR" sz="1100" dirty="0">
              <a:solidFill>
                <a:schemeClr val="tx1"/>
              </a:solidFill>
            </a:endParaRPr>
          </a:p>
        </p:txBody>
      </p:sp>
      <p:sp>
        <p:nvSpPr>
          <p:cNvPr id="44" name="Rectangle à coins arrondis 43"/>
          <p:cNvSpPr/>
          <p:nvPr/>
        </p:nvSpPr>
        <p:spPr>
          <a:xfrm>
            <a:off x="3161901" y="5309860"/>
            <a:ext cx="2857520" cy="1291984"/>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Mesures sanitaires</a:t>
            </a:r>
          </a:p>
          <a:p>
            <a:r>
              <a:rPr lang="fr-FR" sz="1400" dirty="0" smtClean="0">
                <a:solidFill>
                  <a:schemeClr val="tx1"/>
                </a:solidFill>
              </a:rPr>
              <a:t>Mesures médicales :</a:t>
            </a:r>
          </a:p>
          <a:p>
            <a:pPr marL="177800" indent="-177800">
              <a:buFont typeface="Arial" pitchFamily="34" charset="0"/>
              <a:buChar char="•"/>
            </a:pPr>
            <a:r>
              <a:rPr lang="fr-FR" sz="1400" dirty="0" smtClean="0">
                <a:solidFill>
                  <a:schemeClr val="tx1"/>
                </a:solidFill>
              </a:rPr>
              <a:t> Plan antiparasitaire</a:t>
            </a:r>
          </a:p>
          <a:p>
            <a:pPr marL="177800" indent="-177800">
              <a:buFont typeface="Arial" pitchFamily="34" charset="0"/>
              <a:buChar char="•"/>
            </a:pPr>
            <a:r>
              <a:rPr lang="fr-FR" sz="1400" dirty="0" smtClean="0">
                <a:solidFill>
                  <a:schemeClr val="tx1"/>
                </a:solidFill>
              </a:rPr>
              <a:t> Plan vaccinal éventuel</a:t>
            </a:r>
            <a:endParaRPr lang="fr-FR" sz="1400" dirty="0">
              <a:solidFill>
                <a:schemeClr val="tx1"/>
              </a:solidFill>
            </a:endParaRPr>
          </a:p>
        </p:txBody>
      </p:sp>
      <p:sp>
        <p:nvSpPr>
          <p:cNvPr id="45" name="Rectangle à coins arrondis 44"/>
          <p:cNvSpPr/>
          <p:nvPr/>
        </p:nvSpPr>
        <p:spPr>
          <a:xfrm>
            <a:off x="6158596" y="5309860"/>
            <a:ext cx="2786082" cy="1291984"/>
          </a:xfrm>
          <a:prstGeom prst="roundRect">
            <a:avLst/>
          </a:prstGeom>
          <a:solidFill>
            <a:srgbClr val="FFF0C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Compte-rendu et Suivi</a:t>
            </a:r>
          </a:p>
          <a:p>
            <a:pPr marL="177800" indent="-177800">
              <a:buFont typeface="Arial" pitchFamily="34" charset="0"/>
              <a:buChar char="•"/>
            </a:pPr>
            <a:r>
              <a:rPr lang="fr-FR" sz="1400" dirty="0" smtClean="0">
                <a:solidFill>
                  <a:schemeClr val="tx1"/>
                </a:solidFill>
              </a:rPr>
              <a:t> Observance des mesures</a:t>
            </a:r>
          </a:p>
          <a:p>
            <a:pPr marL="177800" indent="-177800">
              <a:buFont typeface="Arial" pitchFamily="34" charset="0"/>
              <a:buChar char="•"/>
            </a:pPr>
            <a:r>
              <a:rPr lang="fr-FR" sz="1400" dirty="0" smtClean="0">
                <a:solidFill>
                  <a:schemeClr val="tx1"/>
                </a:solidFill>
              </a:rPr>
              <a:t> Adaptation aux évolutions</a:t>
            </a:r>
          </a:p>
          <a:p>
            <a:pPr marL="177800" indent="-177800">
              <a:buFont typeface="Arial" pitchFamily="34" charset="0"/>
              <a:buChar char="•"/>
            </a:pPr>
            <a:r>
              <a:rPr lang="fr-FR" sz="1400" dirty="0" smtClean="0">
                <a:solidFill>
                  <a:schemeClr val="tx1"/>
                </a:solidFill>
              </a:rPr>
              <a:t> Poursuite dans la durée</a:t>
            </a:r>
            <a:endParaRPr lang="fr-FR" sz="1400" dirty="0">
              <a:solidFill>
                <a:schemeClr val="tx1"/>
              </a:solidFill>
            </a:endParaRPr>
          </a:p>
        </p:txBody>
      </p:sp>
      <p:sp>
        <p:nvSpPr>
          <p:cNvPr id="46" name="Rectangle 45"/>
          <p:cNvSpPr/>
          <p:nvPr/>
        </p:nvSpPr>
        <p:spPr>
          <a:xfrm>
            <a:off x="232943" y="5265925"/>
            <a:ext cx="388248" cy="369332"/>
          </a:xfrm>
          <a:prstGeom prst="rect">
            <a:avLst/>
          </a:prstGeom>
        </p:spPr>
        <p:txBody>
          <a:bodyPr wrap="none">
            <a:spAutoFit/>
          </a:bodyPr>
          <a:lstStyle/>
          <a:p>
            <a:r>
              <a:rPr lang="fr-FR" b="1" dirty="0" smtClean="0"/>
              <a:t>↘</a:t>
            </a:r>
            <a:endParaRPr lang="fr-FR" b="1" dirty="0"/>
          </a:p>
        </p:txBody>
      </p:sp>
      <p:sp>
        <p:nvSpPr>
          <p:cNvPr id="47" name="Rectangle 46"/>
          <p:cNvSpPr/>
          <p:nvPr/>
        </p:nvSpPr>
        <p:spPr>
          <a:xfrm>
            <a:off x="218101" y="5799503"/>
            <a:ext cx="388248" cy="369332"/>
          </a:xfrm>
          <a:prstGeom prst="rect">
            <a:avLst/>
          </a:prstGeom>
        </p:spPr>
        <p:txBody>
          <a:bodyPr wrap="none">
            <a:spAutoFit/>
          </a:bodyPr>
          <a:lstStyle/>
          <a:p>
            <a:r>
              <a:rPr lang="fr-FR" b="1" dirty="0" smtClean="0"/>
              <a:t>↗</a:t>
            </a:r>
            <a:endParaRPr lang="fr-FR" b="1" dirty="0"/>
          </a:p>
        </p:txBody>
      </p:sp>
      <p:pic>
        <p:nvPicPr>
          <p:cNvPr id="49" name="Image 48" descr="IMG_7636.JPG"/>
          <p:cNvPicPr>
            <a:picLocks noChangeAspect="1"/>
          </p:cNvPicPr>
          <p:nvPr/>
        </p:nvPicPr>
        <p:blipFill>
          <a:blip r:embed="rId3" cstate="print"/>
          <a:srcRect l="10937" t="20703" r="34375" b="7812"/>
          <a:stretch>
            <a:fillRect/>
          </a:stretch>
        </p:blipFill>
        <p:spPr>
          <a:xfrm>
            <a:off x="7662495" y="2622719"/>
            <a:ext cx="928694" cy="809290"/>
          </a:xfrm>
          <a:prstGeom prst="rect">
            <a:avLst/>
          </a:prstGeom>
          <a:ln>
            <a:noFill/>
          </a:ln>
          <a:effectLst>
            <a:outerShdw blurRad="292100" dist="139700" dir="2700000" algn="tl" rotWithShape="0">
              <a:srgbClr val="333333">
                <a:alpha val="65000"/>
              </a:srgbClr>
            </a:outerShdw>
          </a:effectLst>
        </p:spPr>
      </p:pic>
      <p:pic>
        <p:nvPicPr>
          <p:cNvPr id="50" name="Image 49" descr="IMG_7630.JPG"/>
          <p:cNvPicPr>
            <a:picLocks noChangeAspect="1"/>
          </p:cNvPicPr>
          <p:nvPr/>
        </p:nvPicPr>
        <p:blipFill>
          <a:blip r:embed="rId4" cstate="print"/>
          <a:srcRect l="23437" t="19531" r="20312" b="5468"/>
          <a:stretch>
            <a:fillRect/>
          </a:stretch>
        </p:blipFill>
        <p:spPr>
          <a:xfrm>
            <a:off x="590133" y="2622719"/>
            <a:ext cx="928694" cy="825507"/>
          </a:xfrm>
          <a:prstGeom prst="rect">
            <a:avLst/>
          </a:prstGeom>
          <a:ln>
            <a:noFill/>
          </a:ln>
          <a:effectLst>
            <a:outerShdw blurRad="292100" dist="139700" dir="2700000" algn="tl" rotWithShape="0">
              <a:srgbClr val="333333">
                <a:alpha val="65000"/>
              </a:srgbClr>
            </a:outerShdw>
          </a:effectLst>
        </p:spPr>
      </p:pic>
      <p:pic>
        <p:nvPicPr>
          <p:cNvPr id="51" name="Image 50" descr="IMG_7595.JPG"/>
          <p:cNvPicPr>
            <a:picLocks noChangeAspect="1"/>
          </p:cNvPicPr>
          <p:nvPr/>
        </p:nvPicPr>
        <p:blipFill>
          <a:blip r:embed="rId5" cstate="print"/>
          <a:stretch>
            <a:fillRect/>
          </a:stretch>
        </p:blipFill>
        <p:spPr>
          <a:xfrm>
            <a:off x="142844" y="285728"/>
            <a:ext cx="1357290" cy="904860"/>
          </a:xfrm>
          <a:prstGeom prst="rect">
            <a:avLst/>
          </a:prstGeom>
          <a:ln>
            <a:noFill/>
          </a:ln>
          <a:effectLst>
            <a:outerShdw blurRad="292100" dist="139700" dir="2700000" algn="tl" rotWithShape="0">
              <a:srgbClr val="333333">
                <a:alpha val="65000"/>
              </a:srgbClr>
            </a:outerShdw>
          </a:effectLst>
        </p:spPr>
      </p:pic>
      <p:sp>
        <p:nvSpPr>
          <p:cNvPr id="33" name="Rectangle 32"/>
          <p:cNvSpPr/>
          <p:nvPr/>
        </p:nvSpPr>
        <p:spPr>
          <a:xfrm>
            <a:off x="5412197" y="6584580"/>
            <a:ext cx="3536181" cy="369332"/>
          </a:xfrm>
          <a:prstGeom prst="rect">
            <a:avLst/>
          </a:prstGeom>
        </p:spPr>
        <p:txBody>
          <a:bodyPr wrap="square">
            <a:spAutoFit/>
          </a:bodyPr>
          <a:lstStyle/>
          <a:p>
            <a:r>
              <a:rPr lang="fr-FR" i="1" dirty="0" smtClean="0"/>
              <a:t>Source : D. Guérin, GDS Creuse</a:t>
            </a:r>
            <a:endParaRPr lang="fr-FR" i="1" dirty="0"/>
          </a:p>
        </p:txBody>
      </p:sp>
    </p:spTree>
    <p:extLst>
      <p:ext uri="{BB962C8B-B14F-4D97-AF65-F5344CB8AC3E}">
        <p14:creationId xmlns:p14="http://schemas.microsoft.com/office/powerpoint/2010/main" val="2040957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 y="0"/>
            <a:ext cx="3635895" cy="1844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solidFill>
                  <a:schemeClr val="accent1">
                    <a:lumMod val="75000"/>
                  </a:schemeClr>
                </a:solidFill>
              </a:rPr>
              <a:t>Exemple de plan d’intervention : </a:t>
            </a:r>
          </a:p>
          <a:p>
            <a:r>
              <a:rPr lang="fr-FR" sz="3000" b="1" dirty="0" smtClean="0">
                <a:solidFill>
                  <a:schemeClr val="accent1">
                    <a:lumMod val="75000"/>
                  </a:schemeClr>
                </a:solidFill>
              </a:rPr>
              <a:t>les diarrhées néonatales</a:t>
            </a:r>
            <a:endParaRPr lang="fr-FR" sz="3000" b="1" dirty="0">
              <a:solidFill>
                <a:schemeClr val="accent1">
                  <a:lumMod val="75000"/>
                </a:schemeClr>
              </a:solidFill>
            </a:endParaRPr>
          </a:p>
        </p:txBody>
      </p:sp>
      <p:pic>
        <p:nvPicPr>
          <p:cNvPr id="1025" name="Image 1" descr="Illustration 11 Bilan plan diarrhées mortalité morbidit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0"/>
            <a:ext cx="5796136" cy="678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51520" y="2060848"/>
            <a:ext cx="3096344" cy="4154983"/>
          </a:xfrm>
          <a:prstGeom prst="rect">
            <a:avLst/>
          </a:prstGeom>
          <a:noFill/>
        </p:spPr>
        <p:txBody>
          <a:bodyPr wrap="square" rtlCol="0">
            <a:spAutoFit/>
          </a:bodyPr>
          <a:lstStyle/>
          <a:p>
            <a:r>
              <a:rPr lang="fr-FR" sz="2400" dirty="0" smtClean="0"/>
              <a:t>22 élevages creusois ont fait l’objet d’un bilan et d’un suivi pour la maîtrise des diarrhées néonatales.</a:t>
            </a:r>
          </a:p>
          <a:p>
            <a:r>
              <a:rPr lang="fr-FR" sz="2400" dirty="0" smtClean="0"/>
              <a:t>On note une nette amélioration du taux de mortalité des veaux et une forte diminution du nombre de veaux traités.</a:t>
            </a:r>
            <a:endParaRPr lang="fr-FR" sz="2400" dirty="0"/>
          </a:p>
        </p:txBody>
      </p:sp>
    </p:spTree>
    <p:extLst>
      <p:ext uri="{BB962C8B-B14F-4D97-AF65-F5344CB8AC3E}">
        <p14:creationId xmlns:p14="http://schemas.microsoft.com/office/powerpoint/2010/main" val="3153084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ext Box 14"/>
          <p:cNvSpPr txBox="1">
            <a:spLocks noChangeArrowheads="1"/>
          </p:cNvSpPr>
          <p:nvPr/>
        </p:nvSpPr>
        <p:spPr bwMode="auto">
          <a:xfrm>
            <a:off x="2154992" y="1885509"/>
            <a:ext cx="6967676" cy="461665"/>
          </a:xfrm>
          <a:prstGeom prst="rect">
            <a:avLst/>
          </a:prstGeom>
          <a:noFill/>
          <a:ln w="9525">
            <a:noFill/>
            <a:miter lim="800000"/>
            <a:headEnd/>
            <a:tailEnd/>
          </a:ln>
        </p:spPr>
        <p:txBody>
          <a:bodyPr wrap="square">
            <a:spAutoFit/>
          </a:bodyPr>
          <a:lstStyle/>
          <a:p>
            <a:pPr>
              <a:buFont typeface="Wingdings" pitchFamily="2" charset="2"/>
              <a:buChar char="§"/>
            </a:pPr>
            <a:r>
              <a:rPr lang="fr-FR" sz="2400" dirty="0"/>
              <a:t> Les </a:t>
            </a:r>
            <a:r>
              <a:rPr lang="fr-FR" sz="2400" b="1" dirty="0"/>
              <a:t>antibiotiques</a:t>
            </a:r>
            <a:r>
              <a:rPr lang="fr-FR" sz="2400" dirty="0"/>
              <a:t> traitent </a:t>
            </a:r>
            <a:r>
              <a:rPr lang="fr-FR" sz="2400" dirty="0" smtClean="0"/>
              <a:t>des </a:t>
            </a:r>
            <a:r>
              <a:rPr lang="fr-FR" sz="2400" b="1" dirty="0" smtClean="0"/>
              <a:t>maladies </a:t>
            </a:r>
            <a:r>
              <a:rPr lang="fr-FR" sz="2400" b="1" u="sng" dirty="0"/>
              <a:t>bactériennes</a:t>
            </a:r>
            <a:endParaRPr lang="fr-FR" sz="3200" b="1" u="sng" dirty="0"/>
          </a:p>
        </p:txBody>
      </p:sp>
      <p:sp>
        <p:nvSpPr>
          <p:cNvPr id="59408" name="Text Box 16"/>
          <p:cNvSpPr txBox="1">
            <a:spLocks noChangeArrowheads="1"/>
          </p:cNvSpPr>
          <p:nvPr/>
        </p:nvSpPr>
        <p:spPr bwMode="auto">
          <a:xfrm>
            <a:off x="1214414" y="899478"/>
            <a:ext cx="6786610" cy="707886"/>
          </a:xfrm>
          <a:prstGeom prst="rect">
            <a:avLst/>
          </a:prstGeom>
          <a:noFill/>
          <a:ln w="19050" cap="rnd">
            <a:solidFill>
              <a:srgbClr val="C00000"/>
            </a:solidFill>
            <a:prstDash val="sysDot"/>
            <a:miter lim="800000"/>
            <a:headEnd/>
            <a:tailEnd/>
          </a:ln>
        </p:spPr>
        <p:txBody>
          <a:bodyPr wrap="square">
            <a:spAutoFit/>
          </a:bodyPr>
          <a:lstStyle/>
          <a:p>
            <a:pPr algn="ctr">
              <a:buFont typeface="Wingdings" pitchFamily="2" charset="2"/>
              <a:buNone/>
            </a:pPr>
            <a:r>
              <a:rPr lang="fr-FR" sz="4000" b="1" dirty="0" smtClean="0">
                <a:solidFill>
                  <a:srgbClr val="C00000"/>
                </a:solidFill>
              </a:rPr>
              <a:t>Diagnostic</a:t>
            </a:r>
            <a:r>
              <a:rPr lang="fr-FR" sz="4000" b="1" dirty="0" smtClean="0"/>
              <a:t> </a:t>
            </a:r>
            <a:r>
              <a:rPr lang="fr-FR" sz="4000" dirty="0" smtClean="0"/>
              <a:t>et </a:t>
            </a:r>
            <a:r>
              <a:rPr lang="fr-FR" sz="4000" b="1" dirty="0">
                <a:solidFill>
                  <a:srgbClr val="C00000"/>
                </a:solidFill>
              </a:rPr>
              <a:t>prescription</a:t>
            </a:r>
            <a:endParaRPr lang="fr-FR" sz="3600" b="1" dirty="0">
              <a:solidFill>
                <a:srgbClr val="C00000"/>
              </a:solidFill>
            </a:endParaRPr>
          </a:p>
        </p:txBody>
      </p:sp>
      <p:sp>
        <p:nvSpPr>
          <p:cNvPr id="16" name="ZoneTexte 7"/>
          <p:cNvSpPr txBox="1">
            <a:spLocks noChangeArrowheads="1"/>
          </p:cNvSpPr>
          <p:nvPr/>
        </p:nvSpPr>
        <p:spPr bwMode="auto">
          <a:xfrm>
            <a:off x="1214414" y="127710"/>
            <a:ext cx="7273925" cy="769441"/>
          </a:xfrm>
          <a:prstGeom prst="rect">
            <a:avLst/>
          </a:prstGeom>
          <a:solidFill>
            <a:schemeClr val="bg1"/>
          </a:solidFill>
          <a:ln w="9525">
            <a:noFill/>
            <a:miter lim="800000"/>
            <a:headEnd/>
            <a:tailEnd/>
          </a:ln>
        </p:spPr>
        <p:txBody>
          <a:bodyPr>
            <a:spAutoFit/>
          </a:bodyPr>
          <a:lstStyle/>
          <a:p>
            <a:r>
              <a:rPr lang="fr-FR" sz="4400" b="1" dirty="0" smtClean="0">
                <a:solidFill>
                  <a:schemeClr val="accent1">
                    <a:lumMod val="75000"/>
                  </a:schemeClr>
                </a:solidFill>
              </a:rPr>
              <a:t>Sur le plan thérapeutique…</a:t>
            </a:r>
            <a:endParaRPr lang="fr-FR" sz="4400" b="1" dirty="0">
              <a:solidFill>
                <a:schemeClr val="accent1">
                  <a:lumMod val="75000"/>
                </a:schemeClr>
              </a:solidFill>
            </a:endParaRPr>
          </a:p>
        </p:txBody>
      </p:sp>
      <p:sp>
        <p:nvSpPr>
          <p:cNvPr id="8" name="Text Box 5"/>
          <p:cNvSpPr txBox="1">
            <a:spLocks noChangeArrowheads="1"/>
          </p:cNvSpPr>
          <p:nvPr/>
        </p:nvSpPr>
        <p:spPr bwMode="auto">
          <a:xfrm>
            <a:off x="279784" y="5132238"/>
            <a:ext cx="5643602" cy="461665"/>
          </a:xfrm>
          <a:prstGeom prst="rect">
            <a:avLst/>
          </a:prstGeom>
          <a:noFill/>
          <a:ln w="9525">
            <a:noFill/>
            <a:miter lim="800000"/>
            <a:headEnd/>
            <a:tailEnd/>
          </a:ln>
        </p:spPr>
        <p:txBody>
          <a:bodyPr wrap="square">
            <a:spAutoFit/>
          </a:bodyPr>
          <a:lstStyle/>
          <a:p>
            <a:pPr>
              <a:buFont typeface="Wingdings" pitchFamily="2" charset="2"/>
              <a:buChar char="§"/>
            </a:pPr>
            <a:r>
              <a:rPr lang="fr-FR" sz="2400" b="1" dirty="0"/>
              <a:t> </a:t>
            </a:r>
            <a:r>
              <a:rPr lang="fr-FR" sz="2400" b="1" dirty="0" smtClean="0"/>
              <a:t>Respect scrupuleux de la prescription</a:t>
            </a:r>
            <a:endParaRPr lang="fr-FR" sz="3200" b="1" dirty="0"/>
          </a:p>
        </p:txBody>
      </p:sp>
      <p:sp>
        <p:nvSpPr>
          <p:cNvPr id="11" name="Text Box 19"/>
          <p:cNvSpPr txBox="1">
            <a:spLocks noChangeArrowheads="1"/>
          </p:cNvSpPr>
          <p:nvPr/>
        </p:nvSpPr>
        <p:spPr bwMode="auto">
          <a:xfrm>
            <a:off x="767161" y="5580716"/>
            <a:ext cx="3240087" cy="830997"/>
          </a:xfrm>
          <a:prstGeom prst="rect">
            <a:avLst/>
          </a:prstGeom>
          <a:noFill/>
          <a:ln w="9525">
            <a:noFill/>
            <a:miter lim="800000"/>
            <a:headEnd/>
            <a:tailEnd/>
          </a:ln>
        </p:spPr>
        <p:txBody>
          <a:bodyPr wrap="square">
            <a:spAutoFit/>
          </a:bodyPr>
          <a:lstStyle/>
          <a:p>
            <a:pPr>
              <a:buFont typeface="Wingdings" pitchFamily="2" charset="2"/>
              <a:buChar char="Ø"/>
            </a:pPr>
            <a:r>
              <a:rPr lang="fr-FR" sz="2400" dirty="0"/>
              <a:t> Animaux traités</a:t>
            </a:r>
          </a:p>
          <a:p>
            <a:pPr>
              <a:buFont typeface="Wingdings" pitchFamily="2" charset="2"/>
              <a:buChar char="Ø"/>
            </a:pPr>
            <a:r>
              <a:rPr lang="fr-FR" sz="2400" dirty="0"/>
              <a:t> </a:t>
            </a:r>
            <a:r>
              <a:rPr lang="fr-FR" sz="2400" dirty="0" smtClean="0"/>
              <a:t>Posologie</a:t>
            </a:r>
            <a:endParaRPr lang="fr-FR" sz="2400" dirty="0"/>
          </a:p>
        </p:txBody>
      </p:sp>
      <p:sp>
        <p:nvSpPr>
          <p:cNvPr id="14" name="Text Box 5"/>
          <p:cNvSpPr txBox="1">
            <a:spLocks noChangeArrowheads="1"/>
          </p:cNvSpPr>
          <p:nvPr/>
        </p:nvSpPr>
        <p:spPr bwMode="auto">
          <a:xfrm>
            <a:off x="2244345" y="2489198"/>
            <a:ext cx="6286512" cy="461665"/>
          </a:xfrm>
          <a:prstGeom prst="rect">
            <a:avLst/>
          </a:prstGeom>
          <a:noFill/>
          <a:ln w="9525">
            <a:noFill/>
            <a:miter lim="800000"/>
            <a:headEnd/>
            <a:tailEnd/>
          </a:ln>
        </p:spPr>
        <p:txBody>
          <a:bodyPr wrap="square">
            <a:spAutoFit/>
          </a:bodyPr>
          <a:lstStyle/>
          <a:p>
            <a:pPr>
              <a:buFont typeface="Wingdings" pitchFamily="2" charset="2"/>
              <a:buChar char="§"/>
            </a:pPr>
            <a:r>
              <a:rPr lang="fr-FR" sz="2400" b="1" dirty="0"/>
              <a:t> </a:t>
            </a:r>
            <a:r>
              <a:rPr lang="fr-FR" sz="2400" b="1" dirty="0" smtClean="0"/>
              <a:t>Raisonnement de la prescription</a:t>
            </a:r>
            <a:endParaRPr lang="fr-FR" sz="3200" b="1" dirty="0"/>
          </a:p>
        </p:txBody>
      </p:sp>
      <p:sp>
        <p:nvSpPr>
          <p:cNvPr id="15" name="Text Box 19"/>
          <p:cNvSpPr txBox="1">
            <a:spLocks noChangeArrowheads="1"/>
          </p:cNvSpPr>
          <p:nvPr/>
        </p:nvSpPr>
        <p:spPr bwMode="auto">
          <a:xfrm>
            <a:off x="3500430" y="3067641"/>
            <a:ext cx="5643570" cy="1938992"/>
          </a:xfrm>
          <a:prstGeom prst="rect">
            <a:avLst/>
          </a:prstGeom>
          <a:noFill/>
          <a:ln w="9525">
            <a:noFill/>
            <a:miter lim="800000"/>
            <a:headEnd/>
            <a:tailEnd/>
          </a:ln>
        </p:spPr>
        <p:txBody>
          <a:bodyPr wrap="square">
            <a:spAutoFit/>
          </a:bodyPr>
          <a:lstStyle/>
          <a:p>
            <a:pPr>
              <a:buFont typeface="Wingdings" pitchFamily="2" charset="2"/>
              <a:buChar char="Ø"/>
            </a:pPr>
            <a:r>
              <a:rPr lang="fr-FR" sz="2400" dirty="0"/>
              <a:t> </a:t>
            </a:r>
            <a:r>
              <a:rPr lang="fr-FR" sz="2400" dirty="0" smtClean="0"/>
              <a:t>Diagnostic</a:t>
            </a:r>
            <a:endParaRPr lang="fr-FR" sz="2400" dirty="0"/>
          </a:p>
          <a:p>
            <a:pPr>
              <a:buFont typeface="Wingdings" pitchFamily="2" charset="2"/>
              <a:buChar char="Ø"/>
            </a:pPr>
            <a:r>
              <a:rPr lang="fr-FR" sz="2400" dirty="0"/>
              <a:t> </a:t>
            </a:r>
            <a:r>
              <a:rPr lang="fr-FR" sz="2400" dirty="0" smtClean="0"/>
              <a:t>Choix du schéma thérapeutique (dont : utilisation raisonnée des antibiotiques notamment ceux d’importance critique)</a:t>
            </a:r>
            <a:endParaRPr lang="fr-FR" sz="2400" b="1" dirty="0" smtClean="0"/>
          </a:p>
          <a:p>
            <a:pPr>
              <a:buFont typeface="Wingdings" pitchFamily="2" charset="2"/>
              <a:buChar char="Ø"/>
            </a:pPr>
            <a:r>
              <a:rPr lang="fr-FR" sz="2400" dirty="0" smtClean="0"/>
              <a:t> Recours éventuel aux antibiogrammes</a:t>
            </a:r>
            <a:endParaRPr lang="fr-FR" sz="2400" dirty="0"/>
          </a:p>
        </p:txBody>
      </p:sp>
      <p:pic>
        <p:nvPicPr>
          <p:cNvPr id="17" name="Picture 3"/>
          <p:cNvPicPr>
            <a:picLocks noChangeAspect="1" noChangeArrowheads="1"/>
          </p:cNvPicPr>
          <p:nvPr/>
        </p:nvPicPr>
        <p:blipFill>
          <a:blip r:embed="rId3" cstate="print"/>
          <a:srcRect/>
          <a:stretch>
            <a:fillRect/>
          </a:stretch>
        </p:blipFill>
        <p:spPr bwMode="auto">
          <a:xfrm>
            <a:off x="1672825" y="3292010"/>
            <a:ext cx="1428760" cy="1437161"/>
          </a:xfrm>
          <a:prstGeom prst="rect">
            <a:avLst/>
          </a:prstGeom>
          <a:ln>
            <a:noFill/>
          </a:ln>
          <a:effectLst>
            <a:outerShdw blurRad="292100" dist="139700" dir="2700000" algn="tl" rotWithShape="0">
              <a:srgbClr val="333333">
                <a:alpha val="65000"/>
              </a:srgbClr>
            </a:outerShdw>
          </a:effectLst>
        </p:spPr>
      </p:pic>
      <p:pic>
        <p:nvPicPr>
          <p:cNvPr id="36874" name="Picture 11"/>
          <p:cNvPicPr>
            <a:picLocks noChangeAspect="1" noChangeArrowheads="1"/>
          </p:cNvPicPr>
          <p:nvPr/>
        </p:nvPicPr>
        <p:blipFill>
          <a:blip r:embed="rId4" cstate="print"/>
          <a:srcRect/>
          <a:stretch>
            <a:fillRect/>
          </a:stretch>
        </p:blipFill>
        <p:spPr bwMode="auto">
          <a:xfrm>
            <a:off x="5162" y="1624129"/>
            <a:ext cx="1928826" cy="1446089"/>
          </a:xfrm>
          <a:prstGeom prst="rect">
            <a:avLst/>
          </a:prstGeom>
          <a:ln>
            <a:noFill/>
          </a:ln>
          <a:effectLst>
            <a:outerShdw blurRad="292100" dist="139700" dir="2700000" algn="tl" rotWithShape="0">
              <a:srgbClr val="333333">
                <a:alpha val="65000"/>
              </a:srgbClr>
            </a:outerShdw>
          </a:effectLst>
        </p:spPr>
      </p:pic>
      <p:pic>
        <p:nvPicPr>
          <p:cNvPr id="18" name="Picture 6"/>
          <p:cNvPicPr>
            <a:picLocks noChangeAspect="1" noChangeArrowheads="1"/>
          </p:cNvPicPr>
          <p:nvPr/>
        </p:nvPicPr>
        <p:blipFill>
          <a:blip r:embed="rId5" cstate="print"/>
          <a:srcRect/>
          <a:stretch>
            <a:fillRect/>
          </a:stretch>
        </p:blipFill>
        <p:spPr bwMode="auto">
          <a:xfrm>
            <a:off x="6950519" y="5409103"/>
            <a:ext cx="1285884" cy="1285884"/>
          </a:xfrm>
          <a:prstGeom prst="rect">
            <a:avLst/>
          </a:prstGeom>
          <a:ln>
            <a:noFill/>
          </a:ln>
          <a:effectLst>
            <a:outerShdw blurRad="292100" dist="139700" dir="2700000" algn="tl" rotWithShape="0">
              <a:srgbClr val="333333">
                <a:alpha val="65000"/>
              </a:srgbClr>
            </a:outerShdw>
          </a:effectLst>
        </p:spPr>
      </p:pic>
      <p:sp>
        <p:nvSpPr>
          <p:cNvPr id="19" name="Text Box 19"/>
          <p:cNvSpPr txBox="1">
            <a:spLocks noChangeArrowheads="1"/>
          </p:cNvSpPr>
          <p:nvPr/>
        </p:nvSpPr>
        <p:spPr bwMode="auto">
          <a:xfrm>
            <a:off x="771178" y="6259810"/>
            <a:ext cx="3240087" cy="461665"/>
          </a:xfrm>
          <a:prstGeom prst="rect">
            <a:avLst/>
          </a:prstGeom>
          <a:noFill/>
          <a:ln w="9525">
            <a:noFill/>
            <a:miter lim="800000"/>
            <a:headEnd/>
            <a:tailEnd/>
          </a:ln>
        </p:spPr>
        <p:txBody>
          <a:bodyPr wrap="square">
            <a:spAutoFit/>
          </a:bodyPr>
          <a:lstStyle/>
          <a:p>
            <a:pPr>
              <a:buFont typeface="Wingdings" pitchFamily="2" charset="2"/>
              <a:buChar char="Ø"/>
            </a:pPr>
            <a:r>
              <a:rPr lang="fr-FR" sz="2400" dirty="0" smtClean="0"/>
              <a:t> Fréquence </a:t>
            </a:r>
            <a:r>
              <a:rPr lang="fr-FR" sz="2400" dirty="0"/>
              <a:t>/ durée</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44</a:t>
            </a:fld>
            <a:endParaRPr lang="fr-BE"/>
          </a:p>
        </p:txBody>
      </p:sp>
    </p:spTree>
    <p:extLst>
      <p:ext uri="{BB962C8B-B14F-4D97-AF65-F5344CB8AC3E}">
        <p14:creationId xmlns:p14="http://schemas.microsoft.com/office/powerpoint/2010/main" val="2124635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14282" y="2571744"/>
            <a:ext cx="8748712" cy="4093428"/>
          </a:xfrm>
          <a:prstGeom prst="rect">
            <a:avLst/>
          </a:prstGeom>
          <a:solidFill>
            <a:schemeClr val="bg1"/>
          </a:solidFill>
          <a:ln>
            <a:noFill/>
          </a:ln>
          <a:extLst/>
        </p:spPr>
        <p:txBody>
          <a:bodyPr wrap="square">
            <a:spAutoFit/>
          </a:bodyPr>
          <a:lstStyle/>
          <a:p>
            <a:pPr marL="444500" indent="-444500">
              <a:lnSpc>
                <a:spcPts val="3900"/>
              </a:lnSpc>
              <a:buFont typeface="Wingdings" pitchFamily="2" charset="2"/>
              <a:buChar char="§"/>
              <a:defRPr/>
            </a:pPr>
            <a:r>
              <a:rPr lang="fr-FR" sz="3000" dirty="0" smtClean="0">
                <a:cs typeface="Calibri" pitchFamily="34" charset="0"/>
              </a:rPr>
              <a:t>Importance de la prévention et du dialogue avec le </a:t>
            </a:r>
            <a:r>
              <a:rPr lang="fr-FR" sz="3000" dirty="0" smtClean="0"/>
              <a:t>vétérinaire professionnel de la santé animale</a:t>
            </a:r>
            <a:r>
              <a:rPr lang="fr-FR" sz="3000" dirty="0" smtClean="0">
                <a:cs typeface="Calibri" pitchFamily="34" charset="0"/>
              </a:rPr>
              <a:t> </a:t>
            </a:r>
          </a:p>
          <a:p>
            <a:pPr marL="444500" indent="-444500">
              <a:lnSpc>
                <a:spcPts val="3900"/>
              </a:lnSpc>
              <a:buFont typeface="Wingdings" pitchFamily="2" charset="2"/>
              <a:buChar char="§"/>
              <a:defRPr/>
            </a:pPr>
            <a:r>
              <a:rPr lang="fr-FR" sz="3000" dirty="0" smtClean="0"/>
              <a:t>Limiter les pathologies pour traiter moins (impact positif économique, zootechnique, psychologique)</a:t>
            </a:r>
          </a:p>
          <a:p>
            <a:pPr marL="457200" indent="-457200">
              <a:lnSpc>
                <a:spcPts val="3900"/>
              </a:lnSpc>
              <a:spcBef>
                <a:spcPts val="0"/>
              </a:spcBef>
              <a:buFont typeface="Wingdings" pitchFamily="2" charset="2"/>
              <a:buChar char="§"/>
              <a:defRPr/>
            </a:pPr>
            <a:r>
              <a:rPr lang="fr-FR" sz="3000" dirty="0" smtClean="0"/>
              <a:t>Lorsqu’il est nécessaire de recourir  aux antibiotiques, les administrer correctement et respecter la prescription </a:t>
            </a:r>
            <a:r>
              <a:rPr lang="fr-FR" sz="3000" dirty="0"/>
              <a:t>(complexité du diagnostic et </a:t>
            </a:r>
            <a:r>
              <a:rPr lang="fr-FR" sz="3000" dirty="0" smtClean="0"/>
              <a:t>du choix du traitement)</a:t>
            </a:r>
            <a:endParaRPr lang="fr-FR" sz="3000" dirty="0"/>
          </a:p>
        </p:txBody>
      </p:sp>
      <p:sp>
        <p:nvSpPr>
          <p:cNvPr id="2" name="ZoneTexte 1"/>
          <p:cNvSpPr txBox="1">
            <a:spLocks noChangeArrowheads="1"/>
          </p:cNvSpPr>
          <p:nvPr/>
        </p:nvSpPr>
        <p:spPr bwMode="auto">
          <a:xfrm>
            <a:off x="2914869" y="230667"/>
            <a:ext cx="2733441" cy="769441"/>
          </a:xfrm>
          <a:prstGeom prst="rect">
            <a:avLst/>
          </a:prstGeom>
          <a:noFill/>
          <a:ln w="9525">
            <a:noFill/>
            <a:miter lim="800000"/>
            <a:headEnd/>
            <a:tailEnd/>
          </a:ln>
        </p:spPr>
        <p:txBody>
          <a:bodyPr wrap="none">
            <a:spAutoFit/>
          </a:bodyPr>
          <a:lstStyle/>
          <a:p>
            <a:pPr algn="ctr"/>
            <a:r>
              <a:rPr lang="fr-FR" sz="4400" b="1" dirty="0">
                <a:solidFill>
                  <a:schemeClr val="accent1">
                    <a:lumMod val="75000"/>
                  </a:schemeClr>
                </a:solidFill>
              </a:rPr>
              <a:t>Conclusion</a:t>
            </a:r>
          </a:p>
        </p:txBody>
      </p:sp>
      <p:sp>
        <p:nvSpPr>
          <p:cNvPr id="5" name="Rectangle 4"/>
          <p:cNvSpPr/>
          <p:nvPr/>
        </p:nvSpPr>
        <p:spPr>
          <a:xfrm>
            <a:off x="142844" y="1050651"/>
            <a:ext cx="9001156" cy="677108"/>
          </a:xfrm>
          <a:prstGeom prst="rect">
            <a:avLst/>
          </a:prstGeom>
        </p:spPr>
        <p:txBody>
          <a:bodyPr wrap="square">
            <a:spAutoFit/>
          </a:bodyPr>
          <a:lstStyle/>
          <a:p>
            <a:r>
              <a:rPr lang="fr-FR" sz="3800" b="1" dirty="0" smtClean="0">
                <a:solidFill>
                  <a:srgbClr val="C00000"/>
                </a:solidFill>
              </a:rPr>
              <a:t>Coresponsabilité prescripteur – utilisateur !</a:t>
            </a:r>
            <a:endParaRPr lang="fr-FR" sz="3800" dirty="0">
              <a:solidFill>
                <a:srgbClr val="C00000"/>
              </a:solidFill>
            </a:endParaRPr>
          </a:p>
        </p:txBody>
      </p:sp>
      <p:sp>
        <p:nvSpPr>
          <p:cNvPr id="7" name="Text Box 18"/>
          <p:cNvSpPr txBox="1">
            <a:spLocks noChangeArrowheads="1"/>
          </p:cNvSpPr>
          <p:nvPr/>
        </p:nvSpPr>
        <p:spPr bwMode="auto">
          <a:xfrm>
            <a:off x="142844" y="1857364"/>
            <a:ext cx="2765501" cy="584775"/>
          </a:xfrm>
          <a:prstGeom prst="rect">
            <a:avLst/>
          </a:prstGeom>
          <a:noFill/>
          <a:ln w="9525">
            <a:noFill/>
            <a:miter lim="800000"/>
            <a:headEnd/>
            <a:tailEnd/>
          </a:ln>
        </p:spPr>
        <p:txBody>
          <a:bodyPr wrap="none">
            <a:spAutoFit/>
          </a:bodyPr>
          <a:lstStyle/>
          <a:p>
            <a:r>
              <a:rPr lang="fr-FR" sz="3200" i="1" dirty="0">
                <a:solidFill>
                  <a:srgbClr val="921BC7"/>
                </a:solidFill>
                <a:effectLst>
                  <a:outerShdw blurRad="38100" dist="38100" dir="2700000" algn="tl">
                    <a:srgbClr val="000000">
                      <a:alpha val="43137"/>
                    </a:srgbClr>
                  </a:outerShdw>
                </a:effectLst>
                <a:cs typeface="Calibri" pitchFamily="34" charset="0"/>
              </a:rPr>
              <a:t> </a:t>
            </a:r>
            <a:r>
              <a:rPr lang="fr-FR" sz="3200" i="1" dirty="0" smtClean="0">
                <a:effectLst>
                  <a:outerShdw blurRad="38100" dist="38100" dir="2700000" algn="tl">
                    <a:srgbClr val="000000">
                      <a:alpha val="43137"/>
                    </a:srgbClr>
                  </a:outerShdw>
                </a:effectLst>
                <a:cs typeface="Calibri" pitchFamily="34" charset="0"/>
              </a:rPr>
              <a:t>Pour l’éleveur :</a:t>
            </a:r>
            <a:endParaRPr lang="fr-FR" sz="3200" i="1" dirty="0">
              <a:effectLst>
                <a:outerShdw blurRad="38100" dist="38100" dir="2700000" algn="tl">
                  <a:srgbClr val="000000">
                    <a:alpha val="43137"/>
                  </a:srgbClr>
                </a:outerShdw>
              </a:effectLst>
              <a:cs typeface="Calibri" pitchFamily="34"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45</a:t>
            </a:fld>
            <a:endParaRPr lang="fr-BE" dirty="0"/>
          </a:p>
        </p:txBody>
      </p:sp>
      <p:pic>
        <p:nvPicPr>
          <p:cNvPr id="8" name="Image 7"/>
          <p:cNvPicPr>
            <a:picLocks noChangeAspect="1"/>
          </p:cNvPicPr>
          <p:nvPr/>
        </p:nvPicPr>
        <p:blipFill>
          <a:blip r:embed="rId3"/>
          <a:stretch>
            <a:fillRect/>
          </a:stretch>
        </p:blipFill>
        <p:spPr>
          <a:xfrm>
            <a:off x="-25102" y="16140"/>
            <a:ext cx="2193945" cy="1233620"/>
          </a:xfrm>
          <a:prstGeom prst="rect">
            <a:avLst/>
          </a:prstGeom>
        </p:spPr>
      </p:pic>
    </p:spTree>
    <p:extLst>
      <p:ext uri="{BB962C8B-B14F-4D97-AF65-F5344CB8AC3E}">
        <p14:creationId xmlns:p14="http://schemas.microsoft.com/office/powerpoint/2010/main" val="376454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bwMode="auto">
          <a:xfrm>
            <a:off x="500034" y="142852"/>
            <a:ext cx="8229600" cy="1000148"/>
          </a:xfrm>
          <a:noFill/>
          <a:ln>
            <a:miter lim="800000"/>
            <a:headEnd/>
            <a:tailEnd/>
          </a:ln>
        </p:spPr>
        <p:txBody>
          <a:bodyPr vert="horz" wrap="square" lIns="91440" tIns="45720" rIns="91440" bIns="45720" numCol="1" anchor="t" anchorCtr="0" compatLnSpc="1">
            <a:prstTxWarp prst="textNoShape">
              <a:avLst/>
            </a:prstTxWarp>
          </a:bodyPr>
          <a:lstStyle/>
          <a:p>
            <a:r>
              <a:rPr lang="fr-FR" b="1" dirty="0" smtClean="0">
                <a:solidFill>
                  <a:schemeClr val="accent1">
                    <a:lumMod val="75000"/>
                  </a:schemeClr>
                </a:solidFill>
              </a:rPr>
              <a:t>Critères de choix d’un antibiotique</a:t>
            </a:r>
          </a:p>
        </p:txBody>
      </p:sp>
      <p:sp>
        <p:nvSpPr>
          <p:cNvPr id="7171" name="Espace réservé du contenu 2"/>
          <p:cNvSpPr>
            <a:spLocks noGrp="1"/>
          </p:cNvSpPr>
          <p:nvPr>
            <p:ph idx="1"/>
          </p:nvPr>
        </p:nvSpPr>
        <p:spPr bwMode="auto">
          <a:xfrm>
            <a:off x="2857488" y="1195327"/>
            <a:ext cx="5902968" cy="4253281"/>
          </a:xfrm>
          <a:ln>
            <a:miter lim="800000"/>
            <a:headEnd/>
            <a:tailEnd/>
          </a:ln>
        </p:spPr>
        <p:txBody>
          <a:bodyPr vert="horz" wrap="square" lIns="91440" tIns="45720" rIns="91440" bIns="45720" numCol="1" anchor="t" anchorCtr="0" compatLnSpc="1">
            <a:prstTxWarp prst="textNoShape">
              <a:avLst/>
            </a:prstTxWarp>
          </a:bodyPr>
          <a:lstStyle/>
          <a:p>
            <a:pPr marL="0" indent="0">
              <a:buNone/>
              <a:defRPr/>
            </a:pPr>
            <a:r>
              <a:rPr lang="fr-FR" sz="2800" dirty="0" smtClean="0"/>
              <a:t>Le choix de l’</a:t>
            </a:r>
            <a:r>
              <a:rPr lang="fr-FR" altLang="ja-JP" sz="2800" dirty="0" smtClean="0"/>
              <a:t>antibiotique se fonde sur plusieurs critères :</a:t>
            </a:r>
            <a:br>
              <a:rPr lang="fr-FR" altLang="ja-JP" sz="2800" dirty="0" smtClean="0"/>
            </a:br>
            <a:endParaRPr lang="fr-FR" altLang="ja-JP" sz="800" dirty="0" smtClean="0"/>
          </a:p>
          <a:p>
            <a:pPr marL="0" indent="354013">
              <a:buFont typeface="Wingdings" pitchFamily="2" charset="2"/>
              <a:buChar char="§"/>
              <a:defRPr/>
            </a:pPr>
            <a:r>
              <a:rPr lang="fr-FR" altLang="ja-JP" sz="2800" dirty="0" smtClean="0"/>
              <a:t>Diagnostic clinique, épidémiologique</a:t>
            </a:r>
          </a:p>
          <a:p>
            <a:pPr marL="0" indent="354013">
              <a:buFont typeface="Wingdings" pitchFamily="2" charset="2"/>
              <a:buChar char="§"/>
              <a:defRPr/>
            </a:pPr>
            <a:r>
              <a:rPr lang="fr-FR" altLang="ja-JP" sz="2800" dirty="0" smtClean="0"/>
              <a:t>Autorisation de mise sur le marché</a:t>
            </a:r>
          </a:p>
          <a:p>
            <a:pPr marL="0" indent="354013">
              <a:buFont typeface="Wingdings" pitchFamily="2" charset="2"/>
              <a:buChar char="§"/>
              <a:defRPr/>
            </a:pPr>
            <a:r>
              <a:rPr lang="fr-FR" altLang="ja-JP" sz="2800" dirty="0" smtClean="0"/>
              <a:t>Schéma thérapeutique</a:t>
            </a:r>
          </a:p>
          <a:p>
            <a:pPr marL="0" indent="354013">
              <a:buFont typeface="Wingdings" pitchFamily="2" charset="2"/>
              <a:buChar char="§"/>
              <a:defRPr/>
            </a:pPr>
            <a:r>
              <a:rPr lang="fr-FR" altLang="ja-JP" sz="2800" dirty="0" smtClean="0"/>
              <a:t> Délai d’attente</a:t>
            </a:r>
          </a:p>
          <a:p>
            <a:pPr marL="0" indent="354013">
              <a:buFont typeface="Wingdings" pitchFamily="2" charset="2"/>
              <a:buChar char="§"/>
              <a:defRPr/>
            </a:pPr>
            <a:r>
              <a:rPr lang="fr-FR" altLang="ja-JP" sz="2800" dirty="0" smtClean="0"/>
              <a:t> Coût</a:t>
            </a:r>
          </a:p>
        </p:txBody>
      </p:sp>
      <p:pic>
        <p:nvPicPr>
          <p:cNvPr id="5" name="Image 4" descr="IMG_099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57158" y="1357298"/>
            <a:ext cx="2126580" cy="3642412"/>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214282" y="5643578"/>
            <a:ext cx="8786811" cy="954107"/>
          </a:xfrm>
          <a:prstGeom prst="rect">
            <a:avLst/>
          </a:prstGeom>
          <a:noFill/>
        </p:spPr>
        <p:txBody>
          <a:bodyPr wrap="square" rtlCol="0">
            <a:spAutoFit/>
          </a:bodyPr>
          <a:lstStyle/>
          <a:p>
            <a:pPr algn="ctr">
              <a:buFontTx/>
              <a:buNone/>
            </a:pPr>
            <a:r>
              <a:rPr lang="fr-FR" sz="2800" dirty="0"/>
              <a:t>Il </a:t>
            </a:r>
            <a:r>
              <a:rPr lang="fr-FR" sz="2800" dirty="0" smtClean="0"/>
              <a:t>existe </a:t>
            </a:r>
            <a:r>
              <a:rPr lang="fr-FR" sz="2800" dirty="0"/>
              <a:t>plusieurs familles d’</a:t>
            </a:r>
            <a:r>
              <a:rPr lang="fr-FR" altLang="ja-JP" sz="2800" dirty="0"/>
              <a:t>antibiotiques avec des caractéristiques différentes (spectre d’activité, diffusion)</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5</a:t>
            </a:fld>
            <a:endParaRPr lang="fr-BE" dirty="0"/>
          </a:p>
        </p:txBody>
      </p:sp>
    </p:spTree>
    <p:extLst>
      <p:ext uri="{BB962C8B-B14F-4D97-AF65-F5344CB8AC3E}">
        <p14:creationId xmlns:p14="http://schemas.microsoft.com/office/powerpoint/2010/main" val="1319063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bwMode="auto">
          <a:xfrm>
            <a:off x="179512" y="585595"/>
            <a:ext cx="8770968" cy="792386"/>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fr-FR" b="1" dirty="0" smtClean="0">
                <a:solidFill>
                  <a:schemeClr val="accent1">
                    <a:lumMod val="75000"/>
                  </a:schemeClr>
                </a:solidFill>
                <a:latin typeface="+mn-lt"/>
              </a:rPr>
              <a:t>Cadre d’administration de l’</a:t>
            </a:r>
            <a:r>
              <a:rPr lang="fr-FR" altLang="ja-JP" b="1" dirty="0" smtClean="0">
                <a:solidFill>
                  <a:schemeClr val="accent1">
                    <a:lumMod val="75000"/>
                  </a:schemeClr>
                </a:solidFill>
                <a:latin typeface="+mn-lt"/>
              </a:rPr>
              <a:t>antibiotique</a:t>
            </a:r>
            <a:endParaRPr lang="fr-FR" b="1" dirty="0" smtClean="0">
              <a:solidFill>
                <a:schemeClr val="accent1">
                  <a:lumMod val="75000"/>
                </a:schemeClr>
              </a:solidFill>
              <a:latin typeface="+mn-lt"/>
            </a:endParaRPr>
          </a:p>
        </p:txBody>
      </p:sp>
      <p:sp>
        <p:nvSpPr>
          <p:cNvPr id="8195" name="Espace réservé du contenu 2"/>
          <p:cNvSpPr>
            <a:spLocks noGrp="1"/>
          </p:cNvSpPr>
          <p:nvPr>
            <p:ph idx="1"/>
          </p:nvPr>
        </p:nvSpPr>
        <p:spPr bwMode="auto">
          <a:xfrm>
            <a:off x="816471" y="2332013"/>
            <a:ext cx="7870329" cy="3095674"/>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buNone/>
            </a:pPr>
            <a:r>
              <a:rPr lang="fr-FR" dirty="0" smtClean="0"/>
              <a:t>L’administration</a:t>
            </a:r>
            <a:r>
              <a:rPr lang="fr-FR" altLang="ja-JP" dirty="0" smtClean="0"/>
              <a:t> des antibiotiques est réglementée :</a:t>
            </a:r>
          </a:p>
          <a:p>
            <a:pPr marL="0" indent="0">
              <a:buNone/>
            </a:pPr>
            <a:endParaRPr lang="fr-FR" altLang="ja-JP" dirty="0" smtClean="0"/>
          </a:p>
          <a:p>
            <a:r>
              <a:rPr lang="fr-FR" altLang="ja-JP" dirty="0" smtClean="0"/>
              <a:t>Ils doivent être prescrits par le vétérinaire</a:t>
            </a:r>
          </a:p>
          <a:p>
            <a:r>
              <a:rPr lang="fr-FR" altLang="ja-JP" dirty="0" smtClean="0"/>
              <a:t>Ils doivent être enregistrés </a:t>
            </a:r>
            <a:r>
              <a:rPr lang="fr-FR" dirty="0" smtClean="0"/>
              <a:t>dans le registre d’élevage</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109982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686800" cy="1082636"/>
          </a:xfrm>
        </p:spPr>
        <p:txBody>
          <a:bodyPr>
            <a:noAutofit/>
          </a:bodyPr>
          <a:lstStyle/>
          <a:p>
            <a:r>
              <a:rPr lang="fr-FR" sz="4800" b="1" dirty="0" smtClean="0">
                <a:solidFill>
                  <a:schemeClr val="accent1">
                    <a:lumMod val="75000"/>
                  </a:schemeClr>
                </a:solidFill>
                <a:latin typeface="Calibri" pitchFamily="34" charset="0"/>
              </a:rPr>
              <a:t>Une prescription</a:t>
            </a:r>
            <a:r>
              <a:rPr lang="fr-FR" sz="4800" dirty="0" smtClean="0">
                <a:solidFill>
                  <a:schemeClr val="accent1">
                    <a:lumMod val="75000"/>
                  </a:schemeClr>
                </a:solidFill>
                <a:latin typeface="Calibri" pitchFamily="34" charset="0"/>
              </a:rPr>
              <a:t> </a:t>
            </a:r>
            <a:r>
              <a:rPr lang="fr-FR" sz="4800" b="1" dirty="0" smtClean="0">
                <a:solidFill>
                  <a:schemeClr val="accent1">
                    <a:lumMod val="75000"/>
                  </a:schemeClr>
                </a:solidFill>
                <a:latin typeface="Calibri" pitchFamily="34" charset="0"/>
              </a:rPr>
              <a:t>sur ordonnance</a:t>
            </a:r>
            <a:endParaRPr lang="fr-FR" sz="4800" dirty="0">
              <a:solidFill>
                <a:schemeClr val="accent1">
                  <a:lumMod val="75000"/>
                </a:schemeClr>
              </a:solidFill>
            </a:endParaRPr>
          </a:p>
        </p:txBody>
      </p:sp>
      <p:sp>
        <p:nvSpPr>
          <p:cNvPr id="20" name="Text Box 19"/>
          <p:cNvSpPr txBox="1">
            <a:spLocks noChangeArrowheads="1"/>
          </p:cNvSpPr>
          <p:nvPr/>
        </p:nvSpPr>
        <p:spPr bwMode="auto">
          <a:xfrm>
            <a:off x="1785938" y="5857876"/>
            <a:ext cx="4876800" cy="830263"/>
          </a:xfrm>
          <a:prstGeom prst="rect">
            <a:avLst/>
          </a:prstGeom>
          <a:solidFill>
            <a:schemeClr val="accent2">
              <a:lumMod val="40000"/>
              <a:lumOff val="60000"/>
            </a:schemeClr>
          </a:solidFill>
          <a:ln w="28575">
            <a:solidFill>
              <a:srgbClr val="C00000"/>
            </a:solidFill>
            <a:miter lim="800000"/>
            <a:headEnd/>
            <a:tailEnd/>
          </a:ln>
        </p:spPr>
        <p:txBody>
          <a:bodyPr>
            <a:spAutoFit/>
          </a:bodyPr>
          <a:lstStyle/>
          <a:p>
            <a:pPr algn="ctr">
              <a:spcBef>
                <a:spcPct val="50000"/>
              </a:spcBef>
            </a:pPr>
            <a:r>
              <a:rPr lang="fr-FR" sz="2400" b="1" dirty="0">
                <a:solidFill>
                  <a:srgbClr val="C00000"/>
                </a:solidFill>
                <a:latin typeface="Calibri" pitchFamily="34" charset="0"/>
                <a:cs typeface="Times New Roman" pitchFamily="18" charset="0"/>
              </a:rPr>
              <a:t>Rédaction</a:t>
            </a:r>
          </a:p>
          <a:p>
            <a:pPr algn="ctr"/>
            <a:r>
              <a:rPr lang="fr-FR" sz="2400" b="1" dirty="0" smtClean="0">
                <a:solidFill>
                  <a:srgbClr val="C00000"/>
                </a:solidFill>
                <a:latin typeface="Calibri" pitchFamily="34" charset="0"/>
                <a:cs typeface="Times New Roman" pitchFamily="18" charset="0"/>
              </a:rPr>
              <a:t> </a:t>
            </a:r>
            <a:r>
              <a:rPr lang="fr-FR" sz="2400" b="1" dirty="0">
                <a:solidFill>
                  <a:srgbClr val="C00000"/>
                </a:solidFill>
                <a:latin typeface="Calibri" pitchFamily="34" charset="0"/>
                <a:cs typeface="Times New Roman" pitchFamily="18" charset="0"/>
              </a:rPr>
              <a:t>de l’ordonnance par le vétérinaire</a:t>
            </a:r>
          </a:p>
        </p:txBody>
      </p:sp>
      <p:grpSp>
        <p:nvGrpSpPr>
          <p:cNvPr id="21" name="Group 20"/>
          <p:cNvGrpSpPr>
            <a:grpSpLocks/>
          </p:cNvGrpSpPr>
          <p:nvPr/>
        </p:nvGrpSpPr>
        <p:grpSpPr bwMode="auto">
          <a:xfrm>
            <a:off x="6786578" y="4786322"/>
            <a:ext cx="2089150" cy="1844675"/>
            <a:chOff x="4195" y="3158"/>
            <a:chExt cx="1316" cy="1162"/>
          </a:xfrm>
        </p:grpSpPr>
        <p:sp>
          <p:nvSpPr>
            <p:cNvPr id="22" name="Rectangle 21"/>
            <p:cNvSpPr>
              <a:spLocks noChangeArrowheads="1"/>
            </p:cNvSpPr>
            <p:nvPr/>
          </p:nvSpPr>
          <p:spPr bwMode="auto">
            <a:xfrm>
              <a:off x="4195" y="3158"/>
              <a:ext cx="1316" cy="1162"/>
            </a:xfrm>
            <a:prstGeom prst="rect">
              <a:avLst/>
            </a:prstGeom>
            <a:solidFill>
              <a:schemeClr val="bg1"/>
            </a:solidFill>
            <a:ln w="9525">
              <a:noFill/>
              <a:miter lim="800000"/>
              <a:headEnd/>
              <a:tailEnd/>
            </a:ln>
          </p:spPr>
          <p:txBody>
            <a:bodyPr wrap="none" anchor="ctr"/>
            <a:lstStyle/>
            <a:p>
              <a:endParaRPr lang="fr-FR">
                <a:latin typeface="Calibri" pitchFamily="34" charset="0"/>
              </a:endParaRPr>
            </a:p>
          </p:txBody>
        </p:sp>
        <p:pic>
          <p:nvPicPr>
            <p:cNvPr id="23" name="Picture 22"/>
            <p:cNvPicPr>
              <a:picLocks noChangeAspect="1" noChangeArrowheads="1"/>
            </p:cNvPicPr>
            <p:nvPr/>
          </p:nvPicPr>
          <p:blipFill>
            <a:blip r:embed="rId3" cstate="print"/>
            <a:srcRect/>
            <a:stretch>
              <a:fillRect/>
            </a:stretch>
          </p:blipFill>
          <p:spPr bwMode="auto">
            <a:xfrm>
              <a:off x="4195" y="3284"/>
              <a:ext cx="1247" cy="1036"/>
            </a:xfrm>
            <a:prstGeom prst="rect">
              <a:avLst/>
            </a:prstGeom>
            <a:noFill/>
            <a:ln w="9525">
              <a:noFill/>
              <a:miter lim="800000"/>
              <a:headEnd/>
              <a:tailEnd/>
            </a:ln>
          </p:spPr>
        </p:pic>
      </p:grpSp>
      <p:sp>
        <p:nvSpPr>
          <p:cNvPr id="26" name="Text Box 25"/>
          <p:cNvSpPr txBox="1">
            <a:spLocks noChangeArrowheads="1"/>
          </p:cNvSpPr>
          <p:nvPr/>
        </p:nvSpPr>
        <p:spPr bwMode="auto">
          <a:xfrm>
            <a:off x="-38937" y="6430942"/>
            <a:ext cx="1590500" cy="400110"/>
          </a:xfrm>
          <a:prstGeom prst="rect">
            <a:avLst/>
          </a:prstGeom>
          <a:noFill/>
          <a:ln w="9525">
            <a:noFill/>
            <a:miter lim="800000"/>
            <a:headEnd/>
            <a:tailEnd/>
          </a:ln>
        </p:spPr>
        <p:txBody>
          <a:bodyPr wrap="none">
            <a:spAutoFit/>
          </a:bodyPr>
          <a:lstStyle/>
          <a:p>
            <a:r>
              <a:rPr lang="fr-FR" sz="2000" i="1" dirty="0" smtClean="0">
                <a:latin typeface="Calibri" pitchFamily="34" charset="0"/>
              </a:rPr>
              <a:t>Source: </a:t>
            </a:r>
            <a:r>
              <a:rPr lang="fr-FR" sz="2000" i="1" dirty="0" err="1" smtClean="0">
                <a:latin typeface="Calibri" pitchFamily="34" charset="0"/>
              </a:rPr>
              <a:t>DGAl</a:t>
            </a:r>
            <a:r>
              <a:rPr lang="fr-FR" sz="2000" i="1" dirty="0" smtClean="0">
                <a:latin typeface="Calibri" pitchFamily="34" charset="0"/>
              </a:rPr>
              <a:t> </a:t>
            </a:r>
            <a:endParaRPr lang="fr-FR" sz="2000" i="1" dirty="0">
              <a:latin typeface="Calibri" pitchFamily="34" charset="0"/>
            </a:endParaRPr>
          </a:p>
        </p:txBody>
      </p:sp>
      <p:grpSp>
        <p:nvGrpSpPr>
          <p:cNvPr id="7" name="Group 5"/>
          <p:cNvGrpSpPr>
            <a:grpSpLocks/>
          </p:cNvGrpSpPr>
          <p:nvPr/>
        </p:nvGrpSpPr>
        <p:grpSpPr bwMode="auto">
          <a:xfrm>
            <a:off x="1785918" y="4572008"/>
            <a:ext cx="4929222" cy="1358898"/>
            <a:chOff x="975" y="2432"/>
            <a:chExt cx="2832" cy="991"/>
          </a:xfrm>
        </p:grpSpPr>
        <p:sp>
          <p:nvSpPr>
            <p:cNvPr id="8" name="AutoShape 6"/>
            <p:cNvSpPr>
              <a:spLocks noChangeArrowheads="1"/>
            </p:cNvSpPr>
            <p:nvPr/>
          </p:nvSpPr>
          <p:spPr bwMode="auto">
            <a:xfrm>
              <a:off x="975" y="2432"/>
              <a:ext cx="2832" cy="991"/>
            </a:xfrm>
            <a:prstGeom prst="downArrowCallout">
              <a:avLst>
                <a:gd name="adj1" fmla="val 16961"/>
                <a:gd name="adj2" fmla="val 19673"/>
                <a:gd name="adj3" fmla="val 22449"/>
                <a:gd name="adj4" fmla="val 60810"/>
              </a:avLst>
            </a:prstGeom>
            <a:solidFill>
              <a:schemeClr val="accent1">
                <a:lumMod val="40000"/>
                <a:lumOff val="60000"/>
              </a:schemeClr>
            </a:solidFill>
            <a:ln w="28575">
              <a:solidFill>
                <a:schemeClr val="accent1">
                  <a:lumMod val="75000"/>
                </a:schemeClr>
              </a:solidFill>
              <a:miter lim="800000"/>
              <a:headEnd/>
              <a:tailEnd/>
            </a:ln>
          </p:spPr>
          <p:txBody>
            <a:bodyPr wrap="none" anchor="ctr"/>
            <a:lstStyle/>
            <a:p>
              <a:endParaRPr lang="fr-FR">
                <a:latin typeface="Calibri" pitchFamily="34" charset="0"/>
              </a:endParaRPr>
            </a:p>
          </p:txBody>
        </p:sp>
        <p:sp>
          <p:nvSpPr>
            <p:cNvPr id="9" name="Text Box 7"/>
            <p:cNvSpPr txBox="1">
              <a:spLocks noChangeArrowheads="1"/>
            </p:cNvSpPr>
            <p:nvPr/>
          </p:nvSpPr>
          <p:spPr bwMode="auto">
            <a:xfrm>
              <a:off x="1104" y="2536"/>
              <a:ext cx="2592" cy="337"/>
            </a:xfrm>
            <a:prstGeom prst="rect">
              <a:avLst/>
            </a:prstGeom>
            <a:noFill/>
            <a:ln w="9525">
              <a:noFill/>
              <a:miter lim="800000"/>
              <a:headEnd/>
              <a:tailEnd/>
            </a:ln>
          </p:spPr>
          <p:txBody>
            <a:bodyPr wrap="square">
              <a:spAutoFit/>
            </a:bodyPr>
            <a:lstStyle/>
            <a:p>
              <a:pPr algn="ctr">
                <a:spcBef>
                  <a:spcPct val="50000"/>
                </a:spcBef>
              </a:pPr>
              <a:r>
                <a:rPr lang="fr-FR" sz="2400" dirty="0">
                  <a:latin typeface="Calibri" pitchFamily="34" charset="0"/>
                  <a:cs typeface="Times New Roman" pitchFamily="18" charset="0"/>
                </a:rPr>
                <a:t>Choix d’une des deux possibilités</a:t>
              </a:r>
            </a:p>
          </p:txBody>
        </p:sp>
      </p:grpSp>
      <p:sp>
        <p:nvSpPr>
          <p:cNvPr id="29" name="Text Box 4"/>
          <p:cNvSpPr txBox="1">
            <a:spLocks noChangeArrowheads="1"/>
          </p:cNvSpPr>
          <p:nvPr/>
        </p:nvSpPr>
        <p:spPr bwMode="auto">
          <a:xfrm>
            <a:off x="214282" y="2143116"/>
            <a:ext cx="3695388" cy="2339102"/>
          </a:xfrm>
          <a:prstGeom prst="rect">
            <a:avLst/>
          </a:prstGeom>
          <a:solidFill>
            <a:srgbClr val="FFE48F"/>
          </a:solidFill>
          <a:ln w="28575">
            <a:solidFill>
              <a:schemeClr val="accent6">
                <a:lumMod val="75000"/>
              </a:schemeClr>
            </a:solidFill>
            <a:miter lim="800000"/>
            <a:headEnd/>
            <a:tailEnd/>
          </a:ln>
        </p:spPr>
        <p:txBody>
          <a:bodyPr wrap="square">
            <a:spAutoFit/>
          </a:bodyPr>
          <a:lstStyle/>
          <a:p>
            <a:pPr algn="ctr"/>
            <a:endParaRPr lang="fr-FR" sz="800" b="1" dirty="0">
              <a:latin typeface="Calibri" pitchFamily="34" charset="0"/>
              <a:cs typeface="Times New Roman" pitchFamily="18" charset="0"/>
            </a:endParaRPr>
          </a:p>
          <a:p>
            <a:pPr marL="108000" indent="2330450">
              <a:spcBef>
                <a:spcPts val="1200"/>
              </a:spcBef>
            </a:pPr>
            <a:r>
              <a:rPr lang="fr-FR" sz="2400" b="1" dirty="0" smtClean="0">
                <a:latin typeface="Calibri" pitchFamily="34" charset="0"/>
                <a:cs typeface="Times New Roman" pitchFamily="18" charset="0"/>
              </a:rPr>
              <a:t>Examen clinique systématique </a:t>
            </a:r>
            <a:endParaRPr lang="fr-FR" sz="2400" b="1" dirty="0">
              <a:latin typeface="Calibri" pitchFamily="34" charset="0"/>
              <a:cs typeface="Times New Roman" pitchFamily="18" charset="0"/>
            </a:endParaRPr>
          </a:p>
          <a:p>
            <a:pPr algn="ctr"/>
            <a:r>
              <a:rPr lang="fr-FR" sz="2400" dirty="0">
                <a:latin typeface="Calibri" pitchFamily="34" charset="0"/>
                <a:cs typeface="Times New Roman" pitchFamily="18" charset="0"/>
              </a:rPr>
              <a:t>des animaux malades</a:t>
            </a:r>
          </a:p>
          <a:p>
            <a:pPr algn="ctr"/>
            <a:r>
              <a:rPr lang="fr-FR" sz="800" dirty="0">
                <a:latin typeface="Calibri" pitchFamily="34" charset="0"/>
                <a:cs typeface="Times New Roman" pitchFamily="18" charset="0"/>
              </a:rPr>
              <a:t> </a:t>
            </a:r>
          </a:p>
          <a:p>
            <a:pPr algn="ctr"/>
            <a:r>
              <a:rPr lang="fr-FR" sz="2000" dirty="0">
                <a:latin typeface="Calibri" pitchFamily="34" charset="0"/>
                <a:cs typeface="Times New Roman" pitchFamily="18" charset="0"/>
              </a:rPr>
              <a:t>(ou acte de </a:t>
            </a:r>
            <a:r>
              <a:rPr lang="fr-FR" sz="2000" dirty="0" smtClean="0">
                <a:latin typeface="Calibri" pitchFamily="34" charset="0"/>
                <a:cs typeface="Times New Roman" pitchFamily="18" charset="0"/>
              </a:rPr>
              <a:t>médecine ou </a:t>
            </a:r>
            <a:r>
              <a:rPr lang="fr-FR" sz="2000" dirty="0">
                <a:latin typeface="Calibri" pitchFamily="34" charset="0"/>
                <a:cs typeface="Times New Roman" pitchFamily="18" charset="0"/>
              </a:rPr>
              <a:t>de chirurgie)</a:t>
            </a:r>
          </a:p>
          <a:p>
            <a:pPr algn="ctr"/>
            <a:endParaRPr lang="fr-FR" sz="800" dirty="0">
              <a:latin typeface="Calibri" pitchFamily="34" charset="0"/>
              <a:cs typeface="Times New Roman" pitchFamily="18" charset="0"/>
            </a:endParaRPr>
          </a:p>
        </p:txBody>
      </p:sp>
      <p:pic>
        <p:nvPicPr>
          <p:cNvPr id="33" name="Picture 10" descr="1"/>
          <p:cNvPicPr>
            <a:picLocks noChangeAspect="1" noChangeArrowheads="1"/>
          </p:cNvPicPr>
          <p:nvPr/>
        </p:nvPicPr>
        <p:blipFill>
          <a:blip r:embed="rId4" cstate="print"/>
          <a:srcRect/>
          <a:stretch>
            <a:fillRect/>
          </a:stretch>
        </p:blipFill>
        <p:spPr bwMode="auto">
          <a:xfrm>
            <a:off x="6572264" y="1142984"/>
            <a:ext cx="2378073" cy="1598264"/>
          </a:xfrm>
          <a:prstGeom prst="rect">
            <a:avLst/>
          </a:prstGeom>
          <a:ln>
            <a:noFill/>
          </a:ln>
          <a:effectLst>
            <a:outerShdw blurRad="292100" dist="139700" dir="2700000" algn="tl" rotWithShape="0">
              <a:srgbClr val="333333">
                <a:alpha val="65000"/>
              </a:srgbClr>
            </a:outerShdw>
          </a:effectLst>
        </p:spPr>
      </p:pic>
      <p:sp>
        <p:nvSpPr>
          <p:cNvPr id="34" name="Text Box 11"/>
          <p:cNvSpPr txBox="1">
            <a:spLocks noChangeArrowheads="1"/>
          </p:cNvSpPr>
          <p:nvPr/>
        </p:nvSpPr>
        <p:spPr bwMode="auto">
          <a:xfrm>
            <a:off x="5739786" y="2757480"/>
            <a:ext cx="3200400" cy="485775"/>
          </a:xfrm>
          <a:prstGeom prst="rect">
            <a:avLst/>
          </a:prstGeom>
          <a:solidFill>
            <a:schemeClr val="accent3">
              <a:lumMod val="60000"/>
              <a:lumOff val="40000"/>
            </a:schemeClr>
          </a:solidFill>
          <a:ln w="28575">
            <a:solidFill>
              <a:schemeClr val="accent3">
                <a:lumMod val="75000"/>
              </a:schemeClr>
            </a:solidFill>
            <a:miter lim="800000"/>
            <a:headEnd/>
            <a:tailEnd/>
          </a:ln>
        </p:spPr>
        <p:txBody>
          <a:bodyPr>
            <a:spAutoFit/>
          </a:bodyPr>
          <a:lstStyle/>
          <a:p>
            <a:pPr algn="ctr" eaLnBrk="0" hangingPunct="0">
              <a:spcBef>
                <a:spcPct val="50000"/>
              </a:spcBef>
            </a:pPr>
            <a:r>
              <a:rPr lang="fr-FR" sz="2400">
                <a:latin typeface="Calibri" pitchFamily="34" charset="0"/>
                <a:cs typeface="Times New Roman" pitchFamily="18" charset="0"/>
              </a:rPr>
              <a:t>+ Bilan sanitaire</a:t>
            </a:r>
          </a:p>
        </p:txBody>
      </p:sp>
      <p:sp>
        <p:nvSpPr>
          <p:cNvPr id="35" name="Text Box 12"/>
          <p:cNvSpPr txBox="1">
            <a:spLocks noChangeArrowheads="1"/>
          </p:cNvSpPr>
          <p:nvPr/>
        </p:nvSpPr>
        <p:spPr bwMode="auto">
          <a:xfrm>
            <a:off x="5739786" y="3367080"/>
            <a:ext cx="3200400" cy="485775"/>
          </a:xfrm>
          <a:prstGeom prst="rect">
            <a:avLst/>
          </a:prstGeom>
          <a:solidFill>
            <a:schemeClr val="accent3">
              <a:lumMod val="60000"/>
              <a:lumOff val="40000"/>
            </a:schemeClr>
          </a:solidFill>
          <a:ln w="28575">
            <a:solidFill>
              <a:schemeClr val="accent3">
                <a:lumMod val="75000"/>
              </a:schemeClr>
            </a:solidFill>
            <a:miter lim="800000"/>
            <a:headEnd/>
            <a:tailEnd/>
          </a:ln>
        </p:spPr>
        <p:txBody>
          <a:bodyPr>
            <a:spAutoFit/>
          </a:bodyPr>
          <a:lstStyle/>
          <a:p>
            <a:pPr algn="ctr" eaLnBrk="0" hangingPunct="0">
              <a:spcBef>
                <a:spcPct val="50000"/>
              </a:spcBef>
            </a:pPr>
            <a:r>
              <a:rPr lang="fr-FR" sz="2400" dirty="0">
                <a:latin typeface="Calibri" pitchFamily="34" charset="0"/>
                <a:cs typeface="Times New Roman" pitchFamily="18" charset="0"/>
              </a:rPr>
              <a:t>+ Protocole de soins</a:t>
            </a:r>
          </a:p>
        </p:txBody>
      </p:sp>
      <p:sp>
        <p:nvSpPr>
          <p:cNvPr id="36" name="Text Box 13"/>
          <p:cNvSpPr txBox="1">
            <a:spLocks noChangeArrowheads="1"/>
          </p:cNvSpPr>
          <p:nvPr/>
        </p:nvSpPr>
        <p:spPr bwMode="auto">
          <a:xfrm>
            <a:off x="5739786" y="3976680"/>
            <a:ext cx="3200400" cy="485775"/>
          </a:xfrm>
          <a:prstGeom prst="rect">
            <a:avLst/>
          </a:prstGeom>
          <a:solidFill>
            <a:schemeClr val="accent3">
              <a:lumMod val="60000"/>
              <a:lumOff val="40000"/>
            </a:schemeClr>
          </a:solidFill>
          <a:ln w="28575">
            <a:solidFill>
              <a:schemeClr val="accent3">
                <a:lumMod val="75000"/>
              </a:schemeClr>
            </a:solidFill>
            <a:miter lim="800000"/>
            <a:headEnd/>
            <a:tailEnd/>
          </a:ln>
        </p:spPr>
        <p:txBody>
          <a:bodyPr>
            <a:spAutoFit/>
          </a:bodyPr>
          <a:lstStyle/>
          <a:p>
            <a:pPr algn="ctr" eaLnBrk="0" hangingPunct="0">
              <a:spcBef>
                <a:spcPct val="50000"/>
              </a:spcBef>
            </a:pPr>
            <a:r>
              <a:rPr lang="fr-FR" sz="2400">
                <a:latin typeface="Calibri" pitchFamily="34" charset="0"/>
                <a:cs typeface="Times New Roman" pitchFamily="18" charset="0"/>
              </a:rPr>
              <a:t>+ Visite de suivi</a:t>
            </a:r>
          </a:p>
        </p:txBody>
      </p:sp>
      <p:sp>
        <p:nvSpPr>
          <p:cNvPr id="37" name="Text Box 14"/>
          <p:cNvSpPr txBox="1">
            <a:spLocks noChangeArrowheads="1"/>
          </p:cNvSpPr>
          <p:nvPr/>
        </p:nvSpPr>
        <p:spPr bwMode="auto">
          <a:xfrm>
            <a:off x="5749311" y="2146292"/>
            <a:ext cx="3200400" cy="485775"/>
          </a:xfrm>
          <a:prstGeom prst="rect">
            <a:avLst/>
          </a:prstGeom>
          <a:solidFill>
            <a:schemeClr val="accent3">
              <a:lumMod val="60000"/>
              <a:lumOff val="40000"/>
            </a:schemeClr>
          </a:solidFill>
          <a:ln w="28575">
            <a:solidFill>
              <a:schemeClr val="accent3">
                <a:lumMod val="75000"/>
              </a:schemeClr>
            </a:solidFill>
            <a:miter lim="800000"/>
            <a:headEnd/>
            <a:tailEnd/>
          </a:ln>
        </p:spPr>
        <p:txBody>
          <a:bodyPr>
            <a:spAutoFit/>
          </a:bodyPr>
          <a:lstStyle/>
          <a:p>
            <a:pPr algn="ctr" eaLnBrk="0" hangingPunct="0">
              <a:spcBef>
                <a:spcPct val="50000"/>
              </a:spcBef>
            </a:pPr>
            <a:r>
              <a:rPr lang="fr-FR" sz="2400">
                <a:latin typeface="Calibri" pitchFamily="34" charset="0"/>
                <a:cs typeface="Times New Roman" pitchFamily="18" charset="0"/>
              </a:rPr>
              <a:t>Soins réguliers </a:t>
            </a:r>
          </a:p>
        </p:txBody>
      </p:sp>
      <p:sp>
        <p:nvSpPr>
          <p:cNvPr id="38" name="Text Box 15"/>
          <p:cNvSpPr txBox="1">
            <a:spLocks noChangeArrowheads="1"/>
          </p:cNvSpPr>
          <p:nvPr/>
        </p:nvSpPr>
        <p:spPr bwMode="auto">
          <a:xfrm rot="16200000">
            <a:off x="4114186" y="2960680"/>
            <a:ext cx="2303463" cy="730250"/>
          </a:xfrm>
          <a:prstGeom prst="rect">
            <a:avLst/>
          </a:prstGeom>
          <a:solidFill>
            <a:schemeClr val="accent3">
              <a:lumMod val="60000"/>
              <a:lumOff val="40000"/>
            </a:schemeClr>
          </a:solidFill>
          <a:ln w="28575">
            <a:solidFill>
              <a:schemeClr val="accent3">
                <a:lumMod val="75000"/>
              </a:schemeClr>
            </a:solidFill>
            <a:miter lim="800000"/>
            <a:headEnd/>
            <a:tailEnd/>
          </a:ln>
        </p:spPr>
        <p:txBody>
          <a:bodyPr>
            <a:spAutoFit/>
          </a:bodyPr>
          <a:lstStyle/>
          <a:p>
            <a:pPr algn="ctr" eaLnBrk="0" hangingPunct="0">
              <a:spcBef>
                <a:spcPct val="50000"/>
              </a:spcBef>
            </a:pPr>
            <a:r>
              <a:rPr lang="fr-FR" sz="2000" b="1">
                <a:latin typeface="Calibri" pitchFamily="34" charset="0"/>
                <a:cs typeface="Times New Roman" pitchFamily="18" charset="0"/>
              </a:rPr>
              <a:t>Suivi sanitaire permanent </a:t>
            </a:r>
          </a:p>
        </p:txBody>
      </p:sp>
      <p:sp>
        <p:nvSpPr>
          <p:cNvPr id="32" name="Text Box 16"/>
          <p:cNvSpPr txBox="1">
            <a:spLocks noChangeArrowheads="1"/>
          </p:cNvSpPr>
          <p:nvPr/>
        </p:nvSpPr>
        <p:spPr bwMode="auto">
          <a:xfrm>
            <a:off x="4071934" y="3000372"/>
            <a:ext cx="685800" cy="457200"/>
          </a:xfrm>
          <a:prstGeom prst="rect">
            <a:avLst/>
          </a:prstGeom>
          <a:noFill/>
          <a:ln w="9525">
            <a:noFill/>
            <a:miter lim="800000"/>
            <a:headEnd/>
            <a:tailEnd/>
          </a:ln>
        </p:spPr>
        <p:txBody>
          <a:bodyPr>
            <a:spAutoFit/>
          </a:bodyPr>
          <a:lstStyle/>
          <a:p>
            <a:pPr>
              <a:spcBef>
                <a:spcPct val="50000"/>
              </a:spcBef>
            </a:pPr>
            <a:r>
              <a:rPr lang="fr-FR" sz="2400" dirty="0">
                <a:latin typeface="Calibri" pitchFamily="34" charset="0"/>
                <a:cs typeface="Times New Roman" pitchFamily="18" charset="0"/>
              </a:rPr>
              <a:t>OU</a:t>
            </a:r>
          </a:p>
        </p:txBody>
      </p:sp>
      <p:pic>
        <p:nvPicPr>
          <p:cNvPr id="28" name="Picture 3" descr="7-15-2_L"/>
          <p:cNvPicPr>
            <a:picLocks noChangeAspect="1" noChangeArrowheads="1"/>
          </p:cNvPicPr>
          <p:nvPr/>
        </p:nvPicPr>
        <p:blipFill>
          <a:blip r:embed="rId5" cstate="print"/>
          <a:srcRect/>
          <a:stretch>
            <a:fillRect/>
          </a:stretch>
        </p:blipFill>
        <p:spPr bwMode="auto">
          <a:xfrm>
            <a:off x="357158" y="1142984"/>
            <a:ext cx="2089150" cy="1563688"/>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1"/>
          <p:cNvSpPr txBox="1">
            <a:spLocks noChangeArrowheads="1"/>
          </p:cNvSpPr>
          <p:nvPr/>
        </p:nvSpPr>
        <p:spPr bwMode="auto">
          <a:xfrm>
            <a:off x="565063" y="98711"/>
            <a:ext cx="8289925" cy="769937"/>
          </a:xfrm>
          <a:prstGeom prst="rect">
            <a:avLst/>
          </a:prstGeom>
          <a:noFill/>
          <a:ln w="9525">
            <a:noFill/>
            <a:miter lim="800000"/>
            <a:headEnd/>
            <a:tailEnd/>
          </a:ln>
        </p:spPr>
        <p:txBody>
          <a:bodyPr wrap="none">
            <a:spAutoFit/>
          </a:bodyPr>
          <a:lstStyle/>
          <a:p>
            <a:r>
              <a:rPr lang="fr-FR" sz="4400" b="1" dirty="0">
                <a:solidFill>
                  <a:schemeClr val="accent1">
                    <a:lumMod val="75000"/>
                  </a:schemeClr>
                </a:solidFill>
              </a:rPr>
              <a:t>Qu’</a:t>
            </a:r>
            <a:r>
              <a:rPr lang="fr-FR" altLang="ja-JP" sz="4400" b="1" dirty="0">
                <a:solidFill>
                  <a:schemeClr val="accent1">
                    <a:lumMod val="75000"/>
                  </a:schemeClr>
                </a:solidFill>
              </a:rPr>
              <a:t>est-ce que l’</a:t>
            </a:r>
            <a:r>
              <a:rPr lang="fr-FR" altLang="ja-JP" sz="4400" b="1" dirty="0" err="1">
                <a:solidFill>
                  <a:schemeClr val="accent1">
                    <a:lumMod val="75000"/>
                  </a:schemeClr>
                </a:solidFill>
              </a:rPr>
              <a:t>antibiorésistance</a:t>
            </a:r>
            <a:r>
              <a:rPr lang="fr-FR" altLang="ja-JP" sz="4400" b="1" dirty="0">
                <a:solidFill>
                  <a:schemeClr val="accent1">
                    <a:lumMod val="75000"/>
                  </a:schemeClr>
                </a:solidFill>
              </a:rPr>
              <a:t> ? </a:t>
            </a:r>
            <a:endParaRPr lang="fr-FR" sz="4400" b="1" dirty="0">
              <a:solidFill>
                <a:schemeClr val="accent1">
                  <a:lumMod val="75000"/>
                </a:schemeClr>
              </a:solidFill>
            </a:endParaRPr>
          </a:p>
        </p:txBody>
      </p:sp>
      <p:sp>
        <p:nvSpPr>
          <p:cNvPr id="9221" name="ZoneTexte 8"/>
          <p:cNvSpPr txBox="1">
            <a:spLocks noChangeArrowheads="1"/>
          </p:cNvSpPr>
          <p:nvPr/>
        </p:nvSpPr>
        <p:spPr bwMode="auto">
          <a:xfrm>
            <a:off x="4427984" y="2214563"/>
            <a:ext cx="4716016" cy="584775"/>
          </a:xfrm>
          <a:prstGeom prst="rect">
            <a:avLst/>
          </a:prstGeom>
          <a:noFill/>
          <a:ln w="9525">
            <a:noFill/>
            <a:miter lim="800000"/>
            <a:headEnd/>
            <a:tailEnd/>
          </a:ln>
        </p:spPr>
        <p:txBody>
          <a:bodyPr wrap="square">
            <a:spAutoFit/>
          </a:bodyPr>
          <a:lstStyle/>
          <a:p>
            <a:r>
              <a:rPr lang="fr-FR" sz="3200" dirty="0"/>
              <a:t> </a:t>
            </a:r>
            <a:r>
              <a:rPr lang="fr-FR" sz="3200" b="1" dirty="0">
                <a:solidFill>
                  <a:srgbClr val="C00000"/>
                </a:solidFill>
              </a:rPr>
              <a:t>Acquisition de résistances</a:t>
            </a:r>
            <a:r>
              <a:rPr lang="fr-FR" sz="3200" dirty="0">
                <a:solidFill>
                  <a:srgbClr val="C00000"/>
                </a:solidFill>
              </a:rPr>
              <a:t> </a:t>
            </a:r>
          </a:p>
        </p:txBody>
      </p:sp>
      <p:sp>
        <p:nvSpPr>
          <p:cNvPr id="9222" name="ZoneTexte 6"/>
          <p:cNvSpPr txBox="1">
            <a:spLocks noChangeArrowheads="1"/>
          </p:cNvSpPr>
          <p:nvPr/>
        </p:nvSpPr>
        <p:spPr bwMode="auto">
          <a:xfrm>
            <a:off x="3357563" y="977900"/>
            <a:ext cx="4654608" cy="1569660"/>
          </a:xfrm>
          <a:prstGeom prst="rect">
            <a:avLst/>
          </a:prstGeom>
          <a:noFill/>
          <a:ln w="9525">
            <a:noFill/>
            <a:miter lim="800000"/>
            <a:headEnd/>
            <a:tailEnd/>
          </a:ln>
        </p:spPr>
        <p:txBody>
          <a:bodyPr wrap="none">
            <a:spAutoFit/>
          </a:bodyPr>
          <a:lstStyle/>
          <a:p>
            <a:r>
              <a:rPr lang="fr-FR" sz="3200" dirty="0"/>
              <a:t>Des </a:t>
            </a:r>
            <a:r>
              <a:rPr lang="fr-FR" sz="3200" b="1" dirty="0" smtClean="0">
                <a:solidFill>
                  <a:srgbClr val="C00000"/>
                </a:solidFill>
              </a:rPr>
              <a:t>résistances naturelles </a:t>
            </a:r>
          </a:p>
          <a:p>
            <a:r>
              <a:rPr lang="fr-FR" sz="3200" dirty="0" smtClean="0"/>
              <a:t>à certains antibiotiques</a:t>
            </a:r>
            <a:r>
              <a:rPr lang="fr-FR" sz="3200" b="1" dirty="0">
                <a:solidFill>
                  <a:srgbClr val="C00000"/>
                </a:solidFill>
              </a:rPr>
              <a:t/>
            </a:r>
            <a:br>
              <a:rPr lang="fr-FR" sz="3200" b="1" dirty="0">
                <a:solidFill>
                  <a:srgbClr val="C00000"/>
                </a:solidFill>
              </a:rPr>
            </a:br>
            <a:endParaRPr lang="fr-FR" sz="3200" b="1" dirty="0">
              <a:solidFill>
                <a:srgbClr val="921BC7"/>
              </a:solidFill>
            </a:endParaRPr>
          </a:p>
        </p:txBody>
      </p:sp>
      <p:pic>
        <p:nvPicPr>
          <p:cNvPr id="9223" name="Picture 2"/>
          <p:cNvPicPr>
            <a:picLocks noChangeAspect="1" noChangeArrowheads="1"/>
          </p:cNvPicPr>
          <p:nvPr/>
        </p:nvPicPr>
        <p:blipFill>
          <a:blip r:embed="rId3" cstate="print"/>
          <a:srcRect/>
          <a:stretch>
            <a:fillRect/>
          </a:stretch>
        </p:blipFill>
        <p:spPr bwMode="auto">
          <a:xfrm>
            <a:off x="301625" y="960438"/>
            <a:ext cx="2789238" cy="2038350"/>
          </a:xfrm>
          <a:prstGeom prst="rect">
            <a:avLst/>
          </a:prstGeom>
          <a:ln>
            <a:noFill/>
          </a:ln>
          <a:effectLst>
            <a:outerShdw blurRad="292100" dist="139700" dir="2700000" algn="tl" rotWithShape="0">
              <a:srgbClr val="333333">
                <a:alpha val="65000"/>
              </a:srgbClr>
            </a:outerShdw>
          </a:effectLst>
        </p:spPr>
      </p:pic>
      <p:pic>
        <p:nvPicPr>
          <p:cNvPr id="9225" name="Picture 6" descr="C:\Users\Anne.GDSFRANCE\Desktop\Relectures\RTEmagicC_conjugaison-plasmide_bjorn-norberg_txdam21382_16fa6a.jpg"/>
          <p:cNvPicPr>
            <a:picLocks noChangeAspect="1" noChangeArrowheads="1"/>
          </p:cNvPicPr>
          <p:nvPr/>
        </p:nvPicPr>
        <p:blipFill>
          <a:blip r:embed="rId4" cstate="print"/>
          <a:srcRect/>
          <a:stretch>
            <a:fillRect/>
          </a:stretch>
        </p:blipFill>
        <p:spPr bwMode="auto">
          <a:xfrm>
            <a:off x="5810250" y="2924944"/>
            <a:ext cx="3121025" cy="3121025"/>
          </a:xfrm>
          <a:prstGeom prst="rect">
            <a:avLst/>
          </a:prstGeom>
          <a:ln>
            <a:noFill/>
          </a:ln>
          <a:effectLst>
            <a:outerShdw blurRad="292100" dist="139700" dir="2700000" algn="tl" rotWithShape="0">
              <a:srgbClr val="333333">
                <a:alpha val="65000"/>
              </a:srgbClr>
            </a:outerShdw>
          </a:effectLst>
        </p:spPr>
      </p:pic>
      <p:sp>
        <p:nvSpPr>
          <p:cNvPr id="9226" name="Rectangle 13"/>
          <p:cNvSpPr>
            <a:spLocks noChangeArrowheads="1"/>
          </p:cNvSpPr>
          <p:nvPr/>
        </p:nvSpPr>
        <p:spPr bwMode="auto">
          <a:xfrm>
            <a:off x="214313" y="4572000"/>
            <a:ext cx="5572125" cy="1570038"/>
          </a:xfrm>
          <a:prstGeom prst="rect">
            <a:avLst/>
          </a:prstGeom>
          <a:noFill/>
          <a:ln w="9525">
            <a:noFill/>
            <a:miter lim="800000"/>
            <a:headEnd/>
            <a:tailEnd/>
          </a:ln>
        </p:spPr>
        <p:txBody>
          <a:bodyPr>
            <a:spAutoFit/>
          </a:bodyPr>
          <a:lstStyle/>
          <a:p>
            <a:pPr>
              <a:defRPr/>
            </a:pPr>
            <a:r>
              <a:rPr lang="fr-FR" sz="3200" b="1" dirty="0">
                <a:solidFill>
                  <a:srgbClr val="C00000"/>
                </a:solidFill>
              </a:rPr>
              <a:t>Transfert de gènes de résistance</a:t>
            </a:r>
          </a:p>
          <a:p>
            <a:pPr marL="268288">
              <a:defRPr/>
            </a:pPr>
            <a:r>
              <a:rPr lang="fr-FR" sz="3200" dirty="0"/>
              <a:t>Essentiellement </a:t>
            </a:r>
            <a:r>
              <a:rPr lang="fr-FR" sz="3200" i="1" dirty="0"/>
              <a:t>via</a:t>
            </a:r>
            <a:r>
              <a:rPr lang="fr-FR" sz="3200" dirty="0"/>
              <a:t> des plasmides=molécules d’</a:t>
            </a:r>
            <a:r>
              <a:rPr lang="fr-FR" altLang="ja-JP" sz="3200" dirty="0"/>
              <a:t>ADN  </a:t>
            </a:r>
            <a:endParaRPr lang="fr-FR" sz="3200" dirty="0"/>
          </a:p>
        </p:txBody>
      </p:sp>
      <p:sp>
        <p:nvSpPr>
          <p:cNvPr id="2" name="Rectangle 10"/>
          <p:cNvSpPr>
            <a:spLocks noChangeArrowheads="1"/>
          </p:cNvSpPr>
          <p:nvPr/>
        </p:nvSpPr>
        <p:spPr bwMode="auto">
          <a:xfrm>
            <a:off x="285750" y="3000375"/>
            <a:ext cx="5357813" cy="1570038"/>
          </a:xfrm>
          <a:prstGeom prst="rect">
            <a:avLst/>
          </a:prstGeom>
          <a:noFill/>
          <a:ln w="9525">
            <a:noFill/>
            <a:miter lim="800000"/>
            <a:headEnd/>
            <a:tailEnd/>
          </a:ln>
        </p:spPr>
        <p:txBody>
          <a:bodyPr>
            <a:spAutoFit/>
          </a:bodyPr>
          <a:lstStyle/>
          <a:p>
            <a:pPr marL="173038" lvl="1"/>
            <a:r>
              <a:rPr lang="fr-FR" sz="3200" dirty="0"/>
              <a:t>Des mécanismes génétiques </a:t>
            </a:r>
            <a:r>
              <a:rPr lang="fr-FR" sz="3200" dirty="0" smtClean="0"/>
              <a:t>(mutations</a:t>
            </a:r>
            <a:r>
              <a:rPr lang="fr-FR" sz="3200" dirty="0"/>
              <a:t> </a:t>
            </a:r>
            <a:r>
              <a:rPr lang="fr-FR" sz="3200" dirty="0" smtClean="0"/>
              <a:t>et </a:t>
            </a:r>
            <a:r>
              <a:rPr lang="fr-FR" sz="3200" dirty="0"/>
              <a:t>acquisition</a:t>
            </a:r>
            <a:br>
              <a:rPr lang="fr-FR" sz="3200" dirty="0"/>
            </a:br>
            <a:r>
              <a:rPr lang="fr-FR" sz="3200" dirty="0"/>
              <a:t>de gènes de </a:t>
            </a:r>
            <a:r>
              <a:rPr lang="fr-FR" sz="3200" dirty="0" smtClean="0"/>
              <a:t>résistance)</a:t>
            </a:r>
            <a:endParaRPr lang="fr-FR" sz="3200"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3238032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2"/>
          <p:cNvPicPr>
            <a:picLocks noChangeAspect="1" noChangeArrowheads="1"/>
          </p:cNvPicPr>
          <p:nvPr/>
        </p:nvPicPr>
        <p:blipFill>
          <a:blip r:embed="rId3" cstate="print"/>
          <a:srcRect/>
          <a:stretch>
            <a:fillRect/>
          </a:stretch>
        </p:blipFill>
        <p:spPr bwMode="auto">
          <a:xfrm>
            <a:off x="2857500" y="714375"/>
            <a:ext cx="2789238" cy="2038350"/>
          </a:xfrm>
          <a:prstGeom prst="rect">
            <a:avLst/>
          </a:prstGeom>
          <a:ln>
            <a:noFill/>
          </a:ln>
          <a:effectLst>
            <a:outerShdw blurRad="292100" dist="139700" dir="2700000" algn="tl" rotWithShape="0">
              <a:srgbClr val="333333">
                <a:alpha val="65000"/>
              </a:srgbClr>
            </a:outerShdw>
          </a:effectLst>
        </p:spPr>
      </p:pic>
      <p:sp>
        <p:nvSpPr>
          <p:cNvPr id="10243" name="ZoneTexte 4"/>
          <p:cNvSpPr txBox="1">
            <a:spLocks noChangeArrowheads="1"/>
          </p:cNvSpPr>
          <p:nvPr/>
        </p:nvSpPr>
        <p:spPr bwMode="auto">
          <a:xfrm>
            <a:off x="285720" y="989661"/>
            <a:ext cx="2444911" cy="400110"/>
          </a:xfrm>
          <a:prstGeom prst="rect">
            <a:avLst/>
          </a:prstGeom>
          <a:noFill/>
          <a:ln w="9525">
            <a:noFill/>
            <a:miter lim="800000"/>
            <a:headEnd/>
            <a:tailEnd/>
          </a:ln>
        </p:spPr>
        <p:txBody>
          <a:bodyPr wrap="square">
            <a:spAutoFit/>
          </a:bodyPr>
          <a:lstStyle/>
          <a:p>
            <a:r>
              <a:rPr lang="fr-FR" sz="2000" b="1" dirty="0" smtClean="0">
                <a:solidFill>
                  <a:srgbClr val="00B050"/>
                </a:solidFill>
              </a:rPr>
              <a:t>Bactéries sensibles</a:t>
            </a:r>
            <a:endParaRPr lang="fr-FR" sz="2000" b="1" dirty="0">
              <a:solidFill>
                <a:srgbClr val="00B050"/>
              </a:solidFill>
            </a:endParaRPr>
          </a:p>
        </p:txBody>
      </p:sp>
      <p:sp>
        <p:nvSpPr>
          <p:cNvPr id="10244" name="ZoneTexte 9"/>
          <p:cNvSpPr txBox="1">
            <a:spLocks noChangeArrowheads="1"/>
          </p:cNvSpPr>
          <p:nvPr/>
        </p:nvSpPr>
        <p:spPr bwMode="auto">
          <a:xfrm>
            <a:off x="6357950" y="1357298"/>
            <a:ext cx="1980244" cy="400110"/>
          </a:xfrm>
          <a:prstGeom prst="rect">
            <a:avLst/>
          </a:prstGeom>
          <a:noFill/>
          <a:ln w="9525">
            <a:noFill/>
            <a:miter lim="800000"/>
            <a:headEnd/>
            <a:tailEnd/>
          </a:ln>
        </p:spPr>
        <p:txBody>
          <a:bodyPr wrap="square">
            <a:spAutoFit/>
          </a:bodyPr>
          <a:lstStyle/>
          <a:p>
            <a:r>
              <a:rPr lang="fr-FR" sz="2000" b="1" dirty="0">
                <a:solidFill>
                  <a:srgbClr val="C00000"/>
                </a:solidFill>
              </a:rPr>
              <a:t>Antibiotiques</a:t>
            </a:r>
          </a:p>
        </p:txBody>
      </p:sp>
      <p:pic>
        <p:nvPicPr>
          <p:cNvPr id="12" name="Picture 2"/>
          <p:cNvPicPr>
            <a:picLocks noChangeAspect="1" noChangeArrowheads="1"/>
          </p:cNvPicPr>
          <p:nvPr/>
        </p:nvPicPr>
        <p:blipFill>
          <a:blip r:embed="rId4" cstate="print"/>
          <a:srcRect/>
          <a:stretch>
            <a:fillRect/>
          </a:stretch>
        </p:blipFill>
        <p:spPr bwMode="auto">
          <a:xfrm>
            <a:off x="646113" y="3094038"/>
            <a:ext cx="2790825" cy="2028825"/>
          </a:xfrm>
          <a:prstGeom prst="rect">
            <a:avLst/>
          </a:prstGeom>
          <a:ln>
            <a:noFill/>
          </a:ln>
          <a:effectLst>
            <a:outerShdw blurRad="292100" dist="139700" dir="2700000" algn="tl" rotWithShape="0">
              <a:srgbClr val="333333">
                <a:alpha val="65000"/>
              </a:srgbClr>
            </a:outerShdw>
          </a:effec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l="3512" t="2839" r="1986" b="4532"/>
          <a:stretch>
            <a:fillRect/>
          </a:stretch>
        </p:blipFill>
        <p:spPr bwMode="auto">
          <a:xfrm>
            <a:off x="4976813" y="3092450"/>
            <a:ext cx="2835275" cy="2046288"/>
          </a:xfrm>
          <a:prstGeom prst="rect">
            <a:avLst/>
          </a:prstGeom>
          <a:ln>
            <a:noFill/>
          </a:ln>
          <a:effectLst>
            <a:outerShdw blurRad="292100" dist="139700" dir="2700000" algn="tl" rotWithShape="0">
              <a:srgbClr val="333333">
                <a:alpha val="65000"/>
              </a:srgbClr>
            </a:outerShdw>
          </a:effectLst>
        </p:spPr>
      </p:pic>
      <p:sp>
        <p:nvSpPr>
          <p:cNvPr id="16" name="Éclair 15"/>
          <p:cNvSpPr/>
          <p:nvPr/>
        </p:nvSpPr>
        <p:spPr>
          <a:xfrm rot="5091984">
            <a:off x="4968081" y="394585"/>
            <a:ext cx="1357313" cy="1928813"/>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Chevron 16"/>
          <p:cNvSpPr/>
          <p:nvPr/>
        </p:nvSpPr>
        <p:spPr>
          <a:xfrm rot="5400000">
            <a:off x="1610519" y="2201069"/>
            <a:ext cx="857250" cy="785812"/>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8" name="Chevron 17"/>
          <p:cNvSpPr/>
          <p:nvPr/>
        </p:nvSpPr>
        <p:spPr>
          <a:xfrm rot="5400000">
            <a:off x="5941219" y="2216944"/>
            <a:ext cx="857250" cy="785812"/>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 name="Rectangle 18"/>
          <p:cNvSpPr>
            <a:spLocks noChangeArrowheads="1"/>
          </p:cNvSpPr>
          <p:nvPr/>
        </p:nvSpPr>
        <p:spPr bwMode="auto">
          <a:xfrm>
            <a:off x="714348" y="5500702"/>
            <a:ext cx="7072313" cy="954107"/>
          </a:xfrm>
          <a:prstGeom prst="rect">
            <a:avLst/>
          </a:prstGeom>
          <a:noFill/>
          <a:ln w="9525">
            <a:noFill/>
            <a:miter lim="800000"/>
            <a:headEnd/>
            <a:tailEnd/>
          </a:ln>
        </p:spPr>
        <p:txBody>
          <a:bodyPr>
            <a:spAutoFit/>
          </a:bodyPr>
          <a:lstStyle/>
          <a:p>
            <a:pPr algn="ctr"/>
            <a:r>
              <a:rPr lang="fr-FR" sz="2800" b="1" i="1" dirty="0"/>
              <a:t>L</a:t>
            </a:r>
            <a:r>
              <a:rPr lang="ja-JP" altLang="fr-FR" sz="2800" b="1" i="1" dirty="0" smtClean="0"/>
              <a:t>’</a:t>
            </a:r>
            <a:r>
              <a:rPr lang="fr-FR" altLang="ja-JP" sz="2800" b="1" i="1" dirty="0" smtClean="0"/>
              <a:t>administration d’antibiotiques </a:t>
            </a:r>
            <a:r>
              <a:rPr lang="fr-FR" altLang="ja-JP" sz="2800" b="1" i="1" dirty="0"/>
              <a:t>exerce </a:t>
            </a:r>
          </a:p>
          <a:p>
            <a:pPr algn="ctr"/>
            <a:r>
              <a:rPr lang="fr-FR" sz="2800" b="1" i="1" dirty="0"/>
              <a:t>une pression de sélection</a:t>
            </a:r>
          </a:p>
        </p:txBody>
      </p:sp>
      <p:sp>
        <p:nvSpPr>
          <p:cNvPr id="3" name="ZoneTexte 2"/>
          <p:cNvSpPr txBox="1"/>
          <p:nvPr/>
        </p:nvSpPr>
        <p:spPr>
          <a:xfrm>
            <a:off x="283242" y="1548884"/>
            <a:ext cx="2468689" cy="400110"/>
          </a:xfrm>
          <a:prstGeom prst="rect">
            <a:avLst/>
          </a:prstGeom>
          <a:noFill/>
        </p:spPr>
        <p:txBody>
          <a:bodyPr wrap="square" rtlCol="0">
            <a:spAutoFit/>
          </a:bodyPr>
          <a:lstStyle/>
          <a:p>
            <a:r>
              <a:rPr lang="fr-FR" sz="2000" b="1" dirty="0" smtClean="0">
                <a:solidFill>
                  <a:srgbClr val="FF0000"/>
                </a:solidFill>
              </a:rPr>
              <a:t>Bactéries résistantes</a:t>
            </a:r>
            <a:endParaRPr lang="fr-FR" sz="2000" b="1" dirty="0">
              <a:solidFill>
                <a:srgbClr val="FF0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extLst>
      <p:ext uri="{BB962C8B-B14F-4D97-AF65-F5344CB8AC3E}">
        <p14:creationId xmlns:p14="http://schemas.microsoft.com/office/powerpoint/2010/main" val="3391438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e74RBS8cUmgu8yMFEWEoRK"/>
</p:tagLst>
</file>

<file path=ppt/tags/tag2.xml><?xml version="1.0" encoding="utf-8"?>
<p:tagLst xmlns:a="http://schemas.openxmlformats.org/drawingml/2006/main" xmlns:r="http://schemas.openxmlformats.org/officeDocument/2006/relationships" xmlns:p="http://schemas.openxmlformats.org/presentationml/2006/main">
  <p:tag name="DVSHAPEID" val="bM5EpfnM8XybBBzidmnAAg"/>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5960</Words>
  <Application>Microsoft Office PowerPoint</Application>
  <PresentationFormat>Affichage à l'écran (4:3)</PresentationFormat>
  <Paragraphs>650</Paragraphs>
  <Slides>45</Slides>
  <Notes>44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MS PGothic</vt:lpstr>
      <vt:lpstr>MS PGothic</vt:lpstr>
      <vt:lpstr>Arial</vt:lpstr>
      <vt:lpstr>Calibri</vt:lpstr>
      <vt:lpstr>Times New Roman</vt:lpstr>
      <vt:lpstr>Wingdings</vt:lpstr>
      <vt:lpstr>Thème Office</vt:lpstr>
      <vt:lpstr>Présentation PowerPoint</vt:lpstr>
      <vt:lpstr>Avertissement</vt:lpstr>
      <vt:lpstr>Présentation PowerPoint</vt:lpstr>
      <vt:lpstr>Qu’est ce qu’un antibiotique?</vt:lpstr>
      <vt:lpstr>Critères de choix d’un antibiotique</vt:lpstr>
      <vt:lpstr>Cadre d’administration de l’antibiotique</vt:lpstr>
      <vt:lpstr>Une prescription sur ordonnance</vt:lpstr>
      <vt:lpstr>Présentation PowerPoint</vt:lpstr>
      <vt:lpstr>Présentation PowerPoint</vt:lpstr>
      <vt:lpstr>Présentation PowerPoint</vt:lpstr>
      <vt:lpstr>Corrélation entre niveau d’exposition et résistance</vt:lpstr>
      <vt:lpstr>Présentation PowerPoint</vt:lpstr>
      <vt:lpstr>Présentation PowerPoint</vt:lpstr>
      <vt:lpstr>Présentation PowerPoint</vt:lpstr>
      <vt:lpstr>Présentation PowerPoint</vt:lpstr>
      <vt:lpstr>Transmission possible entre  hommes et animaux</vt:lpstr>
      <vt:lpstr>Présentation PowerPoint</vt:lpstr>
      <vt:lpstr>Présentation PowerPoint</vt:lpstr>
      <vt:lpstr>Préserver les antibiotiques critiques : des initiatives professionnelles</vt:lpstr>
      <vt:lpstr>Les niveaux de consommation</vt:lpstr>
      <vt:lpstr>Les niveaux de consommation</vt:lpstr>
      <vt:lpstr>Niveaux d’exposition par espèce</vt:lpstr>
      <vt:lpstr>Présentation PowerPoint</vt:lpstr>
      <vt:lpstr>Focus sur les antibiotiques critiques</vt:lpstr>
      <vt:lpstr>Présentation PowerPoint</vt:lpstr>
      <vt:lpstr>Conséquences de l’antibiorésistance </vt:lpstr>
      <vt:lpstr>Des outils thérapeutiques à préserver</vt:lpstr>
      <vt:lpstr>Des outils thérapeutiques à préserver</vt:lpstr>
      <vt:lpstr>Présentation PowerPoint</vt:lpstr>
      <vt:lpstr>Présentation PowerPoint</vt:lpstr>
      <vt:lpstr>Présentation PowerPoint</vt:lpstr>
      <vt:lpstr>Présentation PowerPoint</vt:lpstr>
      <vt:lpstr>Voies d’administration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TOURETTE</dc:creator>
  <cp:lastModifiedBy>Isabelle TOURETTE</cp:lastModifiedBy>
  <cp:revision>223</cp:revision>
  <cp:lastPrinted>2014-03-07T14:13:51Z</cp:lastPrinted>
  <dcterms:created xsi:type="dcterms:W3CDTF">2013-03-08T14:30:39Z</dcterms:created>
  <dcterms:modified xsi:type="dcterms:W3CDTF">2014-09-19T12:40:39Z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